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63"/>
  </p:notesMasterIdLst>
  <p:sldIdLst>
    <p:sldId id="436" r:id="rId2"/>
    <p:sldId id="434" r:id="rId3"/>
    <p:sldId id="441" r:id="rId4"/>
    <p:sldId id="437" r:id="rId5"/>
    <p:sldId id="435" r:id="rId6"/>
    <p:sldId id="444" r:id="rId7"/>
    <p:sldId id="442" r:id="rId8"/>
    <p:sldId id="415" r:id="rId9"/>
    <p:sldId id="416" r:id="rId10"/>
    <p:sldId id="419" r:id="rId11"/>
    <p:sldId id="422" r:id="rId12"/>
    <p:sldId id="460" r:id="rId13"/>
    <p:sldId id="443" r:id="rId14"/>
    <p:sldId id="452" r:id="rId15"/>
    <p:sldId id="454" r:id="rId16"/>
    <p:sldId id="456" r:id="rId17"/>
    <p:sldId id="457" r:id="rId18"/>
    <p:sldId id="458" r:id="rId19"/>
    <p:sldId id="462" r:id="rId20"/>
    <p:sldId id="461" r:id="rId21"/>
    <p:sldId id="446" r:id="rId22"/>
    <p:sldId id="440" r:id="rId23"/>
    <p:sldId id="438" r:id="rId24"/>
    <p:sldId id="414" r:id="rId25"/>
    <p:sldId id="439" r:id="rId26"/>
    <p:sldId id="417" r:id="rId27"/>
    <p:sldId id="418" r:id="rId28"/>
    <p:sldId id="427" r:id="rId29"/>
    <p:sldId id="428" r:id="rId30"/>
    <p:sldId id="420" r:id="rId31"/>
    <p:sldId id="429" r:id="rId32"/>
    <p:sldId id="430" r:id="rId33"/>
    <p:sldId id="431" r:id="rId34"/>
    <p:sldId id="432" r:id="rId35"/>
    <p:sldId id="423" r:id="rId36"/>
    <p:sldId id="424" r:id="rId37"/>
    <p:sldId id="433" r:id="rId38"/>
    <p:sldId id="389" r:id="rId39"/>
    <p:sldId id="453" r:id="rId40"/>
    <p:sldId id="374" r:id="rId41"/>
    <p:sldId id="367" r:id="rId42"/>
    <p:sldId id="368" r:id="rId43"/>
    <p:sldId id="390" r:id="rId44"/>
    <p:sldId id="402" r:id="rId45"/>
    <p:sldId id="410" r:id="rId46"/>
    <p:sldId id="409" r:id="rId47"/>
    <p:sldId id="403" r:id="rId48"/>
    <p:sldId id="448" r:id="rId49"/>
    <p:sldId id="411" r:id="rId50"/>
    <p:sldId id="378" r:id="rId51"/>
    <p:sldId id="408" r:id="rId52"/>
    <p:sldId id="381" r:id="rId53"/>
    <p:sldId id="341" r:id="rId54"/>
    <p:sldId id="399" r:id="rId55"/>
    <p:sldId id="383" r:id="rId56"/>
    <p:sldId id="382" r:id="rId57"/>
    <p:sldId id="401" r:id="rId58"/>
    <p:sldId id="396" r:id="rId59"/>
    <p:sldId id="397" r:id="rId60"/>
    <p:sldId id="398" r:id="rId61"/>
    <p:sldId id="459" r:id="rId6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4B5CF0F-A701-4B1D-821F-ECF3CA1EDAB4}">
          <p14:sldIdLst>
            <p14:sldId id="436"/>
            <p14:sldId id="434"/>
            <p14:sldId id="441"/>
            <p14:sldId id="437"/>
            <p14:sldId id="435"/>
            <p14:sldId id="444"/>
            <p14:sldId id="442"/>
            <p14:sldId id="415"/>
            <p14:sldId id="416"/>
            <p14:sldId id="419"/>
            <p14:sldId id="422"/>
            <p14:sldId id="460"/>
            <p14:sldId id="443"/>
            <p14:sldId id="452"/>
            <p14:sldId id="454"/>
            <p14:sldId id="456"/>
            <p14:sldId id="457"/>
            <p14:sldId id="458"/>
            <p14:sldId id="462"/>
            <p14:sldId id="461"/>
            <p14:sldId id="446"/>
            <p14:sldId id="440"/>
            <p14:sldId id="438"/>
            <p14:sldId id="414"/>
            <p14:sldId id="439"/>
            <p14:sldId id="417"/>
            <p14:sldId id="418"/>
            <p14:sldId id="427"/>
            <p14:sldId id="428"/>
            <p14:sldId id="420"/>
            <p14:sldId id="429"/>
            <p14:sldId id="430"/>
            <p14:sldId id="431"/>
            <p14:sldId id="432"/>
            <p14:sldId id="423"/>
            <p14:sldId id="424"/>
            <p14:sldId id="433"/>
            <p14:sldId id="389"/>
            <p14:sldId id="453"/>
            <p14:sldId id="374"/>
            <p14:sldId id="367"/>
            <p14:sldId id="368"/>
            <p14:sldId id="390"/>
            <p14:sldId id="402"/>
            <p14:sldId id="410"/>
            <p14:sldId id="409"/>
            <p14:sldId id="403"/>
            <p14:sldId id="448"/>
            <p14:sldId id="411"/>
            <p14:sldId id="378"/>
            <p14:sldId id="408"/>
            <p14:sldId id="381"/>
            <p14:sldId id="341"/>
            <p14:sldId id="399"/>
            <p14:sldId id="383"/>
            <p14:sldId id="382"/>
            <p14:sldId id="401"/>
            <p14:sldId id="396"/>
            <p14:sldId id="397"/>
            <p14:sldId id="398"/>
            <p14:sldId id="459"/>
          </p14:sldIdLst>
        </p14:section>
        <p14:section name="Proper Motion" id="{0B6FAD88-FB48-4E09-A7D4-C291CB01B792}">
          <p14:sldIdLst/>
        </p14:section>
        <p14:section name="Zusammenfassung" id="{F8AFBB69-6963-410C-9CF4-C3922886DF37}">
          <p14:sldIdLst/>
        </p14:section>
        <p14:section name="Extras" id="{823B9875-A0B7-42D7-9AD3-983F5B6CEA3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97wiz" initials="g" lastIdx="0" clrIdx="0">
    <p:extLst>
      <p:ext uri="{19B8F6BF-5375-455C-9EA6-DF929625EA0E}">
        <p15:presenceInfo xmlns:p15="http://schemas.microsoft.com/office/powerpoint/2012/main" userId="ga97w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EEFA"/>
    <a:srgbClr val="4169E1"/>
    <a:srgbClr val="008000"/>
    <a:srgbClr val="FF0066"/>
    <a:srgbClr val="F93E1F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6395" autoAdjust="0"/>
  </p:normalViewPr>
  <p:slideViewPr>
    <p:cSldViewPr snapToGrid="0">
      <p:cViewPr varScale="1">
        <p:scale>
          <a:sx n="99" d="100"/>
          <a:sy n="99" d="100"/>
        </p:scale>
        <p:origin x="74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F849-C86A-4183-8DC3-79376452FD7E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FC905-20BE-42C7-A7D8-590A5A891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2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1BEE3-F4E3-4B18-8015-36E56992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746094-EDD4-486B-B6C5-7B4D2D572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01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5495E-1EC9-4E04-92A5-C84B6BC8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6B78BE-1C34-4E77-9E6E-30003B766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8FEBC-9D57-4E31-BB8D-43F54801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1FB475-8A07-4585-B642-B556CBC9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FF6FA-43D6-4D79-8B2A-012A2EC2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7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4C409B-81DC-429E-A561-FCF27D488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6D7F61-1D7D-4082-AE15-C00AFC14B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CE777-59AD-434D-9644-C69F4AF9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94D908-FA69-42D8-8ABC-3FD2C863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D1559-DD69-4E43-BA8C-A43EE348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13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DE269-F14A-4F9C-9C0D-77E6BA4D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B278F6-5BF7-4250-836B-28FC8F59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85800" indent="-228600">
              <a:buFont typeface="Symbol" panose="05050102010706020507" pitchFamily="18" charset="2"/>
              <a:buChar char="-"/>
              <a:defRPr sz="2200"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283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48406-2E57-4E32-8B80-A9DA8D4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9173B8-57B0-4F9E-9834-0C1AB31EF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27424C-816D-4C01-AEEB-77FCCE0B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99CF2F-FDE5-4061-9011-B2F9090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DE3DB-D0B7-41B7-9AF0-F4AF38A9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3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98344-652D-4A9D-949E-CB2E7E9F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F000FB-1DD8-48AB-AE6F-A3547FCB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C4621F-E493-4CCF-86EB-78F9B234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31B54F-4380-4B96-BB7E-33662A6B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714C31-1004-4EE8-A9E5-6EC24F7B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4EFA76-6CB2-4EE8-BF77-BC43E0A6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51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67F8E-1658-4545-9E63-5C233349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0B3879-A39B-4070-9EE0-80EFEC446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BF7EF2-F745-4216-9D82-14D65ABC1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2F1899-DDC9-4E88-B9C5-88CD91050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58AD34-18BA-45BD-985B-BF08E8C1C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6C40C0-ACDC-48DE-BA3B-41CEB6F8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D10E72-359B-44C2-AA94-EB6486D7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E6311A1-103B-4FE3-B4B7-BB419406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59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2276A-9CA9-47EE-883D-B5099EBA4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98C31D-68A5-476E-B8DA-B42C4EB2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51054C-9A57-4F4C-A622-74AF509A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776BD3-7A8C-4EC1-B2DA-D9293274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59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87AE7D-75C6-4902-9523-53338125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B2746A-6553-469E-8661-0BEF26B3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B16CF8-F8C4-47E6-A5E9-3BBA77EF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8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F8C01-BEE6-45EA-87E7-5E3A4000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668CF-76CB-416E-A194-C9271922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B51049-1F20-4B20-84F4-7CF831104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DC4C26-47DE-407B-9493-6A7A25DA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3129AC-A5BB-48AF-A3A8-0E4B86B2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5642BA-4CED-481A-B961-27F4D850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00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0B34F-70A3-491A-A703-6651DA05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5886132" cy="10826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9E48EA-BD9F-4782-B96E-F4FA4495A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20000" y="992187"/>
            <a:ext cx="443642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9E7689-D8DF-4C03-A83F-2193C00C5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320"/>
            <a:ext cx="5886132" cy="432466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Symbol" panose="05050102010706020507" pitchFamily="18" charset="2"/>
              <a:buChar char="-"/>
              <a:defRPr sz="2200"/>
            </a:lvl2pPr>
            <a:lvl3pPr marL="1085850" indent="-171450">
              <a:buFont typeface="Wingdings" panose="05000000000000000000" pitchFamily="2" charset="2"/>
              <a:buChar char="§"/>
              <a:defRPr sz="2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 err="1"/>
              <a:t>dssfb</a:t>
            </a:r>
            <a:endParaRPr lang="de-DE" dirty="0"/>
          </a:p>
          <a:p>
            <a:pPr lvl="2"/>
            <a:r>
              <a:rPr lang="de-DE" dirty="0" err="1"/>
              <a:t>vesdab</a:t>
            </a:r>
            <a:r>
              <a:rPr lang="de-DE" dirty="0"/>
              <a:t> </a:t>
            </a:r>
            <a:r>
              <a:rPr lang="de-DE" dirty="0" err="1"/>
              <a:t>fd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AE0AC5-C6F3-4C55-BB21-FFC0BCA5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26.07.2024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D486BF-5527-410D-9C95-1464E048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3953AA-6FEA-4A21-A405-CDBF0582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2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9B7CE15-0813-4FD7-AACF-7B92A25F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42DEBA-65E5-483F-BFCB-EF4BE35E0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0E63EBE0-6A1A-45DE-8941-E35F0C8682B4}"/>
              </a:ext>
            </a:extLst>
          </p:cNvPr>
          <p:cNvSpPr txBox="1">
            <a:spLocks/>
          </p:cNvSpPr>
          <p:nvPr userDrawn="1"/>
        </p:nvSpPr>
        <p:spPr>
          <a:xfrm>
            <a:off x="823390" y="6357824"/>
            <a:ext cx="2750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latin typeface="Bahnschrift Light" panose="020B0502040204020203" pitchFamily="34" charset="0"/>
              </a:rPr>
              <a:t>29.07.2024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536155EA-5378-4F86-83CD-5BA7F8C9C83D}"/>
              </a:ext>
            </a:extLst>
          </p:cNvPr>
          <p:cNvSpPr txBox="1">
            <a:spLocks/>
          </p:cNvSpPr>
          <p:nvPr userDrawn="1"/>
        </p:nvSpPr>
        <p:spPr>
          <a:xfrm>
            <a:off x="40348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latin typeface="Bahnschrift Light" panose="020B0502040204020203" pitchFamily="34" charset="0"/>
              </a:rPr>
              <a:t>Martin Mayer – mgf.mayer@fau.de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8EDE54ED-EE38-41B7-961E-C9CFC713E732}"/>
              </a:ext>
            </a:extLst>
          </p:cNvPr>
          <p:cNvSpPr txBox="1">
            <a:spLocks/>
          </p:cNvSpPr>
          <p:nvPr userDrawn="1"/>
        </p:nvSpPr>
        <p:spPr>
          <a:xfrm>
            <a:off x="8618006" y="6359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024ABF-A7FE-4396-A4E5-8FE22FCE14D2}" type="slidenum">
              <a:rPr lang="de-DE" sz="1200" smtClean="0">
                <a:latin typeface="Bahnschrift Light" panose="020B0502040204020203" pitchFamily="34" charset="0"/>
              </a:rPr>
              <a:pPr algn="ctr"/>
              <a:t>‹#›</a:t>
            </a:fld>
            <a:r>
              <a:rPr lang="de-DE" sz="1200" dirty="0" smtClean="0">
                <a:latin typeface="Bahnschrift Light" panose="020B0502040204020203" pitchFamily="34" charset="0"/>
              </a:rPr>
              <a:t> / 20</a:t>
            </a:r>
            <a:endParaRPr lang="de-DE" sz="1200" dirty="0">
              <a:latin typeface="Bahnschrift Light" panose="020B0502040204020203" pitchFamily="34" charset="0"/>
            </a:endParaRPr>
          </a:p>
        </p:txBody>
      </p:sp>
      <p:pic>
        <p:nvPicPr>
          <p:cNvPr id="15" name="Picture 12" descr="eROSITA_Logo_RGB.png">
            <a:extLst>
              <a:ext uri="{FF2B5EF4-FFF2-40B4-BE49-F238E27FC236}">
                <a16:creationId xmlns:a16="http://schemas.microsoft.com/office/drawing/2014/main" id="{6155EC8B-AFF1-2948-8668-A8F54AAC14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206" y="6244446"/>
            <a:ext cx="792692" cy="5889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" y="6324677"/>
            <a:ext cx="631007" cy="461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7"/>
          <a:stretch/>
        </p:blipFill>
        <p:spPr>
          <a:xfrm>
            <a:off x="712793" y="6265675"/>
            <a:ext cx="533400" cy="5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5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15292"/>
            <a:ext cx="12192000" cy="9086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182" y="1036578"/>
            <a:ext cx="10246092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Nonthermal</a:t>
            </a:r>
            <a:r>
              <a:rPr lang="en-GB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 X-ray Emission with SRG/</a:t>
            </a:r>
            <a:r>
              <a:rPr lang="en-GB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eROSITA</a:t>
            </a:r>
            <a:endParaRPr lang="en-GB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de-DE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 Biased View towards </a:t>
            </a:r>
            <a:r>
              <a:rPr lang="de-DE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Pulsars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Untertitel 3">
            <a:extLst>
              <a:ext uri="{FF2B5EF4-FFF2-40B4-BE49-F238E27FC236}">
                <a16:creationId xmlns:a16="http://schemas.microsoft.com/office/drawing/2014/main" id="{F426A771-13D8-4739-9BC6-DCB8E25DE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462" y="2928545"/>
            <a:ext cx="10337532" cy="2050182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Martin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Mayer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Remeis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Observatory Bamberg (FAU)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Nonthermal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Astrophysics in Southern Africa – 29.07.2024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collaboration with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Manami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Sasaki (FAU), Werner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Becker (MPE),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Peter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Predehl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(MPE)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12" descr="eROSITA_Logo_RGB.png">
            <a:extLst>
              <a:ext uri="{FF2B5EF4-FFF2-40B4-BE49-F238E27FC236}">
                <a16:creationId xmlns:a16="http://schemas.microsoft.com/office/drawing/2014/main" id="{6155EC8B-AFF1-2948-8668-A8F54AAC14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65" y="5409093"/>
            <a:ext cx="1786022" cy="1326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" y="5510456"/>
            <a:ext cx="1679157" cy="1229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257"/>
          <a:stretch/>
        </p:blipFill>
        <p:spPr>
          <a:xfrm>
            <a:off x="2819609" y="5512244"/>
            <a:ext cx="1151512" cy="1225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96" y="5512244"/>
            <a:ext cx="1847586" cy="1225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14918"/>
          <a:stretch/>
        </p:blipFill>
        <p:spPr>
          <a:xfrm>
            <a:off x="7521430" y="5512861"/>
            <a:ext cx="2070357" cy="12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r="452"/>
          <a:stretch/>
        </p:blipFill>
        <p:spPr>
          <a:xfrm>
            <a:off x="57336" y="731523"/>
            <a:ext cx="12031995" cy="547677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00177" y="22215"/>
            <a:ext cx="9542720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Search Strategy: Prior Classification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8673443" y="827891"/>
            <a:ext cx="2192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 &amp; Becker 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0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73" y="1201436"/>
            <a:ext cx="6120525" cy="4965901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413629"/>
            <a:ext cx="5283126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dirty="0">
                <a:solidFill>
                  <a:prstClr val="black"/>
                </a:solidFill>
              </a:rPr>
              <a:t>Final cleaned catalog of candidate X-ray pulsar counterparts to Fermi-LAT sources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Around 160 candidates with </a:t>
            </a:r>
            <a:r>
              <a:rPr lang="de-DE" dirty="0" smtClean="0">
                <a:solidFill>
                  <a:prstClr val="black"/>
                </a:solidFill>
                <a:sym typeface="Wingdings" panose="05000000000000000000" pitchFamily="2" charset="2"/>
              </a:rPr>
              <a:t/>
            </a:r>
            <a:br>
              <a:rPr lang="de-DE" dirty="0" smtClean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prstClr val="black"/>
                </a:solidFill>
                <a:sym typeface="Wingdings" panose="05000000000000000000" pitchFamily="2" charset="2"/>
              </a:rPr>
              <a:t>P</a:t>
            </a:r>
            <a:r>
              <a:rPr lang="de-DE" baseline="-25000" dirty="0" smtClean="0">
                <a:solidFill>
                  <a:prstClr val="black"/>
                </a:solidFill>
                <a:sym typeface="Wingdings" panose="05000000000000000000" pitchFamily="2" charset="2"/>
              </a:rPr>
              <a:t>PSR</a:t>
            </a:r>
            <a:r>
              <a:rPr lang="de-DE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&gt; 0.1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Predict ~ 25 new pulsars in top 100 candidate matches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Expect similar numbers of young (squares) and millisecond (triangle) pulsars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de-DE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48598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Results: Catalog of Pulsar Candidates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6255724" y="1319425"/>
            <a:ext cx="1487830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 &amp; Becker 2024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4835967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1160406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Followup example: Multiwavelength view of P</a:t>
            </a: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SR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J1803−</a:t>
            </a: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6707 </a:t>
            </a:r>
            <a:endParaRPr kumimoji="0" lang="de-DE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79" y="1325688"/>
            <a:ext cx="3703636" cy="5065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/>
          <a:stretch/>
        </p:blipFill>
        <p:spPr>
          <a:xfrm>
            <a:off x="7695377" y="4027254"/>
            <a:ext cx="4177241" cy="26076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017960" y="692141"/>
            <a:ext cx="3662907" cy="3268493"/>
            <a:chOff x="6607852" y="575405"/>
            <a:chExt cx="3662907" cy="32684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41" y="1112695"/>
              <a:ext cx="3370518" cy="23665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51253" y="3414332"/>
              <a:ext cx="3268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Pulse Phase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5112105" y="2071152"/>
              <a:ext cx="3268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Flux Density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25959" y="939540"/>
            <a:ext cx="255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γ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-ray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pulsations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Clark et al. 2023)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2311" y="1003321"/>
            <a:ext cx="326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Radio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pulsations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88418" y="3765242"/>
            <a:ext cx="197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Optical modulation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7319" y="1771787"/>
            <a:ext cx="3798994" cy="3797244"/>
            <a:chOff x="5233282" y="1487520"/>
            <a:chExt cx="2780017" cy="27685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72"/>
            <a:stretch/>
          </p:blipFill>
          <p:spPr>
            <a:xfrm>
              <a:off x="5233282" y="1487520"/>
              <a:ext cx="2780017" cy="27685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91949" y="1522607"/>
              <a:ext cx="1519508" cy="224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eRASS1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Perspective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2826" y="3913998"/>
              <a:ext cx="2025341" cy="224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169E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Fermi 95% error ellipse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06295" y="1512606"/>
            <a:ext cx="197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Clark et al. 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1196" y="2828953"/>
            <a:ext cx="142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J1803-6707 (TRAPUM)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36557"/>
            <a:ext cx="12192000" cy="908684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923260" y="2083981"/>
            <a:ext cx="10345479" cy="2892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Characterizing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Nonthermal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X-ray Emission from the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Vela X Pulsar Wind Nebula</a:t>
            </a:r>
            <a:endParaRPr lang="en-GB" sz="36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1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8" t="813" r="346" b="10910"/>
          <a:stretch/>
        </p:blipFill>
        <p:spPr>
          <a:xfrm>
            <a:off x="6628327" y="1278147"/>
            <a:ext cx="5121297" cy="5103607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78147"/>
            <a:ext cx="5845623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Vela X: Pulsar wind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nebula (PWN)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of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energetic PSR B0833-45 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Embedded in very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extended </a:t>
            </a:r>
            <a:r>
              <a:rPr lang="en-GB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Vela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SNR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Nearby (~ 290 pc; Dodson+03) </a:t>
            </a: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Age ~ 11 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– 30 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kyr (Aschenbach+95, Lyne+96, Espinoza+17)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eRASS:4 data allow for disentangling thermal &amp; nonthermal X-rays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First view of X-ray synchrotron emitting electrons on large scales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1020121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Vela X &amp; The Vela Supernova Remnant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79471" y="2582835"/>
            <a:ext cx="3565738" cy="2025456"/>
            <a:chOff x="7279471" y="2582835"/>
            <a:chExt cx="3565738" cy="2025456"/>
          </a:xfrm>
        </p:grpSpPr>
        <p:sp>
          <p:nvSpPr>
            <p:cNvPr id="10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279471" y="4146626"/>
              <a:ext cx="1177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Vela Jr.</a:t>
              </a:r>
            </a:p>
            <a:p>
              <a:pPr algn="ctr"/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(Camilloni+23)</a:t>
              </a:r>
              <a:endPara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707526" y="2582835"/>
              <a:ext cx="1137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Puppis A</a:t>
              </a:r>
            </a:p>
            <a:p>
              <a:pPr algn="r"/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(Mayer+22)</a:t>
              </a:r>
            </a:p>
          </p:txBody>
        </p:sp>
      </p:grpSp>
      <p:cxnSp>
        <p:nvCxnSpPr>
          <p:cNvPr id="27" name="Straight Connector 26"/>
          <p:cNvCxnSpPr/>
          <p:nvPr/>
        </p:nvCxnSpPr>
        <p:spPr>
          <a:xfrm rot="5400000">
            <a:off x="7321511" y="5649838"/>
            <a:ext cx="0" cy="85677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997100" y="5748003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2°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510257" y="1357993"/>
            <a:ext cx="3187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eRASS:4 image of Vela (logarithmic scale)</a:t>
            </a:r>
          </a:p>
          <a:p>
            <a:pPr algn="r"/>
            <a:r>
              <a:rPr lang="de-DE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Mayer et al. 2023</a:t>
            </a:r>
            <a:endParaRPr lang="de-DE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4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825820" y="3750527"/>
            <a:ext cx="834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Vela 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28327" y="1278147"/>
            <a:ext cx="5121297" cy="5121298"/>
            <a:chOff x="6628327" y="1278147"/>
            <a:chExt cx="5121297" cy="51212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5" t="4583" r="701" b="10556"/>
            <a:stretch/>
          </p:blipFill>
          <p:spPr>
            <a:xfrm>
              <a:off x="6628327" y="1278147"/>
              <a:ext cx="5121297" cy="5121298"/>
            </a:xfrm>
            <a:prstGeom prst="rect">
              <a:avLst/>
            </a:prstGeom>
          </p:spPr>
        </p:pic>
        <p:sp>
          <p:nvSpPr>
            <p:cNvPr id="15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457348" y="1366838"/>
              <a:ext cx="3187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eRASS:4 image of Vela (linear scale)</a:t>
              </a:r>
            </a:p>
            <a:p>
              <a:pPr algn="r"/>
              <a:r>
                <a:rPr lang="de-DE" sz="12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Mayer et al. </a:t>
              </a:r>
              <a:r>
                <a:rPr lang="de-DE" sz="12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2023</a:t>
              </a:r>
              <a:endParaRPr lang="de-DE" sz="12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1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583" r="701" b="10556"/>
          <a:stretch/>
        </p:blipFill>
        <p:spPr>
          <a:xfrm>
            <a:off x="6628327" y="1278147"/>
            <a:ext cx="5121297" cy="5121298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394891"/>
            <a:ext cx="4904948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Adaptive Voronoi binning (Cappellari+03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de-DE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Around 500 spectra with uniform statistics (~ 10</a:t>
            </a:r>
            <a:r>
              <a:rPr lang="de-DE" sz="2000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4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X-ray photons)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Characterize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thermal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&amp; nonthermal components via spectral modelling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Nonthermal flux &amp; photon index, (absorption, plasma temperature, abundances, ...)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Analysis: X-ray Spectroscopy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8325" y="1278147"/>
            <a:ext cx="5121299" cy="5121298"/>
          </a:xfrm>
          <a:prstGeom prst="rect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6628325" y="179055"/>
            <a:ext cx="4697015" cy="4784044"/>
            <a:chOff x="4869607" y="179055"/>
            <a:chExt cx="4697015" cy="4784044"/>
          </a:xfrm>
        </p:grpSpPr>
        <p:grpSp>
          <p:nvGrpSpPr>
            <p:cNvPr id="24" name="Group 23"/>
            <p:cNvGrpSpPr/>
            <p:nvPr/>
          </p:nvGrpSpPr>
          <p:grpSpPr>
            <a:xfrm>
              <a:off x="4869607" y="179055"/>
              <a:ext cx="4697015" cy="4703153"/>
              <a:chOff x="4869607" y="179055"/>
              <a:chExt cx="4697015" cy="4703153"/>
            </a:xfrm>
          </p:grpSpPr>
          <p:cxnSp>
            <p:nvCxnSpPr>
              <p:cNvPr id="11" name="Straight Connector 10"/>
              <p:cNvCxnSpPr>
                <a:endCxn id="28" idx="3"/>
              </p:cNvCxnSpPr>
              <p:nvPr/>
            </p:nvCxnSpPr>
            <p:spPr>
              <a:xfrm flipH="1">
                <a:off x="8374046" y="4033127"/>
                <a:ext cx="1192576" cy="7924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8" idx="0"/>
              </p:cNvCxnSpPr>
              <p:nvPr/>
            </p:nvCxnSpPr>
            <p:spPr>
              <a:xfrm flipH="1" flipV="1">
                <a:off x="4869607" y="4033127"/>
                <a:ext cx="3278436" cy="84908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/>
              <p:cNvGrpSpPr/>
              <p:nvPr/>
            </p:nvGrpSpPr>
            <p:grpSpPr>
              <a:xfrm>
                <a:off x="4869607" y="179055"/>
                <a:ext cx="4676415" cy="3854072"/>
                <a:chOff x="4944035" y="179055"/>
                <a:chExt cx="4676415" cy="3854072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4035" y="179055"/>
                  <a:ext cx="4676415" cy="3854072"/>
                </a:xfrm>
                <a:prstGeom prst="rect">
                  <a:avLst/>
                </a:prstGeom>
                <a:ln w="22225">
                  <a:solidFill>
                    <a:schemeClr val="tx1"/>
                  </a:solidFill>
                </a:ln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6824492" y="194785"/>
                  <a:ext cx="279595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1400" dirty="0"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TBabs*(</a:t>
                  </a:r>
                  <a:r>
                    <a:rPr lang="de-DE" sz="1400" dirty="0">
                      <a:solidFill>
                        <a:schemeClr val="accent2"/>
                      </a:solidFill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vapec</a:t>
                  </a:r>
                  <a:r>
                    <a:rPr lang="de-DE" sz="1400" dirty="0"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+</a:t>
                  </a:r>
                  <a:r>
                    <a:rPr lang="de-DE" sz="1400" dirty="0">
                      <a:solidFill>
                        <a:srgbClr val="7030A0"/>
                      </a:solidFill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vapec</a:t>
                  </a:r>
                  <a:r>
                    <a:rPr lang="de-DE" sz="1400" dirty="0"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+</a:t>
                  </a:r>
                  <a:r>
                    <a:rPr lang="de-DE" sz="1400" dirty="0">
                      <a:solidFill>
                        <a:srgbClr val="0070C0"/>
                      </a:solidFill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powerlaw</a:t>
                  </a:r>
                  <a:r>
                    <a:rPr lang="de-DE" sz="1400" dirty="0" smtClean="0"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)</a:t>
                  </a:r>
                </a:p>
                <a:p>
                  <a:pPr algn="r"/>
                  <a:r>
                    <a:rPr lang="de-DE" sz="1400" dirty="0" smtClean="0"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+ </a:t>
                  </a:r>
                  <a:r>
                    <a:rPr lang="de-DE" sz="1400" dirty="0" smtClean="0">
                      <a:solidFill>
                        <a:srgbClr val="00B050"/>
                      </a:solidFill>
                      <a:latin typeface="Bahnschrift Light" panose="020B0502040204020203" pitchFamily="34" charset="0"/>
                      <a:sym typeface="Wingdings" panose="05000000000000000000" pitchFamily="2" charset="2"/>
                    </a:rPr>
                    <a:t>background</a:t>
                  </a:r>
                  <a:endParaRPr lang="de-DE" sz="1400" dirty="0">
                    <a:solidFill>
                      <a:srgbClr val="00B050"/>
                    </a:solidFill>
                    <a:latin typeface="Bahnschrift Light" panose="020B0502040204020203" pitchFamily="34" charset="0"/>
                    <a:sym typeface="Wingdings" panose="05000000000000000000" pitchFamily="2" charset="2"/>
                  </a:endParaRPr>
                </a:p>
              </p:txBody>
            </p:sp>
          </p:grpSp>
        </p:grpSp>
        <p:sp>
          <p:nvSpPr>
            <p:cNvPr id="28" name="Freeform 27"/>
            <p:cNvSpPr/>
            <p:nvPr/>
          </p:nvSpPr>
          <p:spPr>
            <a:xfrm>
              <a:off x="8148043" y="4756827"/>
              <a:ext cx="226003" cy="206272"/>
            </a:xfrm>
            <a:custGeom>
              <a:avLst/>
              <a:gdLst>
                <a:gd name="connsiteX0" fmla="*/ 0 w 181649"/>
                <a:gd name="connsiteY0" fmla="*/ 95443 h 157019"/>
                <a:gd name="connsiteX1" fmla="*/ 49261 w 181649"/>
                <a:gd name="connsiteY1" fmla="*/ 0 h 157019"/>
                <a:gd name="connsiteX2" fmla="*/ 113916 w 181649"/>
                <a:gd name="connsiteY2" fmla="*/ 0 h 157019"/>
                <a:gd name="connsiteX3" fmla="*/ 181649 w 181649"/>
                <a:gd name="connsiteY3" fmla="*/ 52340 h 157019"/>
                <a:gd name="connsiteX4" fmla="*/ 150861 w 181649"/>
                <a:gd name="connsiteY4" fmla="*/ 144704 h 157019"/>
                <a:gd name="connsiteX5" fmla="*/ 40025 w 181649"/>
                <a:gd name="connsiteY5" fmla="*/ 157019 h 157019"/>
                <a:gd name="connsiteX6" fmla="*/ 0 w 181649"/>
                <a:gd name="connsiteY6" fmla="*/ 95443 h 15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49" h="157019">
                  <a:moveTo>
                    <a:pt x="0" y="95443"/>
                  </a:moveTo>
                  <a:lnTo>
                    <a:pt x="49261" y="0"/>
                  </a:lnTo>
                  <a:lnTo>
                    <a:pt x="113916" y="0"/>
                  </a:lnTo>
                  <a:lnTo>
                    <a:pt x="181649" y="52340"/>
                  </a:lnTo>
                  <a:lnTo>
                    <a:pt x="150861" y="144704"/>
                  </a:lnTo>
                  <a:lnTo>
                    <a:pt x="40025" y="157019"/>
                  </a:lnTo>
                  <a:lnTo>
                    <a:pt x="0" y="95443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58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5" t="64950" b="3088"/>
          <a:stretch/>
        </p:blipFill>
        <p:spPr>
          <a:xfrm>
            <a:off x="5371864" y="1222054"/>
            <a:ext cx="6464174" cy="5134680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4"/>
            <a:ext cx="736053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Nonthermal Emission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92837" y="2434758"/>
            <a:ext cx="2375869" cy="2556458"/>
            <a:chOff x="7443081" y="2551158"/>
            <a:chExt cx="2029804" cy="2397652"/>
          </a:xfrm>
        </p:grpSpPr>
        <p:sp>
          <p:nvSpPr>
            <p:cNvPr id="3" name="Oval 2"/>
            <p:cNvSpPr/>
            <p:nvPr/>
          </p:nvSpPr>
          <p:spPr>
            <a:xfrm rot="20700000">
              <a:off x="7443081" y="2804815"/>
              <a:ext cx="1171815" cy="2143995"/>
            </a:xfrm>
            <a:prstGeom prst="ellipse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210540" y="2551158"/>
              <a:ext cx="1262345" cy="28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Bahnschrift Light" panose="020B0502040204020203" pitchFamily="34" charset="0"/>
                </a:rPr>
                <a:t>Vela X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 flipV="1">
            <a:off x="958159" y="1793994"/>
            <a:ext cx="870641" cy="255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122570" y="4202528"/>
            <a:ext cx="94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ahnschrift Light" panose="020B0502040204020203" pitchFamily="34" charset="0"/>
              </a:rPr>
              <a:t>Vela Jr.</a:t>
            </a:r>
            <a:endParaRPr lang="de-DE" sz="1400" dirty="0">
              <a:solidFill>
                <a:srgbClr val="92D05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Bahnschrift Light" panose="020B0502040204020203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V="1">
            <a:off x="6167196" y="5486713"/>
            <a:ext cx="5012" cy="97869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5777259" y="5643853"/>
            <a:ext cx="7848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Bahnschrift Light" panose="020B0502040204020203" pitchFamily="34" charset="0"/>
              </a:rPr>
              <a:t>2°</a:t>
            </a:r>
            <a:endParaRPr lang="de-DE" sz="1600" dirty="0">
              <a:latin typeface="Bahnschrift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2497" y="6269675"/>
            <a:ext cx="4890806" cy="84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1" y="1394891"/>
            <a:ext cx="4801747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Vela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X in X-rays: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Compact PWN 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core with „jet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“ and equatorial torus (e.g., Helfand+2001)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DE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X-ray synchrotron emission in „Cocoon“ visible with ROSAT &amp; XMM (e.g. Markwardt+1995, Slane+2018)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Now: Observe much larger size of diffuse synchrotron emission of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PWN; radial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extent of 2° - 3°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5485175" y="1425671"/>
            <a:ext cx="384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eROSITA: Nonthermal intensity (1.0-5.0 keV)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654030" y="1099672"/>
            <a:ext cx="5426999" cy="5358178"/>
            <a:chOff x="6341698" y="1156039"/>
            <a:chExt cx="5426999" cy="53581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698" y="1156039"/>
              <a:ext cx="5426999" cy="5358178"/>
            </a:xfrm>
            <a:prstGeom prst="rect">
              <a:avLst/>
            </a:prstGeom>
          </p:spPr>
        </p:pic>
        <p:sp>
          <p:nvSpPr>
            <p:cNvPr id="38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152853" y="5829847"/>
              <a:ext cx="3528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 smtClean="0">
                  <a:effectLst>
                    <a:outerShdw blurRad="508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Bahnschrift Light" panose="020B0502040204020203" pitchFamily="34" charset="0"/>
                </a:rPr>
                <a:t>Lu+2000</a:t>
              </a:r>
              <a:r>
                <a:rPr lang="de-DE" sz="1400" i="1" dirty="0" smtClean="0">
                  <a:effectLst>
                    <a:outerShdw blurRad="508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Bahnschrift Light" panose="020B0502040204020203" pitchFamily="34" charset="0"/>
                </a:rPr>
                <a:t>:</a:t>
              </a:r>
              <a:r>
                <a:rPr lang="de-DE" sz="1400" dirty="0" smtClean="0">
                  <a:effectLst>
                    <a:outerShdw blurRad="508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Bahnschrift Light" panose="020B0502040204020203" pitchFamily="34" charset="0"/>
                </a:rPr>
                <a:t> </a:t>
              </a:r>
            </a:p>
            <a:p>
              <a:pPr algn="r"/>
              <a:r>
                <a:rPr lang="de-DE" sz="1400" dirty="0" smtClean="0">
                  <a:effectLst>
                    <a:outerShdw blurRad="508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Bahnschrift Light" panose="020B0502040204020203" pitchFamily="34" charset="0"/>
                </a:rPr>
                <a:t>ROSAT view of Vela center (0.9-2.4 keV)</a:t>
              </a:r>
              <a:endParaRPr lang="de-DE" sz="1400" dirty="0">
                <a:effectLst>
                  <a:outerShdw blurRad="508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V="1">
              <a:off x="7245388" y="5645860"/>
              <a:ext cx="2082" cy="119231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6853986" y="5922118"/>
              <a:ext cx="78488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Bahnschrift Light" panose="020B0502040204020203" pitchFamily="34" charset="0"/>
                </a:rPr>
                <a:t>1°</a:t>
              </a:r>
              <a:endParaRPr lang="de-DE" sz="16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49094" y="340740"/>
            <a:ext cx="3671192" cy="3432814"/>
            <a:chOff x="8349094" y="340740"/>
            <a:chExt cx="3671192" cy="3432814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8349097" y="1985042"/>
              <a:ext cx="3671189" cy="178851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349094" y="340740"/>
              <a:ext cx="1624360" cy="3432814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062145" y="340740"/>
            <a:ext cx="3027809" cy="1640246"/>
            <a:chOff x="12066816" y="-568940"/>
            <a:chExt cx="3027809" cy="16402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8125" y="-568940"/>
              <a:ext cx="2046832" cy="16402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6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2066816" y="635488"/>
              <a:ext cx="30278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5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Bahnschrift Light" panose="020B0502040204020203" pitchFamily="34" charset="0"/>
                </a:rPr>
                <a:t>Vela PWN core</a:t>
              </a:r>
            </a:p>
            <a:p>
              <a:pPr algn="r"/>
              <a:r>
                <a:rPr lang="de-DE" sz="105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Bahnschrift Light" panose="020B0502040204020203" pitchFamily="34" charset="0"/>
                </a:rPr>
                <a:t>(Durant et al. 2013, chandra.si.edu)</a:t>
              </a:r>
              <a:endParaRPr lang="de-DE" sz="10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5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9621" y="971550"/>
            <a:ext cx="5304610" cy="5133975"/>
            <a:chOff x="876040" y="1316233"/>
            <a:chExt cx="4276434" cy="42562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86" t="64949" r="7270" b="3768"/>
            <a:stretch/>
          </p:blipFill>
          <p:spPr>
            <a:xfrm>
              <a:off x="876040" y="1316233"/>
              <a:ext cx="4276434" cy="425620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3042206" y="2284261"/>
              <a:ext cx="0" cy="1199499"/>
            </a:xfrm>
            <a:prstGeom prst="line">
              <a:avLst/>
            </a:prstGeom>
            <a:ln w="3175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409634" y="2941043"/>
              <a:ext cx="635472" cy="54272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206737">
              <a:off x="2471352" y="3151897"/>
              <a:ext cx="350108" cy="33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15" name="Arc 14"/>
            <p:cNvSpPr/>
            <p:nvPr/>
          </p:nvSpPr>
          <p:spPr>
            <a:xfrm>
              <a:off x="2145030" y="2662609"/>
              <a:ext cx="1775460" cy="1702340"/>
            </a:xfrm>
            <a:prstGeom prst="arc">
              <a:avLst>
                <a:gd name="adj1" fmla="val 13378711"/>
                <a:gd name="adj2" fmla="val 16317264"/>
              </a:avLst>
            </a:prstGeom>
            <a:ln w="317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 rot="20026915">
              <a:off x="2560661" y="2664694"/>
              <a:ext cx="350108" cy="33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φ</a:t>
              </a:r>
              <a:endParaRPr lang="en-GB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1" y="1346253"/>
            <a:ext cx="5119222" cy="470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Synchrotron emission from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relativistic electrons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diffusing through ambient medium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Characteristic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physical extent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(Abeysekara+17)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limited by energy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loss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32275" y="1635865"/>
            <a:ext cx="6015141" cy="3720899"/>
            <a:chOff x="5832275" y="1635865"/>
            <a:chExt cx="6015141" cy="3720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66"/>
            <a:stretch/>
          </p:blipFill>
          <p:spPr>
            <a:xfrm>
              <a:off x="5856051" y="1635865"/>
              <a:ext cx="5991365" cy="3461173"/>
            </a:xfrm>
            <a:prstGeom prst="rect">
              <a:avLst/>
            </a:prstGeom>
          </p:spPr>
        </p:pic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 rot="16200000">
              <a:off x="4462407" y="3163860"/>
              <a:ext cx="3047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latin typeface="Bahnschrift Light" panose="020B0502040204020203" pitchFamily="34" charset="0"/>
                </a:rPr>
                <a:t>Synchrotron intensity (1.0-5.0 keV)</a:t>
              </a:r>
              <a:endParaRPr lang="de-DE" sz="1400" dirty="0">
                <a:latin typeface="Bahnschrift Light" panose="020B0502040204020203" pitchFamily="34" charset="0"/>
              </a:endParaRPr>
            </a:p>
          </p:txBody>
        </p:sp>
        <p:sp>
          <p:nvSpPr>
            <p:cNvPr id="28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327976" y="5048987"/>
              <a:ext cx="3047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latin typeface="Bahnschrift Light" panose="020B0502040204020203" pitchFamily="34" charset="0"/>
                </a:rPr>
                <a:t>Radius from pulsar (arcmin)</a:t>
              </a:r>
              <a:endParaRPr lang="de-DE" sz="1400" dirty="0">
                <a:latin typeface="Bahnschrift Light" panose="020B0502040204020203" pitchFamily="34" charset="0"/>
              </a:endParaRPr>
            </a:p>
          </p:txBody>
        </p:sp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 rot="16200000">
              <a:off x="10169771" y="3163861"/>
              <a:ext cx="3047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latin typeface="Bahnschrift Light" panose="020B0502040204020203" pitchFamily="34" charset="0"/>
                </a:rPr>
                <a:t>Position angle</a:t>
              </a:r>
              <a:endParaRPr lang="de-DE" sz="1400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4"/>
            <a:ext cx="736053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Particle Diffusion in Vela X  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2497" y="6269675"/>
            <a:ext cx="4890806" cy="84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9246550" y="2541374"/>
            <a:ext cx="1384417" cy="1079227"/>
            <a:chOff x="9246550" y="2541374"/>
            <a:chExt cx="1384417" cy="1079227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9965893" y="2889081"/>
              <a:ext cx="0" cy="73152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246550" y="2541374"/>
              <a:ext cx="13844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Bahnschrift Light" panose="020B0502040204020203" pitchFamily="34" charset="0"/>
                </a:rPr>
                <a:t>r</a:t>
              </a:r>
              <a:r>
                <a:rPr lang="de-DE" baseline="-25000" dirty="0" smtClean="0">
                  <a:latin typeface="Bahnschrift Light" panose="020B0502040204020203" pitchFamily="34" charset="0"/>
                </a:rPr>
                <a:t>D</a:t>
              </a:r>
              <a:r>
                <a:rPr lang="de-DE" dirty="0" smtClean="0">
                  <a:latin typeface="Bahnschrift Light" panose="020B0502040204020203" pitchFamily="34" charset="0"/>
                </a:rPr>
                <a:t> ~ 14 pc</a:t>
              </a:r>
              <a:endParaRPr lang="de-DE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8536" y="4118676"/>
            <a:ext cx="1714649" cy="426384"/>
            <a:chOff x="2137432" y="3835390"/>
            <a:chExt cx="1714649" cy="42638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82"/>
            <a:stretch/>
          </p:blipFill>
          <p:spPr>
            <a:xfrm>
              <a:off x="2137432" y="3835390"/>
              <a:ext cx="643300" cy="42131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7" r="869"/>
            <a:stretch/>
          </p:blipFill>
          <p:spPr>
            <a:xfrm>
              <a:off x="2787556" y="3840459"/>
              <a:ext cx="1064525" cy="42131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08761" y="2377113"/>
            <a:ext cx="3262734" cy="818343"/>
            <a:chOff x="5851108" y="5720320"/>
            <a:chExt cx="3262734" cy="81834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3"/>
            <a:stretch/>
          </p:blipFill>
          <p:spPr>
            <a:xfrm>
              <a:off x="5851108" y="5739370"/>
              <a:ext cx="3033384" cy="465668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383746" y="5720320"/>
              <a:ext cx="2730096" cy="818343"/>
              <a:chOff x="1241079" y="5160930"/>
              <a:chExt cx="2730096" cy="818343"/>
            </a:xfrm>
          </p:grpSpPr>
          <p:sp>
            <p:nvSpPr>
              <p:cNvPr id="32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1241079" y="5671496"/>
                <a:ext cx="117544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00B050"/>
                    </a:solidFill>
                    <a:latin typeface="Bahnschrift Light" panose="020B0502040204020203" pitchFamily="34" charset="0"/>
                  </a:rPr>
                  <a:t>Synchrotron</a:t>
                </a:r>
                <a:endParaRPr lang="de-DE" sz="1400" dirty="0">
                  <a:solidFill>
                    <a:srgbClr val="00B050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3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2422153" y="5664673"/>
                <a:ext cx="15490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C00000"/>
                    </a:solidFill>
                    <a:latin typeface="Bahnschrift Light" panose="020B0502040204020203" pitchFamily="34" charset="0"/>
                  </a:rPr>
                  <a:t>Inverse Compton</a:t>
                </a:r>
                <a:endParaRPr lang="de-DE" sz="1400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143125" y="5160930"/>
                <a:ext cx="400050" cy="465668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817802" y="5160930"/>
                <a:ext cx="400050" cy="46566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29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1" y="1346253"/>
            <a:ext cx="5119222" cy="470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Synchrotron emission from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relativistic electrons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diffusing through ambient medium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Characteristic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physical extent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(Abeysekara+17)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limited by energy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loss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Spectral softening consistent with radiative energy losses (Tang+12)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Assuming ISM B-field: 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2497" y="6269675"/>
            <a:ext cx="4890806" cy="84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47742" r="-161" b="3624"/>
          <a:stretch/>
        </p:blipFill>
        <p:spPr>
          <a:xfrm>
            <a:off x="5856051" y="1635865"/>
            <a:ext cx="5991365" cy="3461173"/>
          </a:xfrm>
          <a:prstGeom prst="rect">
            <a:avLst/>
          </a:prstGeom>
        </p:spPr>
      </p:pic>
      <p:sp>
        <p:nvSpPr>
          <p:cNvPr id="2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 rot="16200000">
            <a:off x="4616297" y="3163862"/>
            <a:ext cx="30475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Bahnschrift Light" panose="020B0502040204020203" pitchFamily="34" charset="0"/>
              </a:rPr>
              <a:t>Synchrotron Photon Index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327976" y="5048987"/>
            <a:ext cx="30475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Bahnschrift Light" panose="020B0502040204020203" pitchFamily="34" charset="0"/>
              </a:rPr>
              <a:t>Radius from pulsar (arcmin)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 rot="16200000">
            <a:off x="10169771" y="3163861"/>
            <a:ext cx="30475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Bahnschrift Light" panose="020B0502040204020203" pitchFamily="34" charset="0"/>
              </a:rPr>
              <a:t>Position angle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4"/>
            <a:ext cx="736053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Particle Diffusion in Vela X  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4" y="5808681"/>
            <a:ext cx="3002397" cy="3753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8536" y="4118676"/>
            <a:ext cx="1714649" cy="426384"/>
            <a:chOff x="2137432" y="3835390"/>
            <a:chExt cx="1714649" cy="4263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82"/>
            <a:stretch/>
          </p:blipFill>
          <p:spPr>
            <a:xfrm>
              <a:off x="2137432" y="3835390"/>
              <a:ext cx="643300" cy="42131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7" r="869"/>
            <a:stretch/>
          </p:blipFill>
          <p:spPr>
            <a:xfrm>
              <a:off x="2787556" y="3840459"/>
              <a:ext cx="1064525" cy="42131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08761" y="2377113"/>
            <a:ext cx="3262734" cy="818343"/>
            <a:chOff x="5851108" y="5720320"/>
            <a:chExt cx="3262734" cy="81834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3"/>
            <a:stretch/>
          </p:blipFill>
          <p:spPr>
            <a:xfrm>
              <a:off x="5851108" y="5739370"/>
              <a:ext cx="3033384" cy="465668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383746" y="5720320"/>
              <a:ext cx="2730096" cy="818343"/>
              <a:chOff x="1241079" y="5160930"/>
              <a:chExt cx="2730096" cy="818343"/>
            </a:xfrm>
          </p:grpSpPr>
          <p:sp>
            <p:nvSpPr>
              <p:cNvPr id="27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1241079" y="5671496"/>
                <a:ext cx="117544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00B050"/>
                    </a:solidFill>
                    <a:latin typeface="Bahnschrift Light" panose="020B0502040204020203" pitchFamily="34" charset="0"/>
                  </a:rPr>
                  <a:t>Synchrotron</a:t>
                </a:r>
                <a:endParaRPr lang="de-DE" sz="1400" dirty="0">
                  <a:solidFill>
                    <a:srgbClr val="00B050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28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2422153" y="5664673"/>
                <a:ext cx="15490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C00000"/>
                    </a:solidFill>
                    <a:latin typeface="Bahnschrift Light" panose="020B0502040204020203" pitchFamily="34" charset="0"/>
                  </a:rPr>
                  <a:t>Inverse Compton</a:t>
                </a:r>
                <a:endParaRPr lang="de-DE" sz="1400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143125" y="5160930"/>
                <a:ext cx="400050" cy="465668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817802" y="5160930"/>
                <a:ext cx="400050" cy="46566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43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b="54077"/>
          <a:stretch/>
        </p:blipFill>
        <p:spPr>
          <a:xfrm>
            <a:off x="376498" y="2455562"/>
            <a:ext cx="7674100" cy="378597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9282839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Multiwavelength View of Vela X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9053" y="2491074"/>
            <a:ext cx="11476727" cy="3750458"/>
            <a:chOff x="429053" y="2372224"/>
            <a:chExt cx="11476727" cy="37504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6" t="48888" r="48088" b="5739"/>
            <a:stretch/>
          </p:blipFill>
          <p:spPr>
            <a:xfrm>
              <a:off x="8133118" y="2372224"/>
              <a:ext cx="3772662" cy="3750458"/>
            </a:xfrm>
            <a:prstGeom prst="rect">
              <a:avLst/>
            </a:prstGeom>
          </p:spPr>
        </p:pic>
        <p:sp>
          <p:nvSpPr>
            <p:cNvPr id="6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429053" y="5704934"/>
              <a:ext cx="2647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Radio (Hurley-Walker+17)</a:t>
              </a:r>
              <a:endParaRPr lang="de-DE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228395" y="5704933"/>
              <a:ext cx="2647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TeV gamma-rays (H.E.S.S.+16)</a:t>
              </a:r>
              <a:endParaRPr lang="de-DE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4375855" y="5704934"/>
              <a:ext cx="2647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Nonthermal X-rays (eROSITA)</a:t>
              </a:r>
              <a:endParaRPr lang="de-DE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3501198" y="5534778"/>
              <a:ext cx="809" cy="744144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3203115" y="5583281"/>
              <a:ext cx="670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1</a:t>
              </a:r>
              <a:r>
                <a:rPr lang="de-DE" sz="16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°</a:t>
              </a:r>
              <a:endParaRPr lang="de-DE" sz="16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081429"/>
            <a:ext cx="11286688" cy="135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X-ray synchrotron emission originates from TeV-energy electron population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No apparent counterpart in the north in TeV &amp; radio bands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TeV emission would be crucial for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constraining magnetic field &amp; particle population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572977" y="3289770"/>
            <a:ext cx="688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?</a:t>
            </a:r>
            <a:endParaRPr lang="de-DE" sz="72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1879417" y="3289771"/>
            <a:ext cx="688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?</a:t>
            </a:r>
            <a:endParaRPr lang="de-DE" sz="72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15292"/>
            <a:ext cx="12192000" cy="90868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455" y="173631"/>
            <a:ext cx="6657743" cy="77995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9456" y="1288473"/>
            <a:ext cx="9781446" cy="51845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The SRG/eROSITA telescope: Mission design and data products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eROSITA as a survey machine: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Searching for new rotation-powered pulsars</a:t>
            </a:r>
          </a:p>
          <a:p>
            <a:pPr>
              <a:spcBef>
                <a:spcPts val="900"/>
              </a:spcBef>
            </a:pPr>
            <a:endParaRPr lang="de-DE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eROSITA for single objects: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Investigating the extended Vela X pulsar wind nebula </a:t>
            </a:r>
          </a:p>
          <a:p>
            <a:pPr>
              <a:spcBef>
                <a:spcPts val="900"/>
              </a:spcBef>
            </a:pPr>
            <a:endParaRPr lang="de-DE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Summary</a:t>
            </a:r>
          </a:p>
          <a:p>
            <a:pPr marL="457200" lvl="1" indent="0">
              <a:spcBef>
                <a:spcPts val="900"/>
              </a:spcBef>
              <a:buNone/>
            </a:pP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endParaRPr lang="de-DE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0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36557"/>
            <a:ext cx="12192000" cy="9086849"/>
          </a:xfrm>
          <a:prstGeom prst="rect">
            <a:avLst/>
          </a:prstGeom>
        </p:spPr>
      </p:pic>
      <p:sp>
        <p:nvSpPr>
          <p:cNvPr id="2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577789" y="1266511"/>
            <a:ext cx="11030278" cy="5086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eROSITA all-sky survey data sensitive to nonthermal X-ray emission at </a:t>
            </a:r>
            <a:b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</a:b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 &lt; 2 keV</a:t>
            </a:r>
          </a:p>
          <a:p>
            <a:pPr marL="0" indent="0">
              <a:buNone/>
            </a:pPr>
            <a:endParaRPr lang="de-DE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Systematic search for new pulsar candidates via Fermi-LAT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- eROSITA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crossmatch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Candidate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catalogue designed for optical/radio followup 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Discovery of very extended component in Vela X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PWN</a:t>
            </a:r>
            <a:endParaRPr lang="de-DE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Physical picture unclear without multiwavelength analysis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Mayer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et al. (2023), A&amp;A, 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676,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A68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/>
            </a:r>
            <a:b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</a:b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Mayer 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&amp; Becker (2024), A&amp;A, 684, </a:t>
            </a: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A208</a:t>
            </a:r>
          </a:p>
          <a:p>
            <a:pPr marL="0" indent="0">
              <a:buNone/>
            </a:pPr>
            <a:endParaRPr lang="de-DE" sz="12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65892" y="183836"/>
            <a:ext cx="9269716" cy="1082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de-DE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78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577789" y="1095375"/>
            <a:ext cx="7718486" cy="525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eROSITA all-sky survey data sensitive to nonthermal X-ray emission at &lt; 2 keV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Systematic search for new pulsar candidates via Fermi-LAT -eROSITA crossmatch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Candidate 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catalogue designed for optical/radio followup </a:t>
            </a: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Detailed study of nonthermal X-ray emission of Vela 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Discovery 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of extremely extended X-ray 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PWN, 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up to 15 pc from pulsar</a:t>
            </a: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Mayer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et al. (2023), A&amp;A,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676,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A68</a:t>
            </a:r>
            <a:b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Mayer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&amp; Becker (2024), A&amp;A, 684,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A208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b="1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eRASS1 </a:t>
            </a:r>
            <a:r>
              <a:rPr lang="de-DE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data are public!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65892" y="183836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Summary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583" r="701" b="10556"/>
          <a:stretch/>
        </p:blipFill>
        <p:spPr>
          <a:xfrm>
            <a:off x="8567137" y="3423684"/>
            <a:ext cx="3377213" cy="3377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23" y="323850"/>
            <a:ext cx="3691861" cy="29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2783675" y="2795798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Extra Slides Fermi Pulsars</a:t>
            </a:r>
          </a:p>
        </p:txBody>
      </p:sp>
    </p:spTree>
    <p:extLst>
      <p:ext uri="{BB962C8B-B14F-4D97-AF65-F5344CB8AC3E}">
        <p14:creationId xmlns:p14="http://schemas.microsoft.com/office/powerpoint/2010/main" val="42209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00310" y="1151902"/>
            <a:ext cx="5468679" cy="4721024"/>
            <a:chOff x="6693715" y="1151902"/>
            <a:chExt cx="5468679" cy="4721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6" r="21704"/>
            <a:stretch/>
          </p:blipFill>
          <p:spPr>
            <a:xfrm>
              <a:off x="6980955" y="1151902"/>
              <a:ext cx="5167424" cy="47210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93715" y="1151902"/>
              <a:ext cx="54686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Magnetized neutron star (artist‘s impression; www.esa.int)</a:t>
              </a:r>
              <a:endParaRPr lang="en-GB" sz="12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569261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Rotation-powered pulsars: Energy for emission supplied by spin-down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Young energetic pulsars (e.g.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Crab, Vela) 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Millisecond („recycled“) pulsars: Small periods due to accretion-induced spin-up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Around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3000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known, mostly observed through radio pulsations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Magnetospheric emission at X-ray &amp; gamma-ray energies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de-DE" sz="2400" dirty="0">
                <a:solidFill>
                  <a:prstClr val="black"/>
                </a:solidFill>
                <a:sym typeface="Wingdings" panose="05000000000000000000" pitchFamily="2" charset="2"/>
              </a:rPr>
              <a:t>„Exotic“ types: Magnetars, central compact objects, isolated neutrons stars, 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Accretion-powered X-ray binaries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733271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Introduction: Neutron Star Zoo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67" y="1267238"/>
            <a:ext cx="6103712" cy="46056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62813" y="894017"/>
            <a:ext cx="528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Zoo of non-accreting neutron stars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Credit: ATNF pulsar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database, Manchester et al. 2005)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9067" y="3871727"/>
            <a:ext cx="113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Pulsars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26000"/>
                  </a:srgbClr>
                </a:outerShdw>
              </a:effectLs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76185" y="4179504"/>
            <a:ext cx="1819176" cy="120315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59445" y="2290813"/>
            <a:ext cx="2201337" cy="161169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9542" y="1936361"/>
            <a:ext cx="171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Young Pulsars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26000"/>
                  </a:srgbClr>
                </a:outerShdw>
              </a:effectLs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5" grpId="0" animBg="1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70" y="2025256"/>
            <a:ext cx="4717958" cy="3153242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648652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Launch of Fermi satellite (2008) greatly increased sensitivity in GeV band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Present-day: 340 pulsars detected by Fermi-LAT (Smith et al. 2023)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Around 50% young pulsars – 50% millisecond pulsars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Spider binaries (redbacks, black widows): ms pulsars „consuming“ their companions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Gamma-ray-based selection provides a unique view on pulsar population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688614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Motivation</a:t>
            </a:r>
            <a:r>
              <a:rPr kumimoji="0" lang="de-DE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: High-Energy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Pulsars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8132323" y="4752246"/>
            <a:ext cx="3736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Spider binary (artist‘s impression)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</a:t>
            </a:r>
            <a:endParaRPr kumimoji="0" lang="it-IT" sz="105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NASA/Sonoma 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State University, Aurore Simonnet </a:t>
            </a:r>
            <a:endParaRPr kumimoji="0" lang="de-DE" sz="105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1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46657" y="1215717"/>
            <a:ext cx="8538926" cy="4969191"/>
            <a:chOff x="6346657" y="1215717"/>
            <a:chExt cx="8538926" cy="49691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67" y="1225631"/>
              <a:ext cx="7438916" cy="495927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164188" y="1215717"/>
              <a:ext cx="3710762" cy="4964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46657" y="1222820"/>
              <a:ext cx="48581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GB" sz="1200" dirty="0" smtClean="0">
                  <a:solidFill>
                    <a:prstClr val="white"/>
                  </a:solidFill>
                  <a:latin typeface="Bahnschrift Light" panose="020B0502040204020203" pitchFamily="34" charset="0"/>
                </a:rPr>
                <a:t>Crab nebula in X-rays over time</a:t>
              </a:r>
            </a:p>
            <a:p>
              <a:pPr lvl="0" algn="r"/>
              <a:r>
                <a:rPr lang="en-GB" sz="1200" dirty="0" smtClean="0">
                  <a:solidFill>
                    <a:prstClr val="white"/>
                  </a:solidFill>
                  <a:latin typeface="Bahnschrift Light" panose="020B0502040204020203" pitchFamily="34" charset="0"/>
                </a:rPr>
                <a:t>Hester et al. 2002; NASA</a:t>
              </a:r>
              <a:r>
                <a:rPr lang="en-GB" sz="1200" dirty="0">
                  <a:solidFill>
                    <a:prstClr val="white"/>
                  </a:solidFill>
                  <a:latin typeface="Bahnschrift Light" panose="020B0502040204020203" pitchFamily="34" charset="0"/>
                </a:rPr>
                <a:t>, JPL-Caltech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77" y="1225632"/>
            <a:ext cx="4906810" cy="4945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55295" y="1215717"/>
            <a:ext cx="48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1200" dirty="0" smtClean="0">
                <a:solidFill>
                  <a:prstClr val="white"/>
                </a:solidFill>
                <a:latin typeface="Bahnschrift Light" panose="020B0502040204020203" pitchFamily="34" charset="0"/>
              </a:rPr>
              <a:t>Crab nebula in X-rays</a:t>
            </a:r>
            <a:endParaRPr lang="de-DE" sz="1200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lvl="0" algn="r"/>
            <a:r>
              <a:rPr lang="de-DE" sz="1200" dirty="0" smtClean="0">
                <a:solidFill>
                  <a:prstClr val="white"/>
                </a:solidFill>
                <a:latin typeface="Bahnschrift Light" panose="020B0502040204020203" pitchFamily="34" charset="0"/>
              </a:rPr>
              <a:t>(nasa.gov)</a:t>
            </a:r>
            <a:endParaRPr lang="en-GB" sz="1200" dirty="0">
              <a:solidFill>
                <a:prstClr val="white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6120604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PWN: Nebula of electrons (&amp; positrons) accelerated in pulsar magnetosphere 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GeV to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 TeV (PeV?) energies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Ambient Magnetic field ~ 10</a:t>
            </a:r>
            <a:r>
              <a:rPr kumimoji="0" lang="de-DE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-5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– 10</a:t>
            </a:r>
            <a:r>
              <a:rPr kumimoji="0" lang="de-DE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-4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G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Synchrotron emission from radio to X-rays 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de-DE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Ambient radiation field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Inverse Compton radiation powers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GeV to TeV gamma-rays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8066361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Introduction: Pulsar</a:t>
            </a:r>
            <a:r>
              <a:rPr kumimoji="0" lang="de-DE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Wind Nebulae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74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350065" y="1188099"/>
            <a:ext cx="6769416" cy="512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Cross-match with eROSITA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All-Sky Survey (eRASS)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Catalog (see Merloni et al. 2024)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Use four-survey catalog (eRASS:4) for maximum sensitivity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Around three million sources on western Galactic hemisphere (~ 140 sources deg</a:t>
            </a:r>
            <a:r>
              <a:rPr kumimoji="0" 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Down to F ~ 2 × 10</a:t>
            </a:r>
            <a:r>
              <a:rPr kumimoji="0" 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-14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erg s</a:t>
            </a:r>
            <a:r>
              <a:rPr kumimoji="0" 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-1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cm</a:t>
            </a:r>
            <a:r>
              <a:rPr kumimoji="0" 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in 0.2 – 2.3 keV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Challenges: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Large gamma-ray error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ellipses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(~ 5 arcmin)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X-ray pulsar counterparts typically faint (~ 10 counts)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Multiwavelength source properties &amp; probabilistic approach crucial (Salvato et al. 2018)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11205"/>
            <a:ext cx="10942581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Motivation: eROSITA Two-Year Catalog (eRASS:4)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04" y="1413629"/>
            <a:ext cx="4517928" cy="440139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398379" y="5730385"/>
            <a:ext cx="10429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82981" y="5375286"/>
            <a:ext cx="673769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5’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32538" y="2685095"/>
            <a:ext cx="67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1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σ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010FF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90615" y="1853521"/>
            <a:ext cx="67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95%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7881730" y="1188099"/>
            <a:ext cx="39672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Example eRASS:4 image of 4FGL error ellipse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413629"/>
            <a:ext cx="5283126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Improve on pure positional cross-match using basic X-ray &amp; gamma-ray source properties: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Use random forest classification on 4FGL source properties to predict probability of PSR/AGN class (e.g. Saz Parkinson et al. 2016)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Efficiently separates PSR/AGN candidates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7492539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Search 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Strategy: Prior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Classification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85" y="977061"/>
            <a:ext cx="5322660" cy="5163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8594" y="5800537"/>
            <a:ext cx="24833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Long-term variability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311541" y="3363741"/>
            <a:ext cx="24833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Spectral curvature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9964" y="4593677"/>
            <a:ext cx="141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Unassociated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Pulsars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AGN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14" y="1665170"/>
            <a:ext cx="4854209" cy="3801979"/>
          </a:xfrm>
          <a:prstGeom prst="rect">
            <a:avLst/>
          </a:prstGeom>
        </p:spPr>
      </p:pic>
      <p:sp>
        <p:nvSpPr>
          <p:cNvPr id="10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9320234" y="1070171"/>
            <a:ext cx="2192894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 &amp; Becker 2024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9481518" y="1798725"/>
            <a:ext cx="2192894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 &amp; Becker 2024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43160" y="166290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Precision-Recall Curve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26" y="1151688"/>
            <a:ext cx="7530736" cy="52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773900" y="195473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Feature Elimination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53" y="0"/>
            <a:ext cx="471668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4" y="2235435"/>
            <a:ext cx="6516932" cy="25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36557"/>
            <a:ext cx="12192000" cy="908684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2079058" y="2795798"/>
            <a:ext cx="82392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The SRG/eROSITA</a:t>
            </a:r>
            <a:r>
              <a:rPr kumimoji="0" lang="de-DE" sz="4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Telescope</a:t>
            </a:r>
            <a:endParaRPr kumimoji="0" lang="de-DE" sz="4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39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413629"/>
            <a:ext cx="5524072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Improve on pure positional cross-match using basic X-ray &amp; gamma-ray source properties: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Constrain expected X-ray flux based on observed flux distribution of pulsars (young and millisecond) and blazars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Implies many pulsar counterparts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below X-ray detection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limit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48598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Search Strategy: Multiwavelength Fluxes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81" y="1065638"/>
            <a:ext cx="5190567" cy="5173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17" y="875100"/>
            <a:ext cx="2788911" cy="5554679"/>
          </a:xfrm>
          <a:prstGeom prst="rect">
            <a:avLst/>
          </a:prstGeom>
        </p:spPr>
      </p:pic>
      <p:sp>
        <p:nvSpPr>
          <p:cNvPr id="10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9451532" y="613489"/>
            <a:ext cx="2192894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 &amp; Becker 2024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43161" y="166291"/>
            <a:ext cx="1799526" cy="150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Visual Inspection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9" y="98912"/>
            <a:ext cx="9767401" cy="66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8" y="98912"/>
            <a:ext cx="9767401" cy="669170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43161" y="166291"/>
            <a:ext cx="1799526" cy="150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Visual Inspection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4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43160" y="166291"/>
            <a:ext cx="2983433" cy="2451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Verification of Probabilities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81" y="253195"/>
            <a:ext cx="8793825" cy="64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43160" y="166290"/>
            <a:ext cx="7584309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Prediction of expected detections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5" y="1322056"/>
            <a:ext cx="10326693" cy="44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89022" y="1413629"/>
            <a:ext cx="4489454" cy="4487385"/>
            <a:chOff x="5292080" y="1205196"/>
            <a:chExt cx="3285280" cy="32717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72"/>
            <a:stretch/>
          </p:blipFill>
          <p:spPr>
            <a:xfrm>
              <a:off x="5292080" y="1205196"/>
              <a:ext cx="3285280" cy="32717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53222" y="1275606"/>
              <a:ext cx="1519508" cy="24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eRASS1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Perspective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07099" y="4130098"/>
              <a:ext cx="2025341" cy="24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169E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Fermi 95% error ellipse</a:t>
              </a:r>
            </a:p>
          </p:txBody>
        </p:sp>
      </p:grp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4835967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1160406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Followup example: P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SR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J1803−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6707 in eRASS1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7657" y="1136630"/>
            <a:ext cx="1973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Clark et al.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553546" y="1451628"/>
            <a:ext cx="4730537" cy="4412943"/>
            <a:chOff x="5577625" y="1301577"/>
            <a:chExt cx="4592074" cy="43401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625" y="1301577"/>
              <a:ext cx="4592074" cy="434010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577625" y="1353596"/>
              <a:ext cx="2076463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Gaia Sources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667898" y="5533608"/>
              <a:ext cx="8459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723418" y="5195055"/>
              <a:ext cx="73486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10”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15857" y="3166603"/>
              <a:ext cx="20764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eRASS1 Position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20451" y="3532149"/>
              <a:ext cx="1131112" cy="45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19000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19</a:t>
              </a:r>
              <a:r>
                <a:rPr kumimoji="0" lang="en-US" sz="1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19000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th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19000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mag Counterpart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424136" y="2778599"/>
            <a:ext cx="142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J1803-6707 (TRAPUM)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4835967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1160406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Followup example: Multiwavelength view of P</a:t>
            </a: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SR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J1803−</a:t>
            </a: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6707 </a:t>
            </a:r>
            <a:endParaRPr kumimoji="0" lang="de-DE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79" y="1178383"/>
            <a:ext cx="3968139" cy="5427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/>
          <a:stretch/>
        </p:blipFill>
        <p:spPr>
          <a:xfrm>
            <a:off x="7695377" y="4027254"/>
            <a:ext cx="4177241" cy="26076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002571" y="692141"/>
            <a:ext cx="3678296" cy="3268493"/>
            <a:chOff x="6592463" y="575405"/>
            <a:chExt cx="3678296" cy="32684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41" y="1112695"/>
              <a:ext cx="3370518" cy="23665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51253" y="3479229"/>
              <a:ext cx="326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Pulse Phase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5112105" y="2055763"/>
              <a:ext cx="326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Flux Density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98460" y="1003464"/>
            <a:ext cx="2443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γ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pulsations (Clark et al. 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2311" y="1003321"/>
            <a:ext cx="3268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Radio pulsations (Clark et al. 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88418" y="3765242"/>
            <a:ext cx="1973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Clark et al.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1" y="1149312"/>
            <a:ext cx="3598199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Redback binary pulsar (Clark et al. 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2.1 ms spin period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9.1 h orbital period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</a:t>
            </a:r>
            <a:r>
              <a:rPr kumimoji="0" lang="de-DE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Companion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&gt; 0.26 M</a:t>
            </a:r>
            <a:r>
              <a:rPr kumimoji="0" lang="de-DE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⊙</a:t>
            </a:r>
            <a:endParaRPr kumimoji="0" lang="de-DE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γ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-ray &amp; radio pulsations from pulsar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Orbital modulation in the optical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(No X-ray pulsations yet)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702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8" y="2920987"/>
            <a:ext cx="5880262" cy="291593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661987" y="20120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Math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2" y="1413629"/>
            <a:ext cx="6798599" cy="1424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Probabilistic matching similar to NWAY (Salvato et al. 2018), and using Bayesian approach of Budavari &amp; Szalay (2008)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20472"/>
            <a:ext cx="20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Prior incompleteness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1542" y="4816082"/>
            <a:ext cx="20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Local source density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1797" y="3600212"/>
            <a:ext cx="20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Positional errors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9621" y="3470463"/>
            <a:ext cx="20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Spatial separation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1038232" y="5390723"/>
            <a:ext cx="245819" cy="129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34043" y="3776182"/>
            <a:ext cx="0" cy="252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 flipV="1">
            <a:off x="5291847" y="4816082"/>
            <a:ext cx="259695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61797" y="3893535"/>
            <a:ext cx="486883" cy="230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7022" y="4677583"/>
            <a:ext cx="15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Flux distributions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736" y="4006030"/>
            <a:ext cx="1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Gamma-ray prior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716446" y="4182869"/>
            <a:ext cx="360017" cy="229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341420" y="4444666"/>
            <a:ext cx="148861" cy="273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437917" y="4677583"/>
            <a:ext cx="344194" cy="40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39173" y="2967525"/>
            <a:ext cx="153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Normalized probability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172" y="582864"/>
            <a:ext cx="4743616" cy="55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3" grpId="0"/>
      <p:bldP spid="24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2783675" y="2795798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/>
                </a:solidFill>
              </a:rPr>
              <a:t>Extra Slides Vela X</a:t>
            </a:r>
          </a:p>
        </p:txBody>
      </p:sp>
    </p:spTree>
    <p:extLst>
      <p:ext uri="{BB962C8B-B14F-4D97-AF65-F5344CB8AC3E}">
        <p14:creationId xmlns:p14="http://schemas.microsoft.com/office/powerpoint/2010/main" val="2164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583" r="701" b="10556"/>
          <a:stretch/>
        </p:blipFill>
        <p:spPr>
          <a:xfrm>
            <a:off x="6628327" y="1278147"/>
            <a:ext cx="5121297" cy="5121298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78148"/>
            <a:ext cx="5814461" cy="519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Complex energy-dependent morphology with multiple components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Soft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Diffuse shell &amp; thick tangential filaments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Medium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Thin radial fingers &amp; clumps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Hard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Nonthermal emission from </a:t>
            </a:r>
            <a:b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Vela X &amp; Vela Jr.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808120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Analysis: Imaging &amp; Morphology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 flipV="1">
            <a:off x="7306509" y="5659348"/>
            <a:ext cx="0" cy="95515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990279" y="5779404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2°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022887" y="4225592"/>
            <a:ext cx="1359238" cy="1120330"/>
            <a:chOff x="7893149" y="3403611"/>
            <a:chExt cx="1359238" cy="1120330"/>
          </a:xfrm>
        </p:grpSpPr>
        <p:sp>
          <p:nvSpPr>
            <p:cNvPr id="36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893149" y="4000721"/>
              <a:ext cx="1359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 smtClean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Bahnschrift Light" panose="020B0502040204020203" pitchFamily="34" charset="0"/>
                </a:rPr>
                <a:t>Nonthermal emission</a:t>
              </a:r>
              <a:endParaRPr lang="de-DE" sz="14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ahnschrift Light" panose="020B0502040204020203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8829675" y="3403611"/>
              <a:ext cx="229562" cy="59711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8080812" y="3679586"/>
              <a:ext cx="357028" cy="333693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510257" y="1357993"/>
            <a:ext cx="3187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eRASS:4 image of Vela (linear scale)</a:t>
            </a:r>
          </a:p>
          <a:p>
            <a:pPr algn="r"/>
            <a:r>
              <a:rPr lang="de-DE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Mayer et al. </a:t>
            </a:r>
            <a:r>
              <a:rPr lang="de-DE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2023</a:t>
            </a:r>
            <a:endParaRPr lang="de-DE" sz="1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8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20206" y="848749"/>
            <a:ext cx="5871794" cy="4767220"/>
            <a:chOff x="6320206" y="848749"/>
            <a:chExt cx="5871794" cy="47672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206" y="1234997"/>
              <a:ext cx="5871794" cy="4380972"/>
            </a:xfrm>
            <a:prstGeom prst="rect">
              <a:avLst/>
            </a:prstGeom>
          </p:spPr>
        </p:pic>
        <p:sp>
          <p:nvSpPr>
            <p:cNvPr id="15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9063895" y="848749"/>
              <a:ext cx="2687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eROSITA first-light press release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C. Maitra, F. Haberl (MPE)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70452" y="1703446"/>
            <a:ext cx="5151203" cy="3444075"/>
            <a:chOff x="6770452" y="1703446"/>
            <a:chExt cx="5151203" cy="34440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452" y="1703446"/>
              <a:ext cx="5151203" cy="3444075"/>
            </a:xfrm>
            <a:prstGeom prst="rect">
              <a:avLst/>
            </a:prstGeom>
          </p:spPr>
        </p:pic>
        <p:sp>
          <p:nvSpPr>
            <p:cNvPr id="9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9354249" y="1758740"/>
              <a:ext cx="25546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Predehl et al. 2020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89964" y="1561771"/>
            <a:ext cx="5222682" cy="3447976"/>
            <a:chOff x="6689964" y="1561771"/>
            <a:chExt cx="5222682" cy="34479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964" y="1781317"/>
              <a:ext cx="5222682" cy="3228430"/>
            </a:xfrm>
            <a:prstGeom prst="rect">
              <a:avLst/>
            </a:prstGeom>
          </p:spPr>
        </p:pic>
        <p:sp>
          <p:nvSpPr>
            <p:cNvPr id="16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9288533" y="1561771"/>
              <a:ext cx="25546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Predehl et al. 2020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173631"/>
            <a:ext cx="9699746" cy="779955"/>
          </a:xfrm>
        </p:spPr>
        <p:txBody>
          <a:bodyPr/>
          <a:lstStyle/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Introduction: SRG/eROSITA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972" y="1109001"/>
            <a:ext cx="5881226" cy="5363988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eROSITA: Soft X-ray telescope on German-Russian SRG satellite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Original mission goal: 4-year all-sky X-ray survey, ~ 25 times deeper than precursor ROSAT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2.2 years achieved until mission interruption</a:t>
            </a:r>
          </a:p>
          <a:p>
            <a:pPr>
              <a:spcBef>
                <a:spcPts val="900"/>
              </a:spcBef>
            </a:pPr>
            <a:endParaRPr lang="de-DE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Telescope specifics: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7 identical telescope modules (TMs) with single-chip CCD detectors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Energy range 0.2 – 10 keV</a:t>
            </a: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Large combined effective area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Field of view ~ 1 degree</a:t>
            </a:r>
          </a:p>
          <a:p>
            <a:pPr lvl="1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Good spectral resolution (cf. XMM EPIC-pn)</a:t>
            </a:r>
          </a:p>
          <a:p>
            <a:pPr marL="457200" lvl="1" indent="0">
              <a:spcBef>
                <a:spcPts val="900"/>
              </a:spcBef>
              <a:buNone/>
            </a:pP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90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46" y="736810"/>
            <a:ext cx="5609984" cy="561316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Imaging &amp; Morphology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 flipV="1">
            <a:off x="7306509" y="5659348"/>
            <a:ext cx="0" cy="95515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990279" y="5779404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2°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581453" y="1430548"/>
            <a:ext cx="5814461" cy="519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Complex energy-dependent morphology with multiple components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Soft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Diffuse shell &amp; thick tangential filaments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Medium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Thin radial fingers &amp; clumps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Hard band:</a:t>
            </a:r>
            <a:r>
              <a:rPr lang="de-D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Nonthermal emission from Vela X &amp; Vela Jr. 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9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36" y="2843968"/>
            <a:ext cx="4676417" cy="3854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50" y="2843969"/>
            <a:ext cx="4676417" cy="3854073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89715" y="1078001"/>
            <a:ext cx="7836138" cy="1765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Absorbed plasma in NEI + nonthermal component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TBabs*(</a:t>
            </a:r>
            <a:r>
              <a:rPr lang="de-DE" sz="2000" dirty="0" smtClean="0">
                <a:solidFill>
                  <a:schemeClr val="accent2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vpshock</a:t>
            </a: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powerlaw</a:t>
            </a:r>
            <a:r>
              <a:rPr lang="de-DE" sz="2000" dirty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) + </a:t>
            </a:r>
            <a:r>
              <a:rPr lang="de-DE" sz="2000" dirty="0" smtClean="0">
                <a:solidFill>
                  <a:srgbClr val="00B05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backgrund</a:t>
            </a:r>
            <a:endParaRPr lang="de-DE" sz="2000" dirty="0" smtClean="0">
              <a:solidFill>
                <a:schemeClr val="tx1"/>
              </a:solidFill>
              <a:latin typeface="Bahnschrift Light" panose="020B0502040204020203" pitchFamily="34" charset="0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Photon index in region 2 too steep (</a:t>
            </a:r>
            <a:r>
              <a:rPr lang="el-GR" dirty="0" smtClean="0">
                <a:solidFill>
                  <a:schemeClr val="tx1"/>
                </a:solidFill>
                <a:sym typeface="Wingdings" panose="05000000000000000000" pitchFamily="2" charset="2"/>
              </a:rPr>
              <a:t>Γ</a:t>
            </a: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 = 4)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Hard to constrain kT, </a:t>
            </a:r>
            <a:r>
              <a:rPr lang="el-GR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τ</a:t>
            </a: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 individually</a:t>
            </a: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767295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Spectral model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1514816" y="2843970"/>
            <a:ext cx="25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Bahnschrift Light" panose="020B0502040204020203" pitchFamily="34" charset="0"/>
              </a:rPr>
              <a:t>1</a:t>
            </a:r>
            <a:endParaRPr lang="de-DE" sz="1600" dirty="0">
              <a:latin typeface="Bahnschrift Light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978807" y="2843970"/>
            <a:ext cx="25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 Light" panose="020B0502040204020203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57288" y="269551"/>
            <a:ext cx="2435766" cy="2427352"/>
            <a:chOff x="8757288" y="269551"/>
            <a:chExt cx="2435766" cy="24273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8" t="813" r="346" b="10910"/>
            <a:stretch/>
          </p:blipFill>
          <p:spPr>
            <a:xfrm>
              <a:off x="8757288" y="269551"/>
              <a:ext cx="2435766" cy="242735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9440763" y="1078002"/>
              <a:ext cx="534409" cy="608295"/>
              <a:chOff x="1957892" y="3524610"/>
              <a:chExt cx="877057" cy="1006153"/>
            </a:xfrm>
          </p:grpSpPr>
          <p:sp>
            <p:nvSpPr>
              <p:cNvPr id="10" name="Regular Pentagon 9"/>
              <p:cNvSpPr/>
              <p:nvPr/>
            </p:nvSpPr>
            <p:spPr>
              <a:xfrm>
                <a:off x="1957892" y="3524610"/>
                <a:ext cx="236668" cy="229809"/>
              </a:xfrm>
              <a:prstGeom prst="pen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latin typeface="Bahnschrift Light" panose="020B0502040204020203" pitchFamily="34" charset="0"/>
                  </a:rPr>
                  <a:t>2</a:t>
                </a:r>
                <a:endParaRPr lang="en-GB" sz="1600" dirty="0"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11" name="Regular Pentagon 10"/>
              <p:cNvSpPr/>
              <p:nvPr/>
            </p:nvSpPr>
            <p:spPr>
              <a:xfrm>
                <a:off x="2598281" y="4300954"/>
                <a:ext cx="236668" cy="229809"/>
              </a:xfrm>
              <a:prstGeom prst="pen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latin typeface="Bahnschrift Light" panose="020B0502040204020203" pitchFamily="34" charset="0"/>
                  </a:rPr>
                  <a:t>1</a:t>
                </a:r>
                <a:endParaRPr lang="en-GB" sz="1600" dirty="0">
                  <a:latin typeface="Bahnschrift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1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36" y="2843970"/>
            <a:ext cx="4676415" cy="385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52" y="2843971"/>
            <a:ext cx="4676415" cy="3854072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89715" y="1078001"/>
            <a:ext cx="7836138" cy="176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Two absorber plasmas + nonthermal component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TBabs*(</a:t>
            </a:r>
            <a:r>
              <a:rPr lang="de-DE" sz="2000" dirty="0" smtClean="0">
                <a:solidFill>
                  <a:schemeClr val="accent2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vapec</a:t>
            </a: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+</a:t>
            </a:r>
            <a:r>
              <a:rPr lang="de-DE" sz="2000" dirty="0" smtClean="0">
                <a:solidFill>
                  <a:srgbClr val="7030A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vapec</a:t>
            </a: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powerlaw</a:t>
            </a:r>
            <a:r>
              <a:rPr lang="de-DE" sz="2000" dirty="0" smtClean="0">
                <a:solidFill>
                  <a:schemeClr val="tx1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) + </a:t>
            </a:r>
            <a:r>
              <a:rPr lang="de-DE" sz="2000" dirty="0" smtClean="0">
                <a:solidFill>
                  <a:srgbClr val="00B05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background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Mean plasma temperature more well-defined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767295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Spectral model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1505291" y="2843970"/>
            <a:ext cx="25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Bahnschrift Light" panose="020B0502040204020203" pitchFamily="34" charset="0"/>
              </a:rPr>
              <a:t>1</a:t>
            </a:r>
            <a:endParaRPr lang="de-DE" sz="1600" dirty="0">
              <a:latin typeface="Bahnschrift Light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969282" y="2843970"/>
            <a:ext cx="25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 Light" panose="020B0502040204020203" pitchFamily="34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757288" y="269551"/>
            <a:ext cx="2435766" cy="2427352"/>
            <a:chOff x="8757288" y="269551"/>
            <a:chExt cx="2435766" cy="24273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8" t="813" r="346" b="10910"/>
            <a:stretch/>
          </p:blipFill>
          <p:spPr>
            <a:xfrm>
              <a:off x="8757288" y="269551"/>
              <a:ext cx="2435766" cy="242735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9440763" y="1078002"/>
              <a:ext cx="534409" cy="608295"/>
              <a:chOff x="1957892" y="3524610"/>
              <a:chExt cx="877057" cy="1006153"/>
            </a:xfrm>
          </p:grpSpPr>
          <p:sp>
            <p:nvSpPr>
              <p:cNvPr id="17" name="Regular Pentagon 16"/>
              <p:cNvSpPr/>
              <p:nvPr/>
            </p:nvSpPr>
            <p:spPr>
              <a:xfrm>
                <a:off x="1957892" y="3524610"/>
                <a:ext cx="236668" cy="229809"/>
              </a:xfrm>
              <a:prstGeom prst="pen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latin typeface="Bahnschrift Light" panose="020B0502040204020203" pitchFamily="34" charset="0"/>
                  </a:rPr>
                  <a:t>2</a:t>
                </a:r>
                <a:endParaRPr lang="en-GB" sz="1600" dirty="0"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18" name="Regular Pentagon 17"/>
              <p:cNvSpPr/>
              <p:nvPr/>
            </p:nvSpPr>
            <p:spPr>
              <a:xfrm>
                <a:off x="2598281" y="4300954"/>
                <a:ext cx="236668" cy="229809"/>
              </a:xfrm>
              <a:prstGeom prst="pen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latin typeface="Bahnschrift Light" panose="020B0502040204020203" pitchFamily="34" charset="0"/>
                  </a:rPr>
                  <a:t>1</a:t>
                </a:r>
                <a:endParaRPr lang="en-GB" sz="1600" dirty="0">
                  <a:latin typeface="Bahnschrift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6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65892" y="183836"/>
            <a:ext cx="4317123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Fits with </a:t>
            </a:r>
          </a:p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NEI Plasma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42" y="0"/>
            <a:ext cx="85015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102" r="33409" b="67037"/>
          <a:stretch/>
        </p:blipFill>
        <p:spPr>
          <a:xfrm>
            <a:off x="767886" y="1521126"/>
            <a:ext cx="10790450" cy="4348240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292799" y="1628014"/>
            <a:ext cx="2784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Weighted mean temperature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532847" y="656330"/>
            <a:ext cx="5382848" cy="5313836"/>
            <a:chOff x="6292798" y="1089874"/>
            <a:chExt cx="5382848" cy="53138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98" y="1089874"/>
              <a:ext cx="5382848" cy="5313836"/>
            </a:xfrm>
            <a:prstGeom prst="rect">
              <a:avLst/>
            </a:prstGeom>
          </p:spPr>
        </p:pic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6416618" y="1181556"/>
              <a:ext cx="2210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Lu &amp; Aschenbach (2000): 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N_H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28046" y="1628014"/>
            <a:ext cx="22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Foreground absorption column density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10800718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Results: Absorption </a:t>
            </a:r>
            <a:r>
              <a:rPr kumimoji="0" lang="de-DE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&amp; Plasma Temperature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98363" y="2515416"/>
            <a:ext cx="2535598" cy="1846285"/>
            <a:chOff x="6498363" y="2515416"/>
            <a:chExt cx="2535598" cy="1846285"/>
          </a:xfrm>
        </p:grpSpPr>
        <p:sp>
          <p:nvSpPr>
            <p:cNvPr id="20" name="Oval 19"/>
            <p:cNvSpPr/>
            <p:nvPr/>
          </p:nvSpPr>
          <p:spPr>
            <a:xfrm>
              <a:off x="6498363" y="3716008"/>
              <a:ext cx="816378" cy="595318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 rot="3448491">
              <a:off x="8210585" y="3809040"/>
              <a:ext cx="692124" cy="413198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 rot="8300162">
              <a:off x="8415413" y="3274348"/>
              <a:ext cx="618548" cy="31135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 rot="4022079">
              <a:off x="7835766" y="2570094"/>
              <a:ext cx="618548" cy="50919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 rot="1524789">
              <a:off x="7372279" y="3265873"/>
              <a:ext cx="1054751" cy="31614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16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90622" y="1213904"/>
            <a:ext cx="4795631" cy="4339171"/>
            <a:chOff x="7048272" y="1213904"/>
            <a:chExt cx="4795631" cy="43391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1" t="766" b="9984"/>
            <a:stretch/>
          </p:blipFill>
          <p:spPr>
            <a:xfrm>
              <a:off x="7067322" y="1719099"/>
              <a:ext cx="4776581" cy="3833976"/>
            </a:xfrm>
            <a:prstGeom prst="rect">
              <a:avLst/>
            </a:prstGeom>
          </p:spPr>
        </p:pic>
        <p:sp>
          <p:nvSpPr>
            <p:cNvPr id="1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048272" y="1213904"/>
              <a:ext cx="4615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Bahnschrift Light" panose="020B0502040204020203" pitchFamily="34" charset="0"/>
                </a:rPr>
                <a:t>Optical Extinction towards Vela </a:t>
              </a:r>
            </a:p>
            <a:p>
              <a:r>
                <a:rPr lang="de-DE" sz="1400" dirty="0" smtClean="0">
                  <a:latin typeface="Bahnschrift Light" panose="020B0502040204020203" pitchFamily="34" charset="0"/>
                </a:rPr>
                <a:t>(StarHorse, </a:t>
              </a:r>
              <a:r>
                <a:rPr lang="de-DE" sz="1400" i="1" dirty="0" smtClean="0">
                  <a:latin typeface="Bahnschrift Light" panose="020B0502040204020203" pitchFamily="34" charset="0"/>
                </a:rPr>
                <a:t>Anders+22</a:t>
              </a:r>
              <a:r>
                <a:rPr lang="de-DE" sz="1400" dirty="0" smtClean="0">
                  <a:latin typeface="Bahnschrift Light" panose="020B0502040204020203" pitchFamily="34" charset="0"/>
                </a:rPr>
                <a:t>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102" r="65538" b="67037"/>
          <a:stretch/>
        </p:blipFill>
        <p:spPr>
          <a:xfrm>
            <a:off x="767886" y="1521126"/>
            <a:ext cx="5352257" cy="4348240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28046" y="1628014"/>
            <a:ext cx="402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Foreground absorption column density</a:t>
            </a:r>
          </a:p>
          <a:p>
            <a:r>
              <a:rPr lang="de-DE" sz="1400" dirty="0" smtClean="0">
                <a:latin typeface="Bahnschrift Light" panose="020B0502040204020203" pitchFamily="34" charset="0"/>
              </a:rPr>
              <a:t>Mayer et al. 2023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10800718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Intervening ISM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4439653" y="3532668"/>
            <a:ext cx="3188368" cy="673769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Anticorrelation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4221" r="47946" b="10759"/>
          <a:stretch/>
        </p:blipFill>
        <p:spPr>
          <a:xfrm>
            <a:off x="780318" y="1587781"/>
            <a:ext cx="4223295" cy="4177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3" t="4192" b="10200"/>
          <a:stretch/>
        </p:blipFill>
        <p:spPr>
          <a:xfrm>
            <a:off x="6785811" y="1587781"/>
            <a:ext cx="4223295" cy="4206240"/>
          </a:xfrm>
          <a:prstGeom prst="rect">
            <a:avLst/>
          </a:prstGeom>
        </p:spPr>
      </p:pic>
      <p:sp>
        <p:nvSpPr>
          <p:cNvPr id="1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095361" y="1717210"/>
            <a:ext cx="17811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(SHASSA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;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Gaustad+01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1102" r="65538" b="67037"/>
          <a:stretch/>
        </p:blipFill>
        <p:spPr>
          <a:xfrm>
            <a:off x="5158409" y="1521126"/>
            <a:ext cx="961734" cy="4348240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05870" y="1714639"/>
            <a:ext cx="390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Foreground absorption column density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10800718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Results: Foreground Absorption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36" name="Left-Right Arrow 35"/>
          <p:cNvSpPr/>
          <p:nvPr/>
        </p:nvSpPr>
        <p:spPr>
          <a:xfrm>
            <a:off x="4439653" y="3532668"/>
            <a:ext cx="3188368" cy="673769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Correlation! But why?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884932" y="1701820"/>
            <a:ext cx="22104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H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Lucida Sans Unicode" panose="020B0602030504020204" pitchFamily="34" charset="0"/>
              </a:rPr>
              <a:t>α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line emission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33054" r="33853" b="35201"/>
          <a:stretch/>
        </p:blipFill>
        <p:spPr>
          <a:xfrm>
            <a:off x="4489247" y="394568"/>
            <a:ext cx="7405648" cy="2992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65155" r="66447" b="3497"/>
          <a:stretch/>
        </p:blipFill>
        <p:spPr>
          <a:xfrm>
            <a:off x="8256065" y="3531342"/>
            <a:ext cx="3638830" cy="29738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33054" r="1471" b="35201"/>
          <a:stretch/>
        </p:blipFill>
        <p:spPr>
          <a:xfrm>
            <a:off x="4464532" y="3504429"/>
            <a:ext cx="3623089" cy="2992545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496589" y="473560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Oxygen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423692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</a:t>
            </a:r>
          </a:p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ISM &amp; Ejecta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314712" y="463273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Neon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496590" y="3584013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Magnesium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01196" y="1344429"/>
            <a:ext cx="5440622" cy="4191365"/>
            <a:chOff x="250341" y="3958373"/>
            <a:chExt cx="5675389" cy="4191365"/>
          </a:xfrm>
        </p:grpSpPr>
        <p:grpSp>
          <p:nvGrpSpPr>
            <p:cNvPr id="10" name="Group 9"/>
            <p:cNvGrpSpPr/>
            <p:nvPr/>
          </p:nvGrpSpPr>
          <p:grpSpPr>
            <a:xfrm>
              <a:off x="264246" y="4457700"/>
              <a:ext cx="1655740" cy="570952"/>
              <a:chOff x="264246" y="4457700"/>
              <a:chExt cx="1655740" cy="57095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64246" y="4457700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 rot="3448491">
                <a:off x="1511872" y="4620538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0341" y="7568153"/>
              <a:ext cx="1665573" cy="581585"/>
              <a:chOff x="-7798576" y="7589765"/>
              <a:chExt cx="1665573" cy="581585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-7798576" y="7589765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 rot="3448491">
                <a:off x="-6541117" y="7763236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661298" y="3958373"/>
              <a:ext cx="4264432" cy="3647759"/>
              <a:chOff x="-2365527" y="3977567"/>
              <a:chExt cx="4264432" cy="364775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08787" y="4457700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rot="3448491">
                <a:off x="1445322" y="4620538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 rot="2737738">
                <a:off x="1482011" y="4098210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 rot="2737738">
                <a:off x="-2456163" y="7208433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 rot="2737738">
                <a:off x="-2478347" y="4090387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314711" y="3600549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Iron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27474" y="79940"/>
            <a:ext cx="1547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de-DE" sz="1400" dirty="0">
                <a:latin typeface="Bahnschrift Light" panose="020B0502040204020203" pitchFamily="34" charset="0"/>
              </a:rPr>
              <a:t>Mayer et al. </a:t>
            </a:r>
            <a:r>
              <a:rPr lang="de-DE" sz="1400" dirty="0" smtClean="0">
                <a:latin typeface="Bahnschrift Light" panose="020B0502040204020203" pitchFamily="34" charset="0"/>
              </a:rPr>
              <a:t>2023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102" r="65538" b="67037"/>
          <a:stretch/>
        </p:blipFill>
        <p:spPr>
          <a:xfrm>
            <a:off x="500547" y="2015198"/>
            <a:ext cx="3674862" cy="2985503"/>
          </a:xfrm>
          <a:prstGeom prst="rect">
            <a:avLst/>
          </a:prstGeom>
        </p:spPr>
      </p:pic>
      <p:sp>
        <p:nvSpPr>
          <p:cNvPr id="32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519578" y="2095626"/>
            <a:ext cx="2977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Foreground absorption</a:t>
            </a:r>
          </a:p>
        </p:txBody>
      </p:sp>
    </p:spTree>
    <p:extLst>
      <p:ext uri="{BB962C8B-B14F-4D97-AF65-F5344CB8AC3E}">
        <p14:creationId xmlns:p14="http://schemas.microsoft.com/office/powerpoint/2010/main" val="33313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33054" r="33853" b="35201"/>
          <a:stretch/>
        </p:blipFill>
        <p:spPr>
          <a:xfrm>
            <a:off x="4489247" y="394568"/>
            <a:ext cx="7405648" cy="2992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65155" r="66447" b="3497"/>
          <a:stretch/>
        </p:blipFill>
        <p:spPr>
          <a:xfrm>
            <a:off x="8256065" y="3531342"/>
            <a:ext cx="3638830" cy="29738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33054" r="1471" b="35201"/>
          <a:stretch/>
        </p:blipFill>
        <p:spPr>
          <a:xfrm>
            <a:off x="4464532" y="3504429"/>
            <a:ext cx="3623089" cy="2992545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496589" y="473560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Oxygen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423692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Ejecta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314712" y="463273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Neon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496590" y="3584013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Magnesium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89715" y="1078000"/>
            <a:ext cx="3806373" cy="533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Correlated abundance peaks of oxygen, neon, magnesium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Iron distribution </a:t>
            </a: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independent 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from lighter elements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General pattern:</a:t>
            </a:r>
          </a:p>
          <a:p>
            <a:pPr marL="457200" lvl="1" indent="0">
              <a:buNone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   Ne/O, Mg/O supersolar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Not reproduced in nucleosynthesis models </a:t>
            </a: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de-DE" sz="16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Sukhbold+16</a:t>
            </a: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01196" y="1344429"/>
            <a:ext cx="5440622" cy="4191365"/>
            <a:chOff x="250341" y="3958373"/>
            <a:chExt cx="5675389" cy="4191365"/>
          </a:xfrm>
        </p:grpSpPr>
        <p:grpSp>
          <p:nvGrpSpPr>
            <p:cNvPr id="10" name="Group 9"/>
            <p:cNvGrpSpPr/>
            <p:nvPr/>
          </p:nvGrpSpPr>
          <p:grpSpPr>
            <a:xfrm>
              <a:off x="264246" y="4457700"/>
              <a:ext cx="1655740" cy="570952"/>
              <a:chOff x="264246" y="4457700"/>
              <a:chExt cx="1655740" cy="57095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64246" y="4457700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 rot="3448491">
                <a:off x="1511872" y="4620538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0341" y="7568153"/>
              <a:ext cx="1665573" cy="581585"/>
              <a:chOff x="-7798576" y="7589765"/>
              <a:chExt cx="1665573" cy="581585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-7798576" y="7589765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 rot="3448491">
                <a:off x="-6541117" y="7763236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661298" y="3958373"/>
              <a:ext cx="4264432" cy="3647759"/>
              <a:chOff x="-2365527" y="3977567"/>
              <a:chExt cx="4264432" cy="364775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08787" y="4457700"/>
                <a:ext cx="726353" cy="5326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rot="3448491">
                <a:off x="1445322" y="4620538"/>
                <a:ext cx="512154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 rot="2737738">
                <a:off x="1482011" y="4098210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 rot="2737738">
                <a:off x="-2456163" y="7208433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 rot="2737738">
                <a:off x="-2478347" y="4090387"/>
                <a:ext cx="529713" cy="304074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314711" y="3600549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Bahnschrift Light" panose="020B0502040204020203" pitchFamily="34" charset="0"/>
              </a:rPr>
              <a:t>Iron</a:t>
            </a:r>
            <a:endParaRPr lang="de-DE" sz="1400" dirty="0"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76" y="383852"/>
            <a:ext cx="7683578" cy="624115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56051" y="654726"/>
            <a:ext cx="20410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300" dirty="0" smtClean="0">
                <a:solidFill>
                  <a:srgbClr val="00B05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Observed composition</a:t>
            </a:r>
          </a:p>
          <a:p>
            <a:endParaRPr lang="de-DE" sz="100" dirty="0" smtClean="0">
              <a:solidFill>
                <a:srgbClr val="00B050"/>
              </a:solidFill>
              <a:latin typeface="Bahnschrift Light" panose="020B0502040204020203" pitchFamily="34" charset="0"/>
              <a:sym typeface="Wingdings" panose="05000000000000000000" pitchFamily="2" charset="2"/>
            </a:endParaRPr>
          </a:p>
          <a:p>
            <a:r>
              <a:rPr lang="de-DE" sz="1300" dirty="0" smtClean="0">
                <a:latin typeface="Bahnschrift Light" panose="020B0502040204020203" pitchFamily="34" charset="0"/>
                <a:sym typeface="Wingdings" panose="05000000000000000000" pitchFamily="2" charset="2"/>
              </a:rPr>
              <a:t>Sukhbold et al. (2016)</a:t>
            </a:r>
            <a:endParaRPr lang="de-DE" sz="1300" dirty="0">
              <a:latin typeface="Bahnschrift Light" panose="020B0502040204020203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78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76" y="396975"/>
            <a:ext cx="7683578" cy="6214908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423692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Ejecta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89715" y="1078000"/>
            <a:ext cx="3806373" cy="533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Correlated abundance peaks of oxygen, neon, magnesium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Iron distribution </a:t>
            </a: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independent 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from lighter elements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General pattern:</a:t>
            </a:r>
          </a:p>
          <a:p>
            <a:pPr marL="457200" lvl="1" indent="0">
              <a:buNone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   Ne/O, Mg/O supersolar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  <a:sym typeface="Wingdings" panose="05000000000000000000" pitchFamily="2" charset="2"/>
              </a:rPr>
              <a:t>Reproducable in low-metallicity model? </a:t>
            </a: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de-DE" sz="16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Nomoto+06</a:t>
            </a: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56051" y="583655"/>
            <a:ext cx="20410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300" dirty="0" smtClean="0">
                <a:solidFill>
                  <a:srgbClr val="00B050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Observed composition</a:t>
            </a:r>
          </a:p>
          <a:p>
            <a:endParaRPr lang="de-DE" sz="100" dirty="0" smtClean="0">
              <a:solidFill>
                <a:srgbClr val="00B050"/>
              </a:solidFill>
              <a:latin typeface="Bahnschrift Light" panose="020B0502040204020203" pitchFamily="34" charset="0"/>
              <a:sym typeface="Wingdings" panose="05000000000000000000" pitchFamily="2" charset="2"/>
            </a:endParaRPr>
          </a:p>
          <a:p>
            <a:r>
              <a:rPr lang="de-DE" sz="1300" dirty="0" smtClean="0">
                <a:latin typeface="Bahnschrift Light" panose="020B0502040204020203" pitchFamily="34" charset="0"/>
                <a:sym typeface="Wingdings" panose="05000000000000000000" pitchFamily="2" charset="2"/>
              </a:rPr>
              <a:t>Nomoto et al. (2006)</a:t>
            </a:r>
            <a:endParaRPr lang="de-DE" sz="1300" dirty="0">
              <a:latin typeface="Bahnschrift Light" panose="020B0502040204020203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7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58779" y="600486"/>
            <a:ext cx="10145027" cy="5586069"/>
            <a:chOff x="1058779" y="600486"/>
            <a:chExt cx="10145027" cy="55860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779" y="1033312"/>
              <a:ext cx="10145027" cy="5153243"/>
            </a:xfrm>
            <a:prstGeom prst="rect">
              <a:avLst/>
            </a:prstGeom>
          </p:spPr>
        </p:pic>
        <p:sp>
          <p:nvSpPr>
            <p:cNvPr id="20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8516658" y="600486"/>
              <a:ext cx="2687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eRASS1 all-sky image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Credit: MPE/IKI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173631"/>
            <a:ext cx="9699746" cy="779955"/>
          </a:xfrm>
        </p:spPr>
        <p:txBody>
          <a:bodyPr/>
          <a:lstStyle/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Introduction: SRG/eROSITA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8779" y="1033310"/>
            <a:ext cx="6681723" cy="5153245"/>
            <a:chOff x="1058779" y="1033310"/>
            <a:chExt cx="6681723" cy="5153245"/>
          </a:xfrm>
        </p:grpSpPr>
        <p:sp>
          <p:nvSpPr>
            <p:cNvPr id="3" name="Rectangle 2"/>
            <p:cNvSpPr/>
            <p:nvPr/>
          </p:nvSpPr>
          <p:spPr>
            <a:xfrm>
              <a:off x="1058779" y="1033312"/>
              <a:ext cx="5074920" cy="5153243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50736" y="1033311"/>
              <a:ext cx="1582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Russian       Consortium</a:t>
              </a:r>
              <a:endParaRPr lang="en-GB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3699" y="1033310"/>
              <a:ext cx="16068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German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Consortium</a:t>
              </a:r>
              <a:endParaRPr lang="en-GB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4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Results: Shrapnels A, B, C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2" y="1127645"/>
            <a:ext cx="5413735" cy="44019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2619" y="1085823"/>
            <a:ext cx="5294385" cy="5255870"/>
            <a:chOff x="6538527" y="1143574"/>
            <a:chExt cx="5294385" cy="52558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527" y="1143574"/>
              <a:ext cx="2606732" cy="2615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261" y="3803802"/>
              <a:ext cx="2606715" cy="25857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544" y="3780156"/>
              <a:ext cx="2606715" cy="26192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006" y="1153199"/>
              <a:ext cx="2610906" cy="261090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029686" y="1243932"/>
            <a:ext cx="2923062" cy="1717948"/>
            <a:chOff x="8029686" y="1661370"/>
            <a:chExt cx="2923062" cy="1717948"/>
          </a:xfrm>
        </p:grpSpPr>
        <p:sp>
          <p:nvSpPr>
            <p:cNvPr id="21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758276" y="1951374"/>
              <a:ext cx="3855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Ne</a:t>
              </a:r>
            </a:p>
          </p:txBody>
        </p:sp>
        <p:sp>
          <p:nvSpPr>
            <p:cNvPr id="22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0039231" y="2639371"/>
              <a:ext cx="3855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Mg</a:t>
              </a:r>
            </a:p>
          </p:txBody>
        </p:sp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0567213" y="2830334"/>
              <a:ext cx="3855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Si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9510764" y="2152762"/>
              <a:ext cx="276331" cy="14054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10556328" y="3091944"/>
              <a:ext cx="99949" cy="28737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10039232" y="2900981"/>
              <a:ext cx="104579" cy="19096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8256046" y="1831931"/>
              <a:ext cx="255776" cy="18107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029686" y="1661370"/>
              <a:ext cx="3855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O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17996" y="1203369"/>
            <a:ext cx="1338281" cy="341929"/>
            <a:chOff x="9317996" y="1620807"/>
            <a:chExt cx="1338281" cy="341929"/>
          </a:xfrm>
        </p:grpSpPr>
        <p:sp>
          <p:nvSpPr>
            <p:cNvPr id="34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565508" y="1620807"/>
              <a:ext cx="10907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Bahnschrift Light" panose="020B0502040204020203" pitchFamily="34" charset="0"/>
                </a:rPr>
                <a:t>Fe L-shell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9317996" y="1822195"/>
              <a:ext cx="276331" cy="1405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6357962" y="5529580"/>
            <a:ext cx="5628629" cy="889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Iron ejecta present in silicon-rich </a:t>
            </a: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de-DE" sz="16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Katsuda+06</a:t>
            </a:r>
            <a:r>
              <a:rPr lang="de-DE" sz="16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fast shrapnel A?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87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7" y="1127645"/>
            <a:ext cx="5204167" cy="520416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Results: Ejecta in Shrapnel D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2" y="1158349"/>
            <a:ext cx="5413735" cy="4340527"/>
          </a:xfrm>
          <a:prstGeom prst="rect">
            <a:avLst/>
          </a:prstGeom>
        </p:spPr>
      </p:pic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6357962" y="5529580"/>
            <a:ext cx="5628629" cy="105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Hot light-element ejecta at the apex; cooler shocked ISM along the sides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58097" y="1301139"/>
            <a:ext cx="1675964" cy="1531513"/>
            <a:chOff x="7458097" y="1301139"/>
            <a:chExt cx="1675964" cy="1531513"/>
          </a:xfrm>
        </p:grpSpPr>
        <p:sp>
          <p:nvSpPr>
            <p:cNvPr id="3" name="Rectangle 2"/>
            <p:cNvSpPr/>
            <p:nvPr/>
          </p:nvSpPr>
          <p:spPr>
            <a:xfrm>
              <a:off x="8488017" y="1331843"/>
              <a:ext cx="646044" cy="15008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458097" y="1301139"/>
              <a:ext cx="10907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Temperature gradient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45281" y="1306067"/>
            <a:ext cx="2726416" cy="1747442"/>
            <a:chOff x="9045281" y="1306067"/>
            <a:chExt cx="2726416" cy="1747442"/>
          </a:xfrm>
        </p:grpSpPr>
        <p:grpSp>
          <p:nvGrpSpPr>
            <p:cNvPr id="33" name="Group 32"/>
            <p:cNvGrpSpPr/>
            <p:nvPr/>
          </p:nvGrpSpPr>
          <p:grpSpPr>
            <a:xfrm>
              <a:off x="9045281" y="1306067"/>
              <a:ext cx="2339691" cy="1177476"/>
              <a:chOff x="9045281" y="1723505"/>
              <a:chExt cx="2339691" cy="1177476"/>
            </a:xfrm>
          </p:grpSpPr>
          <p:sp>
            <p:nvSpPr>
              <p:cNvPr id="21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9758276" y="1951374"/>
                <a:ext cx="9206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Ne/H ~ 16</a:t>
                </a:r>
              </a:p>
            </p:txBody>
          </p:sp>
          <p:sp>
            <p:nvSpPr>
              <p:cNvPr id="22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10375221" y="2639371"/>
                <a:ext cx="10097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Mg/H ~ 15</a:t>
                </a:r>
              </a:p>
            </p:txBody>
          </p:sp>
          <p:sp>
            <p:nvSpPr>
              <p:cNvPr id="23" name="Textfeld 8">
                <a:extLst>
                  <a:ext uri="{FF2B5EF4-FFF2-40B4-BE49-F238E27FC236}">
                    <a16:creationId xmlns:a16="http://schemas.microsoft.com/office/drawing/2014/main" id="{20A4B542-F585-49CE-8200-612E47C1C5B0}"/>
                  </a:ext>
                </a:extLst>
              </p:cNvPr>
              <p:cNvSpPr txBox="1"/>
              <p:nvPr/>
            </p:nvSpPr>
            <p:spPr>
              <a:xfrm>
                <a:off x="9370361" y="1723505"/>
                <a:ext cx="10160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O/H ~ 9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9521976" y="2149464"/>
                <a:ext cx="265120" cy="329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3" idx="1"/>
              </p:cNvCxnSpPr>
              <p:nvPr/>
            </p:nvCxnSpPr>
            <p:spPr>
              <a:xfrm flipH="1">
                <a:off x="9045281" y="1854310"/>
                <a:ext cx="325080" cy="1615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22" idx="1"/>
              </p:cNvCxnSpPr>
              <p:nvPr/>
            </p:nvCxnSpPr>
            <p:spPr>
              <a:xfrm flipH="1">
                <a:off x="10088217" y="2770176"/>
                <a:ext cx="287004" cy="4036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0851052" y="2770107"/>
              <a:ext cx="9206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Little Si</a:t>
              </a:r>
            </a:p>
          </p:txBody>
        </p:sp>
        <p:cxnSp>
          <p:nvCxnSpPr>
            <p:cNvPr id="31" name="Straight Arrow Connector 30"/>
            <p:cNvCxnSpPr>
              <a:stCxn id="30" idx="1"/>
            </p:cNvCxnSpPr>
            <p:nvPr/>
          </p:nvCxnSpPr>
          <p:spPr>
            <a:xfrm flipH="1">
              <a:off x="10585174" y="2900912"/>
              <a:ext cx="265878" cy="1525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914898" y="1888533"/>
              <a:ext cx="9206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Little Fe</a:t>
              </a:r>
            </a:p>
          </p:txBody>
        </p:sp>
        <p:cxnSp>
          <p:nvCxnSpPr>
            <p:cNvPr id="39" name="Straight Arrow Connector 38"/>
            <p:cNvCxnSpPr>
              <a:stCxn id="38" idx="1"/>
            </p:cNvCxnSpPr>
            <p:nvPr/>
          </p:nvCxnSpPr>
          <p:spPr>
            <a:xfrm flipH="1" flipV="1">
              <a:off x="9310304" y="1943264"/>
              <a:ext cx="604594" cy="760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26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7" y="1127645"/>
            <a:ext cx="5204167" cy="520416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977843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Shrapnel D: Simulations (Miceli et al. 2013)  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6357962" y="5529580"/>
            <a:ext cx="5628629" cy="105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Unexpected temperature structure?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7315" y="304343"/>
            <a:ext cx="3114371" cy="5374100"/>
          </a:xfrm>
          <a:prstGeom prst="rect">
            <a:avLst/>
          </a:prstGeom>
        </p:spPr>
      </p:pic>
      <p:sp>
        <p:nvSpPr>
          <p:cNvPr id="2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407449" y="1172597"/>
            <a:ext cx="5374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Bahnschrift Light" panose="020B0502040204020203" pitchFamily="34" charset="0"/>
              </a:rPr>
              <a:t>Miceli+13: Simulation of an ejecta clump protruding into the unshocked ISM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01" y="4721056"/>
            <a:ext cx="2960647" cy="7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4876874" cy="1785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Comparison with ROSAT (Lu &amp; Aschenbach, 2000)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93404" y="720392"/>
            <a:ext cx="7798596" cy="5490321"/>
            <a:chOff x="828046" y="1165438"/>
            <a:chExt cx="7798596" cy="54903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546" y="3995215"/>
              <a:ext cx="2673145" cy="26430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815" y="3977683"/>
              <a:ext cx="2712857" cy="2678076"/>
            </a:xfrm>
            <a:prstGeom prst="rect">
              <a:avLst/>
            </a:prstGeom>
          </p:spPr>
        </p:pic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5342593" y="4080313"/>
              <a:ext cx="2210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latin typeface="Bahnschrift Light" panose="020B0502040204020203" pitchFamily="34" charset="0"/>
                </a:rPr>
                <a:t>Lu &amp; Aschenbach (2000)</a:t>
              </a:r>
              <a:endParaRPr lang="de-DE" sz="1200" dirty="0">
                <a:latin typeface="Bahnschrift Light" panose="020B0502040204020203" pitchFamily="34" charset="0"/>
              </a:endParaRPr>
            </a:p>
          </p:txBody>
        </p:sp>
        <p:sp>
          <p:nvSpPr>
            <p:cNvPr id="11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911052" y="4068281"/>
              <a:ext cx="2866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latin typeface="Bahnschrift Light" panose="020B0502040204020203" pitchFamily="34" charset="0"/>
                </a:rPr>
                <a:t>Lu &amp; Aschenbach (2000)</a:t>
              </a:r>
              <a:endParaRPr lang="de-DE" sz="1200" dirty="0">
                <a:latin typeface="Bahnschrift Light" panose="020B0502040204020203" pitchFamily="34" charset="0"/>
              </a:endParaRPr>
            </a:p>
          </p:txBody>
        </p:sp>
        <p:sp>
          <p:nvSpPr>
            <p:cNvPr id="4" name="Textplatzhalter 6">
              <a:extLst>
                <a:ext uri="{FF2B5EF4-FFF2-40B4-BE49-F238E27FC236}">
                  <a16:creationId xmlns:a16="http://schemas.microsoft.com/office/drawing/2014/main" id="{31457057-E413-4871-B694-0562B4806364}"/>
                </a:ext>
              </a:extLst>
            </p:cNvPr>
            <p:cNvSpPr txBox="1">
              <a:spLocks/>
            </p:cNvSpPr>
            <p:nvPr/>
          </p:nvSpPr>
          <p:spPr>
            <a:xfrm>
              <a:off x="828046" y="1346252"/>
              <a:ext cx="5028005" cy="49777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de-DE" sz="2400" dirty="0">
                <a:solidFill>
                  <a:schemeClr val="tx1"/>
                </a:solidFill>
                <a:sym typeface="Wingdings" panose="05000000000000000000" pitchFamily="2" charset="2"/>
              </a:endParaRPr>
            </a:p>
            <a:p>
              <a:endParaRPr lang="de-DE" sz="2400" dirty="0">
                <a:solidFill>
                  <a:schemeClr val="tx1"/>
                </a:solidFill>
                <a:sym typeface="Wingdings" panose="05000000000000000000" pitchFamily="2" charset="2"/>
              </a:endParaRPr>
            </a:p>
            <a:p>
              <a:endParaRPr lang="de-DE" sz="2400" dirty="0">
                <a:solidFill>
                  <a:schemeClr val="tx1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" t="1102" r="33409" b="67037"/>
            <a:stretch/>
          </p:blipFill>
          <p:spPr>
            <a:xfrm>
              <a:off x="1886823" y="1165438"/>
              <a:ext cx="6739819" cy="2715953"/>
            </a:xfrm>
            <a:prstGeom prst="rect">
              <a:avLst/>
            </a:prstGeom>
          </p:spPr>
        </p:pic>
        <p:sp>
          <p:nvSpPr>
            <p:cNvPr id="20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886823" y="1213602"/>
              <a:ext cx="2210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Bahnschrift Light" panose="020B0502040204020203" pitchFamily="34" charset="0"/>
                </a:rPr>
                <a:t>Foreground absorption</a:t>
              </a:r>
              <a:endParaRPr lang="de-DE" sz="1200" dirty="0">
                <a:latin typeface="Bahnschrift Light" panose="020B0502040204020203" pitchFamily="34" charset="0"/>
              </a:endParaRPr>
            </a:p>
          </p:txBody>
        </p:sp>
        <p:sp>
          <p:nvSpPr>
            <p:cNvPr id="21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5342593" y="1213601"/>
              <a:ext cx="2210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Bahnschrift Light" panose="020B0502040204020203" pitchFamily="34" charset="0"/>
                </a:rPr>
                <a:t>Mean temperature</a:t>
              </a:r>
              <a:endParaRPr lang="de-DE" sz="1200" dirty="0"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0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1" y="179055"/>
            <a:ext cx="11096009" cy="94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N</a:t>
            </a:r>
            <a:r>
              <a:rPr lang="de-DE" sz="3600" baseline="-25000" dirty="0" smtClean="0">
                <a:solidFill>
                  <a:schemeClr val="tx1"/>
                </a:solidFill>
              </a:rPr>
              <a:t>H</a:t>
            </a:r>
            <a:r>
              <a:rPr lang="de-DE" sz="3600" dirty="0" smtClean="0">
                <a:solidFill>
                  <a:schemeClr val="tx1"/>
                </a:solidFill>
              </a:rPr>
              <a:t> &amp; H</a:t>
            </a:r>
            <a:r>
              <a:rPr lang="el-GR" sz="3600" dirty="0" smtClean="0">
                <a:solidFill>
                  <a:schemeClr val="tx1"/>
                </a:solidFill>
              </a:rPr>
              <a:t>α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554" r="-1" b="891"/>
          <a:stretch/>
        </p:blipFill>
        <p:spPr>
          <a:xfrm>
            <a:off x="671724" y="1015103"/>
            <a:ext cx="10610661" cy="5684462"/>
          </a:xfrm>
          <a:prstGeom prst="rect">
            <a:avLst/>
          </a:prstGeom>
        </p:spPr>
      </p:pic>
      <p:sp>
        <p:nvSpPr>
          <p:cNvPr id="14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838910" y="1361662"/>
            <a:ext cx="2647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(</a:t>
            </a:r>
            <a:r>
              <a:rPr lang="de-DE" sz="1400" i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Gaustad+01</a:t>
            </a:r>
            <a:r>
              <a:rPr lang="de-DE" sz="14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)</a:t>
            </a:r>
            <a:endParaRPr lang="de-DE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More Ejecta Clumps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2" y="1158349"/>
            <a:ext cx="5413734" cy="4340526"/>
          </a:xfrm>
          <a:prstGeom prst="rect">
            <a:avLst/>
          </a:prstGeom>
        </p:spPr>
      </p:pic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6357962" y="5529580"/>
            <a:ext cx="5628629" cy="105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Silicon abundance varies between individual clumps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82619" y="1085823"/>
            <a:ext cx="5294385" cy="5245989"/>
            <a:chOff x="6538527" y="1143574"/>
            <a:chExt cx="5294385" cy="52459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527" y="1143574"/>
              <a:ext cx="2606732" cy="2615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7386" y="3803802"/>
              <a:ext cx="2536465" cy="25857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544" y="3800235"/>
              <a:ext cx="2606715" cy="25791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006" y="1157788"/>
              <a:ext cx="2610906" cy="260172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496198" y="1360532"/>
            <a:ext cx="2112705" cy="1625236"/>
            <a:chOff x="9496198" y="1777970"/>
            <a:chExt cx="2112705" cy="1625236"/>
          </a:xfrm>
        </p:grpSpPr>
        <p:sp>
          <p:nvSpPr>
            <p:cNvPr id="22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0066100" y="2734746"/>
              <a:ext cx="15428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Bahnschrift Light" panose="020B0502040204020203" pitchFamily="34" charset="0"/>
                </a:rPr>
                <a:t>Dominant in Si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9496198" y="2016497"/>
              <a:ext cx="461677" cy="13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0495722" y="3061247"/>
              <a:ext cx="79513" cy="341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957875" y="1777970"/>
              <a:ext cx="15428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Dominant </a:t>
              </a:r>
            </a:p>
            <a:p>
              <a:r>
                <a:rPr lang="de-DE" sz="1100" dirty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i</a:t>
              </a:r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n 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7" y="1127645"/>
            <a:ext cx="5204167" cy="520416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5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Spectrum at the shock front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2" y="1158349"/>
            <a:ext cx="5413734" cy="4340527"/>
          </a:xfrm>
          <a:prstGeom prst="rect">
            <a:avLst/>
          </a:prstGeom>
        </p:spPr>
      </p:pic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6357962" y="5529580"/>
            <a:ext cx="5628629" cy="105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Spectral differences mostly due to different shock ages!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849674" y="1493499"/>
            <a:ext cx="3470285" cy="1730796"/>
            <a:chOff x="7849674" y="1910937"/>
            <a:chExt cx="3470285" cy="1730796"/>
          </a:xfrm>
        </p:grpSpPr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849674" y="3164679"/>
              <a:ext cx="154280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Bahnschrift Light" panose="020B0502040204020203" pitchFamily="34" charset="0"/>
                </a:rPr>
                <a:t>kT ~ 0.22 keV</a:t>
              </a:r>
            </a:p>
            <a:p>
              <a:r>
                <a:rPr lang="el-GR" sz="1400" dirty="0" smtClean="0">
                  <a:latin typeface="Bahnschrift Light" panose="020B0502040204020203" pitchFamily="34" charset="0"/>
                </a:rPr>
                <a:t>τ</a:t>
              </a:r>
              <a:r>
                <a:rPr lang="de-DE" sz="1100" dirty="0" smtClean="0">
                  <a:latin typeface="Bahnschrift Light" panose="020B0502040204020203" pitchFamily="34" charset="0"/>
                </a:rPr>
                <a:t> ~ 1.5 × 10</a:t>
              </a:r>
              <a:r>
                <a:rPr lang="de-DE" sz="1100" baseline="30000" dirty="0" smtClean="0">
                  <a:latin typeface="Bahnschrift Light" panose="020B0502040204020203" pitchFamily="34" charset="0"/>
                </a:rPr>
                <a:t>10</a:t>
              </a:r>
              <a:r>
                <a:rPr lang="de-DE" sz="1100" dirty="0" smtClean="0">
                  <a:latin typeface="Bahnschrift Light" panose="020B0502040204020203" pitchFamily="34" charset="0"/>
                </a:rPr>
                <a:t> s/cm³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9325419" y="2152762"/>
              <a:ext cx="461677" cy="13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527774" y="2850706"/>
              <a:ext cx="319422" cy="2832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777156" y="1910937"/>
              <a:ext cx="154280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kT ~ 0.22 keV</a:t>
              </a:r>
            </a:p>
            <a:p>
              <a:r>
                <a:rPr lang="el-GR" sz="14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τ</a:t>
              </a:r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 </a:t>
              </a:r>
              <a:r>
                <a:rPr lang="de-DE" sz="1100" dirty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~ 6</a:t>
              </a:r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 </a:t>
              </a:r>
              <a:r>
                <a:rPr lang="de-DE" sz="1100" dirty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× </a:t>
              </a:r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10</a:t>
              </a:r>
              <a:r>
                <a:rPr lang="de-DE" sz="1100" baseline="300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11</a:t>
              </a:r>
              <a:r>
                <a:rPr lang="de-DE" sz="1100" dirty="0" smtClean="0">
                  <a:solidFill>
                    <a:srgbClr val="C00000"/>
                  </a:solidFill>
                  <a:latin typeface="Bahnschrift Light" panose="020B0502040204020203" pitchFamily="34" charset="0"/>
                </a:rPr>
                <a:t> s/cm³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rot="5400000" flipV="1">
            <a:off x="2116258" y="4982755"/>
            <a:ext cx="0" cy="210312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1780978" y="5695761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15‘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6" t="64950" b="3088"/>
          <a:stretch/>
        </p:blipFill>
        <p:spPr>
          <a:xfrm>
            <a:off x="791949" y="1566421"/>
            <a:ext cx="11040930" cy="4386772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79054"/>
            <a:ext cx="10208770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Nonthermal Photon Index &amp; Surface Brightness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28" name="Oval 27"/>
          <p:cNvSpPr/>
          <p:nvPr/>
        </p:nvSpPr>
        <p:spPr>
          <a:xfrm rot="20535345">
            <a:off x="2260598" y="2751922"/>
            <a:ext cx="1293531" cy="2113150"/>
          </a:xfrm>
          <a:prstGeom prst="ellipse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94329" y="7419985"/>
            <a:ext cx="8743905" cy="5270916"/>
            <a:chOff x="2410697" y="1185072"/>
            <a:chExt cx="8743905" cy="5270916"/>
          </a:xfrm>
        </p:grpSpPr>
        <p:grpSp>
          <p:nvGrpSpPr>
            <p:cNvPr id="25" name="Group 24"/>
            <p:cNvGrpSpPr/>
            <p:nvPr/>
          </p:nvGrpSpPr>
          <p:grpSpPr>
            <a:xfrm>
              <a:off x="2410697" y="1185072"/>
              <a:ext cx="8743905" cy="5270916"/>
              <a:chOff x="2410697" y="1185072"/>
              <a:chExt cx="8743905" cy="527091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"/>
              <a:stretch/>
            </p:blipFill>
            <p:spPr>
              <a:xfrm>
                <a:off x="6266291" y="1185072"/>
                <a:ext cx="4888311" cy="5270916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410697" y="3371851"/>
                <a:ext cx="1113553" cy="10667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2410697" y="1261729"/>
                <a:ext cx="3855594" cy="21101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410697" y="4438650"/>
                <a:ext cx="3855594" cy="152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6284670" y="1199211"/>
              <a:ext cx="1915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Slane+18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 flipV="1">
            <a:off x="958159" y="1793994"/>
            <a:ext cx="870641" cy="255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64140" y="1702337"/>
            <a:ext cx="22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Powerlaw spectral index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6487248" y="1779749"/>
            <a:ext cx="870641" cy="255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405913" y="1712391"/>
            <a:ext cx="309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Nonthermal intensity (1.0-5.0 keV)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>
            <a:off x="6955831" y="5204827"/>
            <a:ext cx="882" cy="82789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6620992" y="5300155"/>
            <a:ext cx="6705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2°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1149" y="5845207"/>
            <a:ext cx="8813239" cy="111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7" t="65031" r="166" b="3641"/>
          <a:stretch/>
        </p:blipFill>
        <p:spPr>
          <a:xfrm>
            <a:off x="429051" y="2110284"/>
            <a:ext cx="5613078" cy="2193995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1" y="179054"/>
            <a:ext cx="5724099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Nonthermal Emission in radial projection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2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46158" y="2157972"/>
            <a:ext cx="2210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Bahnschrift Light" panose="020B0502040204020203" pitchFamily="34" charset="0"/>
              </a:rPr>
              <a:t>Powerlaw spectral index</a:t>
            </a:r>
            <a:endParaRPr lang="de-DE" sz="1100" dirty="0">
              <a:latin typeface="Bahnschrift Light" panose="020B0502040204020203" pitchFamily="34" charset="0"/>
            </a:endParaRP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3252697" y="2172756"/>
            <a:ext cx="309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Bahnschrift Light" panose="020B0502040204020203" pitchFamily="34" charset="0"/>
              </a:rPr>
              <a:t>Nonthermal intensity</a:t>
            </a:r>
            <a:endParaRPr lang="de-DE" sz="1100" dirty="0"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45" y="179054"/>
            <a:ext cx="5334141" cy="63360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210175" y="1981200"/>
            <a:ext cx="1695450" cy="43838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03380" y="4029075"/>
            <a:ext cx="4490756" cy="8763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7" y="1928361"/>
            <a:ext cx="5763786" cy="2619575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828046" y="1346252"/>
            <a:ext cx="5028005" cy="497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1" y="179054"/>
            <a:ext cx="5724099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Nonthermal Emission in radial projection II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21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29051" y="1928361"/>
            <a:ext cx="2210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Bahnschrift Light" panose="020B0502040204020203" pitchFamily="34" charset="0"/>
              </a:rPr>
              <a:t>Powerlaw spectral index</a:t>
            </a:r>
            <a:endParaRPr lang="de-DE" sz="1100" dirty="0">
              <a:latin typeface="Bahnschrift Light" panose="020B0502040204020203" pitchFamily="34" charset="0"/>
            </a:endParaRP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3154455" y="1931848"/>
            <a:ext cx="309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Bahnschrift Light" panose="020B0502040204020203" pitchFamily="34" charset="0"/>
              </a:rPr>
              <a:t>Nonthermal intensity</a:t>
            </a:r>
            <a:endParaRPr lang="de-DE" sz="1100" dirty="0"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45" y="179054"/>
            <a:ext cx="5334141" cy="633604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210175" y="1981200"/>
            <a:ext cx="1695450" cy="43838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03380" y="4029075"/>
            <a:ext cx="4490756" cy="8763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2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9" y="173631"/>
            <a:ext cx="10546993" cy="779955"/>
          </a:xfrm>
        </p:spPr>
        <p:txBody>
          <a:bodyPr/>
          <a:lstStyle/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eROSITA DR1: The First All-Sky Survey (eRASS1)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50" name="Textfeld 16">
            <a:extLst>
              <a:ext uri="{FF2B5EF4-FFF2-40B4-BE49-F238E27FC236}">
                <a16:creationId xmlns:a16="http://schemas.microsoft.com/office/drawing/2014/main" id="{8358A745-C4B3-44C7-9F0D-E981A462F6D6}"/>
              </a:ext>
            </a:extLst>
          </p:cNvPr>
          <p:cNvSpPr txBox="1"/>
          <p:nvPr/>
        </p:nvSpPr>
        <p:spPr>
          <a:xfrm>
            <a:off x="9285658" y="2551775"/>
            <a:ext cx="268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Hoinga SNR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Becker+2021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C94D11-9D95-7D8E-7066-7215981D8C2A}"/>
              </a:ext>
            </a:extLst>
          </p:cNvPr>
          <p:cNvGrpSpPr>
            <a:grpSpLocks noChangeAspect="1"/>
          </p:cNvGrpSpPr>
          <p:nvPr/>
        </p:nvGrpSpPr>
        <p:grpSpPr>
          <a:xfrm>
            <a:off x="597345" y="1006750"/>
            <a:ext cx="11000121" cy="5096342"/>
            <a:chOff x="-386582" y="254844"/>
            <a:chExt cx="10434238" cy="48341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BF3292B-B05A-1138-72F8-17AF1DB80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6582" y="254845"/>
              <a:ext cx="4816460" cy="48341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59705CF-9344-92BF-4335-6080B688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8810" y="254844"/>
              <a:ext cx="4878846" cy="4834168"/>
            </a:xfrm>
            <a:prstGeom prst="rect">
              <a:avLst/>
            </a:prstGeom>
          </p:spPr>
        </p:pic>
      </p:grpSp>
      <p:sp>
        <p:nvSpPr>
          <p:cNvPr id="32" name="Textfeld 16">
            <a:extLst>
              <a:ext uri="{FF2B5EF4-FFF2-40B4-BE49-F238E27FC236}">
                <a16:creationId xmlns:a16="http://schemas.microsoft.com/office/drawing/2014/main" id="{8358A745-C4B3-44C7-9F0D-E981A462F6D6}"/>
              </a:ext>
            </a:extLst>
          </p:cNvPr>
          <p:cNvSpPr txBox="1"/>
          <p:nvPr/>
        </p:nvSpPr>
        <p:spPr>
          <a:xfrm>
            <a:off x="1607419" y="1006750"/>
            <a:ext cx="406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eRASS1 diffuse emission (Merloni et al. 2024)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Credit: J. Sanders (MPE)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3" name="Textfeld 16">
            <a:extLst>
              <a:ext uri="{FF2B5EF4-FFF2-40B4-BE49-F238E27FC236}">
                <a16:creationId xmlns:a16="http://schemas.microsoft.com/office/drawing/2014/main" id="{8358A745-C4B3-44C7-9F0D-E981A462F6D6}"/>
              </a:ext>
            </a:extLst>
          </p:cNvPr>
          <p:cNvSpPr txBox="1"/>
          <p:nvPr/>
        </p:nvSpPr>
        <p:spPr>
          <a:xfrm>
            <a:off x="6454023" y="1021586"/>
            <a:ext cx="500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eRASS1 point sources </a:t>
            </a:r>
            <a:r>
              <a:rPr lang="de-DE" sz="12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(</a:t>
            </a:r>
            <a:r>
              <a:rPr lang="de-DE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Merloni et al. 2024) 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Credit: J. Sanders (MPE)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78316" y="5390147"/>
            <a:ext cx="4047645" cy="625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900 000 X-ray point sources</a:t>
            </a:r>
            <a:endParaRPr lang="en-GB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2358" y="5390147"/>
            <a:ext cx="4047645" cy="625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100 000 000 diffuse X-ray photons</a:t>
            </a:r>
            <a:endParaRPr lang="en-GB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1" y="179054"/>
            <a:ext cx="5129777" cy="1685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Bayesian Evidence in Favor of Nonthermal Emission</a:t>
            </a:r>
            <a:endParaRPr lang="de-DE" sz="36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94329" y="7419985"/>
            <a:ext cx="8743905" cy="5270916"/>
            <a:chOff x="2410697" y="1185072"/>
            <a:chExt cx="8743905" cy="5270916"/>
          </a:xfrm>
        </p:grpSpPr>
        <p:grpSp>
          <p:nvGrpSpPr>
            <p:cNvPr id="25" name="Group 24"/>
            <p:cNvGrpSpPr/>
            <p:nvPr/>
          </p:nvGrpSpPr>
          <p:grpSpPr>
            <a:xfrm>
              <a:off x="2410697" y="1185072"/>
              <a:ext cx="8743905" cy="5270916"/>
              <a:chOff x="2410697" y="1185072"/>
              <a:chExt cx="8743905" cy="527091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"/>
              <a:stretch/>
            </p:blipFill>
            <p:spPr>
              <a:xfrm>
                <a:off x="6266291" y="1185072"/>
                <a:ext cx="4888311" cy="5270916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410697" y="3371851"/>
                <a:ext cx="1113553" cy="10667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2410697" y="1261729"/>
                <a:ext cx="3855594" cy="21101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410697" y="4438650"/>
                <a:ext cx="3855594" cy="152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6284670" y="1199211"/>
              <a:ext cx="1915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Slane+18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3"/>
          <a:stretch/>
        </p:blipFill>
        <p:spPr>
          <a:xfrm>
            <a:off x="5088048" y="321509"/>
            <a:ext cx="6962115" cy="58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517018" y="203200"/>
            <a:ext cx="11952918" cy="6066729"/>
            <a:chOff x="-906498" y="203200"/>
            <a:chExt cx="11952918" cy="6066729"/>
          </a:xfrm>
        </p:grpSpPr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C9F9F6DD-4546-4A44-A71D-3210848EA8C0}"/>
                </a:ext>
              </a:extLst>
            </p:cNvPr>
            <p:cNvSpPr txBox="1">
              <a:spLocks/>
            </p:cNvSpPr>
            <p:nvPr/>
          </p:nvSpPr>
          <p:spPr>
            <a:xfrm>
              <a:off x="208919" y="203200"/>
              <a:ext cx="9282839" cy="879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Constantia" panose="02030602050306030303" pitchFamily="18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3600" dirty="0" smtClean="0">
                  <a:solidFill>
                    <a:schemeClr val="tx1"/>
                  </a:solidFill>
                </a:rPr>
                <a:t>Origin of Leptonic Emission</a:t>
              </a:r>
              <a:endParaRPr lang="de-DE" sz="3600" dirty="0">
                <a:solidFill>
                  <a:schemeClr val="tx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94"/>
            <a:stretch/>
          </p:blipFill>
          <p:spPr>
            <a:xfrm>
              <a:off x="6982116" y="1547101"/>
              <a:ext cx="4064304" cy="47228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4" r="25396"/>
            <a:stretch/>
          </p:blipFill>
          <p:spPr>
            <a:xfrm>
              <a:off x="2017748" y="1521030"/>
              <a:ext cx="4080245" cy="474889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906498" y="2359308"/>
              <a:ext cx="4080245" cy="62564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400" b="1" dirty="0" smtClean="0">
                  <a:solidFill>
                    <a:srgbClr val="71EEFA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ahnschrift" panose="020B0502040204020203" pitchFamily="34" charset="0"/>
                </a:rPr>
                <a:t>SYNCHRO-</a:t>
              </a:r>
              <a:endParaRPr lang="en-GB" sz="4400" b="1" dirty="0">
                <a:solidFill>
                  <a:srgbClr val="71EEF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endParaRPr>
            </a:p>
          </p:txBody>
        </p:sp>
        <p:sp>
          <p:nvSpPr>
            <p:cNvPr id="19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2796337" y="1130222"/>
              <a:ext cx="2523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Bahnschrift Light" panose="020B0502040204020203" pitchFamily="34" charset="0"/>
                </a:rPr>
                <a:t>X-rays &amp; Radio</a:t>
              </a:r>
              <a:endParaRPr lang="de-DE" dirty="0">
                <a:latin typeface="Bahnschrift Light" panose="020B0502040204020203" pitchFamily="34" charset="0"/>
              </a:endParaRPr>
            </a:p>
          </p:txBody>
        </p:sp>
        <p:sp>
          <p:nvSpPr>
            <p:cNvPr id="20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752735" y="1130222"/>
              <a:ext cx="2523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Bahnschrift Light" panose="020B0502040204020203" pitchFamily="34" charset="0"/>
                </a:rPr>
                <a:t>Gamma-rays</a:t>
              </a:r>
              <a:endParaRPr lang="de-DE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985580" y="4418441"/>
            <a:ext cx="2836333" cy="829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latin typeface="Impact" panose="020B0806030902050204" pitchFamily="34" charset="0"/>
              </a:rPr>
              <a:t>INVERSE COMPTON</a:t>
            </a:r>
            <a:endParaRPr lang="en-GB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1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9724" r="6521" b="24681"/>
          <a:stretch/>
        </p:blipFill>
        <p:spPr>
          <a:xfrm>
            <a:off x="0" y="-1836557"/>
            <a:ext cx="12192000" cy="908684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1263502" y="2030818"/>
            <a:ext cx="9664995" cy="2892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Searching for </a:t>
            </a: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Rotation-Powered Pulsars </a:t>
            </a:r>
            <a:r>
              <a:rPr lang="en-GB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Fermi-LAT &amp; SRG/</a:t>
            </a:r>
            <a:r>
              <a:rPr lang="en-GB" sz="3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eROSITA</a:t>
            </a:r>
            <a:endParaRPr lang="en-GB" sz="36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1263502" y="2030818"/>
            <a:ext cx="9664995" cy="2892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GB" sz="36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Searching </a:t>
            </a:r>
            <a:r>
              <a:rPr lang="en-GB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</a:t>
            </a: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Rotation-Powered Pulsars </a:t>
            </a:r>
            <a:r>
              <a:rPr lang="en-GB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Fermi-LAT &amp; </a:t>
            </a:r>
            <a:r>
              <a:rPr lang="en-GB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SRG/</a:t>
            </a:r>
            <a:r>
              <a:rPr lang="en-GB" sz="3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eROSITA</a:t>
            </a:r>
            <a:endParaRPr lang="en-GB" sz="36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Multiwavelength Followup</a:t>
            </a:r>
            <a:endParaRPr lang="en-GB" sz="36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40" y="999152"/>
            <a:ext cx="9950635" cy="525877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52836"/>
            <a:ext cx="9074870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Motivation: The Fermi-LAT Source Catalog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8041406" y="1172270"/>
            <a:ext cx="3009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Distribution of 4FGL-DR4 Sources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Ballet et al. 2023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2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350065" y="1188099"/>
            <a:ext cx="6769416" cy="512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Goal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Identify unassociated sources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(of pulsar-type)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based on their X-ray counterparts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Precise positions allow for radio/optical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sym typeface="Wingdings" panose="05000000000000000000" pitchFamily="2" charset="2"/>
              </a:rPr>
              <a:t>confirmation</a:t>
            </a:r>
          </a:p>
          <a:p>
            <a:pPr lvl="0">
              <a:defRPr/>
            </a:pPr>
            <a:endParaRPr lang="de-DE" sz="2400" dirty="0" smtClea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Cross-match </a:t>
            </a:r>
            <a:r>
              <a:rPr lang="de-DE" sz="2400" dirty="0">
                <a:solidFill>
                  <a:prstClr val="black"/>
                </a:solidFill>
              </a:rPr>
              <a:t>with eROSITA All-Sky Survey (</a:t>
            </a:r>
            <a:r>
              <a:rPr lang="de-DE" sz="2400" dirty="0" smtClean="0">
                <a:solidFill>
                  <a:prstClr val="black"/>
                </a:solidFill>
              </a:rPr>
              <a:t>eRASS:4) </a:t>
            </a:r>
            <a:r>
              <a:rPr lang="de-DE" sz="2400" dirty="0">
                <a:solidFill>
                  <a:prstClr val="black"/>
                </a:solidFill>
              </a:rPr>
              <a:t>Catalog (see Merloni et al. 2024</a:t>
            </a:r>
            <a:r>
              <a:rPr lang="de-DE" sz="2400" dirty="0" smtClean="0">
                <a:solidFill>
                  <a:prstClr val="black"/>
                </a:solidFill>
              </a:rPr>
              <a:t>)</a:t>
            </a:r>
          </a:p>
          <a:p>
            <a:pPr lvl="0">
              <a:buFont typeface="Wingdings" panose="05000000000000000000" pitchFamily="2" charset="2"/>
              <a:buChar char="Ø"/>
              <a:defRPr/>
            </a:pPr>
            <a:endParaRPr lang="de-DE" sz="24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0">
              <a:buFont typeface="Wingdings" panose="05000000000000000000" pitchFamily="2" charset="2"/>
              <a:buChar char="Ø"/>
              <a:defRPr/>
            </a:pPr>
            <a:r>
              <a:rPr lang="de-DE" sz="2400" dirty="0" smtClean="0">
                <a:solidFill>
                  <a:prstClr val="black"/>
                </a:solidFill>
                <a:sym typeface="Wingdings" panose="05000000000000000000" pitchFamily="2" charset="2"/>
              </a:rPr>
              <a:t>Challenges</a:t>
            </a:r>
            <a:r>
              <a:rPr lang="de-DE" sz="24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solidFill>
                  <a:prstClr val="black"/>
                </a:solidFill>
              </a:rPr>
              <a:t>Large gamma-ray error ellipses (~ 5 arcmin)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2000" dirty="0">
                <a:solidFill>
                  <a:prstClr val="black"/>
                </a:solidFill>
              </a:rPr>
              <a:t>X-ray pulsar counterparts typically faint (~ 10 counts)</a:t>
            </a:r>
          </a:p>
          <a:p>
            <a:pPr lvl="0"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11205"/>
            <a:ext cx="1098149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Motivation: Identifying Unassociated 4FGL Sources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04" y="1413629"/>
            <a:ext cx="4517928" cy="4401394"/>
          </a:xfrm>
          <a:prstGeom prst="rect">
            <a:avLst/>
          </a:prstGeom>
        </p:spPr>
      </p:pic>
      <p:sp>
        <p:nvSpPr>
          <p:cNvPr id="10" name="Textfeld 7">
            <a:extLst>
              <a:ext uri="{FF2B5EF4-FFF2-40B4-BE49-F238E27FC236}">
                <a16:creationId xmlns:a16="http://schemas.microsoft.com/office/drawing/2014/main" id="{076895CA-73F5-4C03-A58B-AE3A314EFA78}"/>
              </a:ext>
            </a:extLst>
          </p:cNvPr>
          <p:cNvSpPr txBox="1"/>
          <p:nvPr/>
        </p:nvSpPr>
        <p:spPr>
          <a:xfrm>
            <a:off x="7881730" y="1188099"/>
            <a:ext cx="39672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Example eRASS:4 image of 4FGL error ellipse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64486</TotalTime>
  <Words>2258</Words>
  <Application>Microsoft Office PowerPoint</Application>
  <PresentationFormat>Widescreen</PresentationFormat>
  <Paragraphs>468</Paragraphs>
  <Slides>61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Arial</vt:lpstr>
      <vt:lpstr>Bahnschrift</vt:lpstr>
      <vt:lpstr>Bahnschrift Light</vt:lpstr>
      <vt:lpstr>Calibri</vt:lpstr>
      <vt:lpstr>Constantia</vt:lpstr>
      <vt:lpstr>Courier New</vt:lpstr>
      <vt:lpstr>Garamond</vt:lpstr>
      <vt:lpstr>Impact</vt:lpstr>
      <vt:lpstr>Lucida Sans Unicode</vt:lpstr>
      <vt:lpstr>Symbol</vt:lpstr>
      <vt:lpstr>Wingdings</vt:lpstr>
      <vt:lpstr>3_Office</vt:lpstr>
      <vt:lpstr>PowerPoint Presentation</vt:lpstr>
      <vt:lpstr>Outline</vt:lpstr>
      <vt:lpstr>PowerPoint Presentation</vt:lpstr>
      <vt:lpstr>Introduction: SRG/eROSITA</vt:lpstr>
      <vt:lpstr>Introduction: SRG/eROSITA</vt:lpstr>
      <vt:lpstr>eROSITA DR1: The First All-Sky Survey (eRASS1)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Tracing the Impact of SN1987A on its Surroundings</dc:title>
  <dc:creator>ga97wiz</dc:creator>
  <cp:lastModifiedBy>Martin Mayer</cp:lastModifiedBy>
  <cp:revision>1750</cp:revision>
  <dcterms:created xsi:type="dcterms:W3CDTF">2019-02-05T09:44:52Z</dcterms:created>
  <dcterms:modified xsi:type="dcterms:W3CDTF">2024-07-26T14:41:45Z</dcterms:modified>
</cp:coreProperties>
</file>