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1"/>
  </p:notesMasterIdLst>
  <p:sldIdLst>
    <p:sldId id="256" r:id="rId2"/>
    <p:sldId id="304" r:id="rId3"/>
    <p:sldId id="266" r:id="rId4"/>
    <p:sldId id="317" r:id="rId5"/>
    <p:sldId id="361" r:id="rId6"/>
    <p:sldId id="344" r:id="rId7"/>
    <p:sldId id="345" r:id="rId8"/>
    <p:sldId id="346" r:id="rId9"/>
    <p:sldId id="348" r:id="rId10"/>
    <p:sldId id="353" r:id="rId11"/>
    <p:sldId id="347" r:id="rId12"/>
    <p:sldId id="273" r:id="rId13"/>
    <p:sldId id="332" r:id="rId14"/>
    <p:sldId id="331" r:id="rId15"/>
    <p:sldId id="343" r:id="rId16"/>
    <p:sldId id="265" r:id="rId17"/>
    <p:sldId id="299" r:id="rId18"/>
    <p:sldId id="300" r:id="rId19"/>
    <p:sldId id="301" r:id="rId20"/>
    <p:sldId id="330" r:id="rId21"/>
    <p:sldId id="274" r:id="rId22"/>
    <p:sldId id="341" r:id="rId23"/>
    <p:sldId id="325" r:id="rId24"/>
    <p:sldId id="333" r:id="rId25"/>
    <p:sldId id="328" r:id="rId26"/>
    <p:sldId id="334" r:id="rId27"/>
    <p:sldId id="335" r:id="rId28"/>
    <p:sldId id="336" r:id="rId29"/>
    <p:sldId id="337" r:id="rId30"/>
    <p:sldId id="338" r:id="rId31"/>
    <p:sldId id="339" r:id="rId32"/>
    <p:sldId id="340" r:id="rId33"/>
    <p:sldId id="329" r:id="rId34"/>
    <p:sldId id="322" r:id="rId35"/>
    <p:sldId id="326" r:id="rId36"/>
    <p:sldId id="363" r:id="rId37"/>
    <p:sldId id="362" r:id="rId38"/>
    <p:sldId id="364" r:id="rId39"/>
    <p:sldId id="36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312" autoAdjust="0"/>
  </p:normalViewPr>
  <p:slideViewPr>
    <p:cSldViewPr>
      <p:cViewPr varScale="1">
        <p:scale>
          <a:sx n="79" d="100"/>
          <a:sy n="79" d="100"/>
        </p:scale>
        <p:origin x="1570"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981B04-C50F-4A85-99F3-DC5F93EB3759}" type="datetimeFigureOut">
              <a:rPr lang="en-US" smtClean="0"/>
              <a:pPr/>
              <a:t>7/31/2024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45FFC-10EB-4407-A270-454C5CDC5D3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45FFC-10EB-4407-A270-454C5CDC5D38}" type="slidenum">
              <a:rPr lang="en-US" smtClean="0"/>
              <a:pPr/>
              <a:t>18</a:t>
            </a:fld>
            <a:endParaRPr lang="en-US"/>
          </a:p>
        </p:txBody>
      </p:sp>
    </p:spTree>
    <p:extLst>
      <p:ext uri="{BB962C8B-B14F-4D97-AF65-F5344CB8AC3E}">
        <p14:creationId xmlns:p14="http://schemas.microsoft.com/office/powerpoint/2010/main" val="43637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D531B544-6E8A-4265-8F03-5E2DAD907CB3}" type="datetimeFigureOut">
              <a:rPr lang="en-US" smtClean="0"/>
              <a:pPr/>
              <a:t>7/31/2024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B7BBC0C-79A1-4708-9403-B66A90296EC3}"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31B544-6E8A-4265-8F03-5E2DAD907CB3}"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BBC0C-79A1-4708-9403-B66A90296E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31B544-6E8A-4265-8F03-5E2DAD907CB3}"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BBC0C-79A1-4708-9403-B66A90296E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D531B544-6E8A-4265-8F03-5E2DAD907CB3}"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BBC0C-79A1-4708-9403-B66A90296EC3}"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531B544-6E8A-4265-8F03-5E2DAD907CB3}" type="datetimeFigureOut">
              <a:rPr lang="en-US" smtClean="0"/>
              <a:pPr/>
              <a:t>7/31/2024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2B7BBC0C-79A1-4708-9403-B66A90296EC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D531B544-6E8A-4265-8F03-5E2DAD907CB3}"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7BBC0C-79A1-4708-9403-B66A90296EC3}"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531B544-6E8A-4265-8F03-5E2DAD907CB3}" type="datetimeFigureOut">
              <a:rPr lang="en-US" smtClean="0"/>
              <a:pPr/>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7BBC0C-79A1-4708-9403-B66A90296EC3}"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531B544-6E8A-4265-8F03-5E2DAD907CB3}" type="datetimeFigureOut">
              <a:rPr lang="en-US" smtClean="0"/>
              <a:pPr/>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7BBC0C-79A1-4708-9403-B66A90296E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31B544-6E8A-4265-8F03-5E2DAD907CB3}" type="datetimeFigureOut">
              <a:rPr lang="en-US" smtClean="0"/>
              <a:pPr/>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7BBC0C-79A1-4708-9403-B66A90296E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531B544-6E8A-4265-8F03-5E2DAD907CB3}"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7BBC0C-79A1-4708-9403-B66A90296EC3}"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531B544-6E8A-4265-8F03-5E2DAD907CB3}" type="datetimeFigureOut">
              <a:rPr lang="en-US" smtClean="0"/>
              <a:pPr/>
              <a:t>7/31/2024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2B7BBC0C-79A1-4708-9403-B66A90296EC3}"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531B544-6E8A-4265-8F03-5E2DAD907CB3}" type="datetimeFigureOut">
              <a:rPr lang="en-US" smtClean="0"/>
              <a:pPr/>
              <a:t>7/31/2024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2B7BBC0C-79A1-4708-9403-B66A90296EC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twitter.com/CosmicRami"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assan%20Abdalla\OneDrive\Desktop\Talks\new\LAT_pair.mpg" TargetMode="External"/><Relationship Id="rId1" Type="http://schemas.microsoft.com/office/2007/relationships/media" Target="file:///C:\Users\Hassan%20Abdalla\OneDrive\Desktop\Talks\new\LAT_pair.mpg"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276600"/>
            <a:ext cx="8839200" cy="1066800"/>
          </a:xfrm>
        </p:spPr>
        <p:txBody>
          <a:bodyPr>
            <a:normAutofit fontScale="70000" lnSpcReduction="20000"/>
          </a:bodyPr>
          <a:lstStyle/>
          <a:p>
            <a:r>
              <a:rPr lang="en-US" sz="3600" b="1" dirty="0">
                <a:solidFill>
                  <a:srgbClr val="002060"/>
                </a:solidFill>
                <a:latin typeface="Amasis MT Pro Black"/>
                <a:cs typeface="Andalus" pitchFamily="18" charset="-78"/>
              </a:rPr>
              <a:t>Hassan Abdalla</a:t>
            </a:r>
          </a:p>
          <a:p>
            <a:r>
              <a:rPr lang="en-US" sz="3600" b="1" dirty="0">
                <a:solidFill>
                  <a:srgbClr val="002060"/>
                </a:solidFill>
                <a:latin typeface="Amasis MT Pro Black"/>
                <a:cs typeface="Andalus" pitchFamily="18" charset="-78"/>
              </a:rPr>
              <a:t>S. </a:t>
            </a:r>
            <a:r>
              <a:rPr lang="en-US" sz="3600" b="1" dirty="0" err="1">
                <a:solidFill>
                  <a:srgbClr val="002060"/>
                </a:solidFill>
                <a:latin typeface="Amasis MT Pro Black"/>
                <a:cs typeface="Andalus" pitchFamily="18" charset="-78"/>
              </a:rPr>
              <a:t>Razzaque</a:t>
            </a:r>
            <a:r>
              <a:rPr lang="en-US" sz="3600" b="1" dirty="0">
                <a:solidFill>
                  <a:srgbClr val="002060"/>
                </a:solidFill>
                <a:latin typeface="Amasis MT Pro Black"/>
                <a:cs typeface="Andalus" pitchFamily="18" charset="-78"/>
              </a:rPr>
              <a:t>,  M. </a:t>
            </a:r>
            <a:r>
              <a:rPr lang="en-US" sz="3600" b="1" dirty="0" err="1">
                <a:solidFill>
                  <a:srgbClr val="002060"/>
                </a:solidFill>
                <a:latin typeface="Amasis MT Pro Black"/>
                <a:cs typeface="Andalus" pitchFamily="18" charset="-78"/>
              </a:rPr>
              <a:t>Böttcher</a:t>
            </a:r>
            <a:r>
              <a:rPr lang="en-US" sz="3600" b="1" dirty="0">
                <a:solidFill>
                  <a:srgbClr val="002060"/>
                </a:solidFill>
                <a:latin typeface="Amasis MT Pro Black"/>
                <a:cs typeface="Andalus" pitchFamily="18" charset="-78"/>
              </a:rPr>
              <a:t>,  A. Dominguez,  J. Finke</a:t>
            </a:r>
          </a:p>
        </p:txBody>
      </p:sp>
      <p:sp>
        <p:nvSpPr>
          <p:cNvPr id="2" name="Title 1"/>
          <p:cNvSpPr>
            <a:spLocks noGrp="1"/>
          </p:cNvSpPr>
          <p:nvPr>
            <p:ph type="ctrTitle"/>
          </p:nvPr>
        </p:nvSpPr>
        <p:spPr>
          <a:xfrm>
            <a:off x="0" y="1295400"/>
            <a:ext cx="9144000" cy="1828800"/>
          </a:xfrm>
        </p:spPr>
        <p:txBody>
          <a:bodyPr>
            <a:normAutofit fontScale="90000"/>
          </a:bodyPr>
          <a:lstStyle/>
          <a:p>
            <a:br>
              <a:rPr lang="en-US" sz="2000" b="1" dirty="0"/>
            </a:br>
            <a:r>
              <a:rPr sz="2000"/>
              <a:t> </a:t>
            </a:r>
            <a:r>
              <a:rPr sz="2800" b="1">
                <a:latin typeface="Arial Black" pitchFamily="34" charset="0"/>
              </a:rPr>
              <a:t>Exploring the Influence of </a:t>
            </a:r>
            <a:r>
              <a:rPr sz="2800" b="1">
                <a:solidFill>
                  <a:srgbClr val="FFFF00"/>
                </a:solidFill>
                <a:latin typeface="Arial Black" pitchFamily="34" charset="0"/>
              </a:rPr>
              <a:t>Cosmic Voids </a:t>
            </a:r>
            <a:r>
              <a:rPr sz="2800" b="1">
                <a:latin typeface="Arial Black" pitchFamily="34" charset="0"/>
              </a:rPr>
              <a:t>on the </a:t>
            </a:r>
            <a:r>
              <a:rPr sz="2800" b="1">
                <a:solidFill>
                  <a:srgbClr val="FFFF00"/>
                </a:solidFill>
                <a:latin typeface="Arial Black" pitchFamily="34" charset="0"/>
              </a:rPr>
              <a:t>propagation of TeV </a:t>
            </a:r>
            <a:r>
              <a:rPr sz="2800" b="1">
                <a:latin typeface="Arial Black" pitchFamily="34" charset="0"/>
              </a:rPr>
              <a:t>Gamma-Rays and the </a:t>
            </a:r>
            <a:r>
              <a:rPr sz="2800" b="1">
                <a:solidFill>
                  <a:srgbClr val="00B0F0"/>
                </a:solidFill>
                <a:latin typeface="Arial Black" pitchFamily="34" charset="0"/>
              </a:rPr>
              <a:t>Puzzle of GRB221009A</a:t>
            </a:r>
            <a:br>
              <a:rPr sz="2000" b="1"/>
            </a:br>
            <a:endParaRPr lang="en-US" sz="2000" b="1" dirty="0"/>
          </a:p>
        </p:txBody>
      </p:sp>
      <p:pic>
        <p:nvPicPr>
          <p:cNvPr id="32770" name="Picture 2" descr="ucm"/>
          <p:cNvPicPr>
            <a:picLocks noChangeAspect="1" noChangeArrowheads="1"/>
          </p:cNvPicPr>
          <p:nvPr/>
        </p:nvPicPr>
        <p:blipFill>
          <a:blip r:embed="rId2"/>
          <a:srcRect/>
          <a:stretch>
            <a:fillRect/>
          </a:stretch>
        </p:blipFill>
        <p:spPr bwMode="auto">
          <a:xfrm>
            <a:off x="228600" y="5334000"/>
            <a:ext cx="4876800" cy="1249682"/>
          </a:xfrm>
          <a:prstGeom prst="rect">
            <a:avLst/>
          </a:prstGeom>
          <a:noFill/>
        </p:spPr>
      </p:pic>
      <p:pic>
        <p:nvPicPr>
          <p:cNvPr id="32772" name="Picture 4" descr="https://www.ucm.es/data/cont/media/www/pag-97706/logo_IPARCOS_v4.jpg"/>
          <p:cNvPicPr>
            <a:picLocks noChangeAspect="1" noChangeArrowheads="1"/>
          </p:cNvPicPr>
          <p:nvPr/>
        </p:nvPicPr>
        <p:blipFill>
          <a:blip r:embed="rId3"/>
          <a:srcRect/>
          <a:stretch>
            <a:fillRect/>
          </a:stretch>
        </p:blipFill>
        <p:spPr bwMode="auto">
          <a:xfrm>
            <a:off x="7086600" y="4913539"/>
            <a:ext cx="1676400" cy="1811112"/>
          </a:xfrm>
          <a:prstGeom prst="rect">
            <a:avLst/>
          </a:prstGeom>
          <a:noFill/>
        </p:spPr>
      </p:pic>
      <p:sp>
        <p:nvSpPr>
          <p:cNvPr id="4" name="TextBox 3">
            <a:extLst>
              <a:ext uri="{FF2B5EF4-FFF2-40B4-BE49-F238E27FC236}">
                <a16:creationId xmlns:a16="http://schemas.microsoft.com/office/drawing/2014/main" id="{3A9213EB-1F47-FB51-AC7C-2BC7929A7D7C}"/>
              </a:ext>
            </a:extLst>
          </p:cNvPr>
          <p:cNvSpPr txBox="1"/>
          <p:nvPr/>
        </p:nvSpPr>
        <p:spPr>
          <a:xfrm>
            <a:off x="3657600" y="4572000"/>
            <a:ext cx="2326278" cy="369332"/>
          </a:xfrm>
          <a:prstGeom prst="rect">
            <a:avLst/>
          </a:prstGeom>
          <a:noFill/>
        </p:spPr>
        <p:txBody>
          <a:bodyPr wrap="none" rtlCol="0">
            <a:spAutoFit/>
          </a:bodyPr>
          <a:lstStyle/>
          <a:p>
            <a:r>
              <a:rPr lang="en-US" b="0" i="1" dirty="0">
                <a:solidFill>
                  <a:srgbClr val="FF0000"/>
                </a:solidFill>
                <a:effectLst/>
                <a:highlight>
                  <a:srgbClr val="F5FAFF"/>
                </a:highlight>
                <a:latin typeface="Liberation Sans"/>
              </a:rPr>
              <a:t>Erlangen 31/07/2024</a:t>
            </a:r>
            <a:endParaRPr lang="en-US" i="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3600" b="1" dirty="0">
                <a:solidFill>
                  <a:srgbClr val="0070C0"/>
                </a:solidFill>
                <a:latin typeface="Arial Black" pitchFamily="34" charset="0"/>
              </a:rPr>
              <a:t>L</a:t>
            </a:r>
            <a:r>
              <a:rPr lang="en-US" sz="3600" b="1" dirty="0">
                <a:solidFill>
                  <a:schemeClr val="tx1"/>
                </a:solidFill>
                <a:latin typeface="Arial Black" pitchFamily="34" charset="0"/>
              </a:rPr>
              <a:t>arge </a:t>
            </a:r>
            <a:r>
              <a:rPr lang="en-US" sz="3600" b="1" dirty="0">
                <a:solidFill>
                  <a:srgbClr val="0070C0"/>
                </a:solidFill>
                <a:latin typeface="Arial Black" pitchFamily="34" charset="0"/>
              </a:rPr>
              <a:t>H</a:t>
            </a:r>
            <a:r>
              <a:rPr lang="en-US" sz="3600" b="1" dirty="0">
                <a:solidFill>
                  <a:schemeClr val="tx1"/>
                </a:solidFill>
                <a:latin typeface="Arial Black" pitchFamily="34" charset="0"/>
              </a:rPr>
              <a:t>igh </a:t>
            </a:r>
            <a:r>
              <a:rPr lang="en-US" sz="3600" b="1" dirty="0">
                <a:solidFill>
                  <a:srgbClr val="0070C0"/>
                </a:solidFill>
                <a:latin typeface="Arial Black" pitchFamily="34" charset="0"/>
              </a:rPr>
              <a:t>A</a:t>
            </a:r>
            <a:r>
              <a:rPr lang="en-US" sz="3600" b="1" dirty="0">
                <a:solidFill>
                  <a:schemeClr val="tx1"/>
                </a:solidFill>
                <a:latin typeface="Arial Black" pitchFamily="34" charset="0"/>
              </a:rPr>
              <a:t>ltitude </a:t>
            </a:r>
            <a:r>
              <a:rPr lang="en-US" sz="3600" b="1" dirty="0">
                <a:solidFill>
                  <a:srgbClr val="0070C0"/>
                </a:solidFill>
                <a:latin typeface="Arial Black" pitchFamily="34" charset="0"/>
              </a:rPr>
              <a:t>A</a:t>
            </a:r>
            <a:r>
              <a:rPr lang="en-US" sz="3600" b="1" dirty="0">
                <a:solidFill>
                  <a:schemeClr val="tx1"/>
                </a:solidFill>
                <a:latin typeface="Arial Black" pitchFamily="34" charset="0"/>
              </a:rPr>
              <a:t>ir </a:t>
            </a:r>
            <a:r>
              <a:rPr lang="en-US" sz="3600" b="1" dirty="0">
                <a:solidFill>
                  <a:srgbClr val="0070C0"/>
                </a:solidFill>
                <a:latin typeface="Arial Black" pitchFamily="34" charset="0"/>
              </a:rPr>
              <a:t>S</a:t>
            </a:r>
            <a:r>
              <a:rPr lang="en-US" sz="3600" b="1" dirty="0">
                <a:solidFill>
                  <a:schemeClr val="tx1"/>
                </a:solidFill>
                <a:latin typeface="Arial Black" pitchFamily="34" charset="0"/>
              </a:rPr>
              <a:t>hower </a:t>
            </a:r>
            <a:r>
              <a:rPr lang="en-US" sz="3600" b="1" dirty="0">
                <a:solidFill>
                  <a:srgbClr val="0070C0"/>
                </a:solidFill>
                <a:latin typeface="Arial Black" pitchFamily="34" charset="0"/>
              </a:rPr>
              <a:t>O</a:t>
            </a:r>
            <a:r>
              <a:rPr lang="en-US" sz="3600" b="1" dirty="0">
                <a:solidFill>
                  <a:schemeClr val="tx1"/>
                </a:solidFill>
                <a:latin typeface="Arial Black" pitchFamily="34" charset="0"/>
              </a:rPr>
              <a:t>bservatory (</a:t>
            </a:r>
            <a:r>
              <a:rPr lang="en-US" sz="3600" b="1" dirty="0">
                <a:solidFill>
                  <a:srgbClr val="0070C0"/>
                </a:solidFill>
                <a:latin typeface="Arial Black" pitchFamily="34" charset="0"/>
              </a:rPr>
              <a:t>LHAASO</a:t>
            </a:r>
            <a:r>
              <a:rPr lang="en-US" sz="3600" b="1" dirty="0">
                <a:solidFill>
                  <a:schemeClr val="tx1"/>
                </a:solidFill>
                <a:latin typeface="Arial Black" pitchFamily="34" charset="0"/>
              </a:rPr>
              <a:t>)</a:t>
            </a:r>
          </a:p>
        </p:txBody>
      </p:sp>
      <p:pic>
        <p:nvPicPr>
          <p:cNvPr id="1026" name="Picture 2" descr="LHAASO (Large High Altitude Air Shower Observatory) - eoPortal">
            <a:extLst>
              <a:ext uri="{FF2B5EF4-FFF2-40B4-BE49-F238E27FC236}">
                <a16:creationId xmlns:a16="http://schemas.microsoft.com/office/drawing/2014/main" id="{60DFD22A-B4C3-8F9F-6B00-D341CD5FD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C5CD1A-61DA-878B-3179-36BE1FFBBF7C}"/>
              </a:ext>
            </a:extLst>
          </p:cNvPr>
          <p:cNvSpPr txBox="1"/>
          <p:nvPr/>
        </p:nvSpPr>
        <p:spPr>
          <a:xfrm>
            <a:off x="457200" y="5791200"/>
            <a:ext cx="8610600" cy="1200329"/>
          </a:xfrm>
          <a:prstGeom prst="rect">
            <a:avLst/>
          </a:prstGeom>
          <a:noFill/>
        </p:spPr>
        <p:txBody>
          <a:bodyPr wrap="square" rtlCol="0">
            <a:spAutoFit/>
          </a:bodyPr>
          <a:lstStyle/>
          <a:p>
            <a:pPr marL="342900" indent="-342900">
              <a:buFontTx/>
              <a:buChar char="-"/>
            </a:pPr>
            <a:r>
              <a:rPr lang="en-GB" sz="2400" b="1" dirty="0">
                <a:solidFill>
                  <a:srgbClr val="0D0D0D"/>
                </a:solidFill>
                <a:highlight>
                  <a:srgbClr val="FFFFFF"/>
                </a:highlight>
                <a:latin typeface="Söhne"/>
              </a:rPr>
              <a:t>A</a:t>
            </a:r>
            <a:r>
              <a:rPr lang="en-GB" sz="2400" b="1" i="0" dirty="0">
                <a:solidFill>
                  <a:srgbClr val="0D0D0D"/>
                </a:solidFill>
                <a:effectLst/>
                <a:highlight>
                  <a:srgbClr val="FFFFFF"/>
                </a:highlight>
                <a:latin typeface="Söhne"/>
              </a:rPr>
              <a:t>bout 4,410 meters above sea level</a:t>
            </a:r>
          </a:p>
          <a:p>
            <a:pPr marL="342900" indent="-342900">
              <a:buFontTx/>
              <a:buChar char="-"/>
            </a:pPr>
            <a:r>
              <a:rPr lang="en-GB" sz="2400" b="1" dirty="0">
                <a:solidFill>
                  <a:srgbClr val="0D0D0D"/>
                </a:solidFill>
                <a:highlight>
                  <a:srgbClr val="FFFFFF"/>
                </a:highlight>
                <a:latin typeface="Söhne"/>
              </a:rPr>
              <a:t>The observatory covers an area of some 145 hectares</a:t>
            </a:r>
            <a:endParaRPr lang="en-US" sz="2400" b="1" dirty="0">
              <a:solidFill>
                <a:srgbClr val="0D0D0D"/>
              </a:solidFill>
              <a:highlight>
                <a:srgbClr val="FFFFFF"/>
              </a:highlight>
              <a:latin typeface="Söhne"/>
            </a:endParaRPr>
          </a:p>
          <a:p>
            <a:pPr marL="342900" indent="-342900">
              <a:buFontTx/>
              <a:buChar char="-"/>
            </a:pPr>
            <a:endParaRPr lang="en-GB" sz="2400" b="1" i="0" dirty="0">
              <a:solidFill>
                <a:srgbClr val="0D0D0D"/>
              </a:solidFill>
              <a:effectLst/>
              <a:highlight>
                <a:srgbClr val="FFFFFF"/>
              </a:highlight>
              <a:latin typeface="Söhn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534400" cy="762000"/>
          </a:xfrm>
        </p:spPr>
        <p:txBody>
          <a:bodyPr>
            <a:normAutofit/>
          </a:bodyPr>
          <a:lstStyle/>
          <a:p>
            <a:r>
              <a:rPr lang="en-US" sz="3600" b="1" dirty="0">
                <a:solidFill>
                  <a:schemeClr val="tx1"/>
                </a:solidFill>
              </a:rPr>
              <a:t>The Cherenkov Telescope Array (CTA)</a:t>
            </a:r>
          </a:p>
        </p:txBody>
      </p:sp>
      <p:pic>
        <p:nvPicPr>
          <p:cNvPr id="1026" name="Picture 2"/>
          <p:cNvPicPr>
            <a:picLocks noChangeAspect="1" noChangeArrowheads="1"/>
          </p:cNvPicPr>
          <p:nvPr/>
        </p:nvPicPr>
        <p:blipFill>
          <a:blip r:embed="rId2"/>
          <a:srcRect/>
          <a:stretch>
            <a:fillRect/>
          </a:stretch>
        </p:blipFill>
        <p:spPr bwMode="auto">
          <a:xfrm>
            <a:off x="76200" y="1171093"/>
            <a:ext cx="8915400" cy="5534507"/>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F4EE7074-C36B-1610-1146-4BBFAD7AC417}"/>
              </a:ext>
            </a:extLst>
          </p:cNvPr>
          <p:cNvSpPr txBox="1"/>
          <p:nvPr/>
        </p:nvSpPr>
        <p:spPr>
          <a:xfrm>
            <a:off x="0" y="1143000"/>
            <a:ext cx="4680897" cy="1754326"/>
          </a:xfrm>
          <a:prstGeom prst="rect">
            <a:avLst/>
          </a:prstGeom>
          <a:noFill/>
        </p:spPr>
        <p:txBody>
          <a:bodyPr wrap="none" rtlCol="0">
            <a:spAutoFit/>
          </a:bodyPr>
          <a:lstStyle/>
          <a:p>
            <a:pPr algn="l">
              <a:buFont typeface="Arial" panose="020B0604020202020204" pitchFamily="34" charset="0"/>
              <a:buChar char="•"/>
            </a:pPr>
            <a:r>
              <a:rPr lang="en-GB" b="1" i="0" dirty="0">
                <a:solidFill>
                  <a:srgbClr val="0D0D0D"/>
                </a:solidFill>
                <a:effectLst/>
                <a:highlight>
                  <a:srgbClr val="FFFFFF"/>
                </a:highlight>
                <a:latin typeface="Söhne"/>
              </a:rPr>
              <a:t>Over </a:t>
            </a:r>
            <a:r>
              <a:rPr lang="en-GB" b="1" i="0" dirty="0">
                <a:solidFill>
                  <a:srgbClr val="FF0000"/>
                </a:solidFill>
                <a:effectLst/>
                <a:highlight>
                  <a:srgbClr val="FFFFFF"/>
                </a:highlight>
                <a:latin typeface="Söhne"/>
              </a:rPr>
              <a:t>100 telescopes </a:t>
            </a:r>
            <a:r>
              <a:rPr lang="en-GB" b="1" i="0" dirty="0">
                <a:solidFill>
                  <a:srgbClr val="0D0D0D"/>
                </a:solidFill>
                <a:effectLst/>
                <a:highlight>
                  <a:srgbClr val="FFFFFF"/>
                </a:highlight>
                <a:latin typeface="Söhne"/>
              </a:rPr>
              <a:t>across </a:t>
            </a:r>
            <a:r>
              <a:rPr lang="en-GB" b="1" i="0" dirty="0">
                <a:solidFill>
                  <a:srgbClr val="FF0000"/>
                </a:solidFill>
                <a:effectLst/>
                <a:highlight>
                  <a:srgbClr val="FFFFFF"/>
                </a:highlight>
                <a:latin typeface="Söhne"/>
              </a:rPr>
              <a:t>two sites</a:t>
            </a:r>
            <a:r>
              <a:rPr lang="en-GB" b="1" i="0" dirty="0">
                <a:solidFill>
                  <a:srgbClr val="0D0D0D"/>
                </a:solidFill>
                <a:effectLst/>
                <a:highlight>
                  <a:srgbClr val="FFFFFF"/>
                </a:highlight>
                <a:latin typeface="Söhne"/>
              </a:rPr>
              <a:t>.</a:t>
            </a:r>
          </a:p>
          <a:p>
            <a:pPr algn="l">
              <a:buFont typeface="Arial" panose="020B0604020202020204" pitchFamily="34" charset="0"/>
              <a:buChar char="•"/>
            </a:pPr>
            <a:r>
              <a:rPr lang="en-GB" b="1" i="0" dirty="0">
                <a:solidFill>
                  <a:srgbClr val="0D0D0D"/>
                </a:solidFill>
                <a:effectLst/>
                <a:highlight>
                  <a:srgbClr val="FFFFFF"/>
                </a:highlight>
                <a:latin typeface="Söhne"/>
              </a:rPr>
              <a:t>Coverage: 20 GeV to 300 </a:t>
            </a:r>
            <a:r>
              <a:rPr lang="en-GB" b="1" i="0" dirty="0" err="1">
                <a:solidFill>
                  <a:srgbClr val="0D0D0D"/>
                </a:solidFill>
                <a:effectLst/>
                <a:highlight>
                  <a:srgbClr val="FFFFFF"/>
                </a:highlight>
                <a:latin typeface="Söhne"/>
              </a:rPr>
              <a:t>TeV</a:t>
            </a:r>
            <a:r>
              <a:rPr lang="en-GB" b="1" i="0" dirty="0">
                <a:solidFill>
                  <a:srgbClr val="0D0D0D"/>
                </a:solidFill>
                <a:effectLst/>
                <a:highlight>
                  <a:srgbClr val="FFFFFF"/>
                </a:highlight>
                <a:latin typeface="Söhne"/>
              </a:rPr>
              <a:t> energy range</a:t>
            </a:r>
          </a:p>
          <a:p>
            <a:pPr algn="l">
              <a:buFont typeface="Arial" panose="020B0604020202020204" pitchFamily="34" charset="0"/>
              <a:buChar char="•"/>
            </a:pPr>
            <a:r>
              <a:rPr lang="en-US" b="1" i="0" dirty="0">
                <a:solidFill>
                  <a:srgbClr val="FF0000"/>
                </a:solidFill>
                <a:effectLst/>
                <a:highlight>
                  <a:srgbClr val="FFFFFF"/>
                </a:highlight>
                <a:latin typeface="Söhne"/>
              </a:rPr>
              <a:t>31 countries</a:t>
            </a:r>
            <a:r>
              <a:rPr lang="en-GB" b="1" dirty="0">
                <a:solidFill>
                  <a:srgbClr val="FF0000"/>
                </a:solidFill>
                <a:highlight>
                  <a:srgbClr val="FFFFFF"/>
                </a:highlight>
                <a:latin typeface="Söhne"/>
              </a:rPr>
              <a:t> </a:t>
            </a:r>
            <a:r>
              <a:rPr lang="en-GB" b="1" dirty="0">
                <a:solidFill>
                  <a:srgbClr val="0D0D0D"/>
                </a:solidFill>
                <a:highlight>
                  <a:srgbClr val="FFFFFF"/>
                </a:highlight>
                <a:latin typeface="Söhne"/>
              </a:rPr>
              <a:t>and </a:t>
            </a:r>
            <a:r>
              <a:rPr lang="en-US" b="1" i="0" dirty="0">
                <a:solidFill>
                  <a:srgbClr val="FF0000"/>
                </a:solidFill>
                <a:effectLst/>
                <a:highlight>
                  <a:srgbClr val="FFFFFF"/>
                </a:highlight>
                <a:latin typeface="Söhne"/>
              </a:rPr>
              <a:t>€300 million</a:t>
            </a:r>
            <a:r>
              <a:rPr lang="en-GB" b="1" i="0" dirty="0">
                <a:solidFill>
                  <a:srgbClr val="0D0D0D"/>
                </a:solidFill>
                <a:effectLst/>
                <a:highlight>
                  <a:srgbClr val="FFFFFF"/>
                </a:highlight>
                <a:latin typeface="Söhne"/>
              </a:rPr>
              <a:t>.</a:t>
            </a:r>
          </a:p>
          <a:p>
            <a:pPr algn="l">
              <a:buFont typeface="Arial" panose="020B0604020202020204" pitchFamily="34" charset="0"/>
              <a:buChar char="•"/>
            </a:pPr>
            <a:r>
              <a:rPr lang="en-GB" b="1" i="0" dirty="0">
                <a:solidFill>
                  <a:srgbClr val="0D0D0D"/>
                </a:solidFill>
                <a:effectLst/>
                <a:highlight>
                  <a:srgbClr val="FFFFFF"/>
                </a:highlight>
                <a:latin typeface="Söhne"/>
              </a:rPr>
              <a:t>The CTA will significantly contribute to tracing </a:t>
            </a:r>
          </a:p>
          <a:p>
            <a:pPr algn="l">
              <a:buFont typeface="Arial" panose="020B0604020202020204" pitchFamily="34" charset="0"/>
              <a:buChar char="•"/>
            </a:pPr>
            <a:r>
              <a:rPr lang="en-GB" b="1" dirty="0">
                <a:solidFill>
                  <a:srgbClr val="0D0D0D"/>
                </a:solidFill>
                <a:highlight>
                  <a:srgbClr val="FFFFFF"/>
                </a:highlight>
                <a:latin typeface="Söhne"/>
              </a:rPr>
              <a:t>the </a:t>
            </a:r>
            <a:r>
              <a:rPr lang="en-GB" b="1" dirty="0">
                <a:solidFill>
                  <a:srgbClr val="FF0000"/>
                </a:solidFill>
                <a:highlight>
                  <a:srgbClr val="FFFFFF"/>
                </a:highlight>
                <a:latin typeface="Söhne"/>
              </a:rPr>
              <a:t>most violent and energetic phenomena</a:t>
            </a:r>
          </a:p>
          <a:p>
            <a:endParaRPr lang="en-US"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868362"/>
          </a:xfrm>
        </p:spPr>
        <p:txBody>
          <a:bodyPr>
            <a:noAutofit/>
          </a:bodyPr>
          <a:lstStyle/>
          <a:p>
            <a:r>
              <a:rPr lang="en-US" sz="3600" b="1" dirty="0">
                <a:solidFill>
                  <a:schemeClr val="tx1"/>
                </a:solidFill>
                <a:latin typeface="Amasis MT Pro Black"/>
              </a:rPr>
              <a:t>GRB 221009A:  </a:t>
            </a:r>
            <a:r>
              <a:rPr lang="en-US" sz="2800" dirty="0">
                <a:solidFill>
                  <a:schemeClr val="tx1"/>
                </a:solidFill>
                <a:latin typeface="Amasis MT Pro Black"/>
              </a:rPr>
              <a:t>RA = 288.264° &amp; Dec = 19.768°</a:t>
            </a:r>
          </a:p>
        </p:txBody>
      </p:sp>
      <p:pic>
        <p:nvPicPr>
          <p:cNvPr id="35842" name="Picture 2" descr="International Gemini Observatory/NOIRLab/NSF/AURA/B. O'Connor (UMD/GWU) &amp; J. Rastinejad &amp; W Fong (Northwestern Univ) Image processing: T.A. Rector (University of Alaska Anchorage/NSF’s NOIRLab), J. Miller, M. Zamani &amp; D. de Martin (NSF’s NOIRLab)"/>
          <p:cNvPicPr>
            <a:picLocks noChangeAspect="1" noChangeArrowheads="1"/>
          </p:cNvPicPr>
          <p:nvPr/>
        </p:nvPicPr>
        <p:blipFill>
          <a:blip r:embed="rId2"/>
          <a:srcRect/>
          <a:stretch>
            <a:fillRect/>
          </a:stretch>
        </p:blipFill>
        <p:spPr bwMode="auto">
          <a:xfrm>
            <a:off x="91440" y="1752600"/>
            <a:ext cx="8976360" cy="5105400"/>
          </a:xfrm>
          <a:prstGeom prst="rect">
            <a:avLst/>
          </a:prstGeom>
          <a:noFill/>
        </p:spPr>
      </p:pic>
      <p:sp>
        <p:nvSpPr>
          <p:cNvPr id="7" name="TextBox 6"/>
          <p:cNvSpPr txBox="1"/>
          <p:nvPr/>
        </p:nvSpPr>
        <p:spPr>
          <a:xfrm>
            <a:off x="76200" y="914400"/>
            <a:ext cx="8915400" cy="461665"/>
          </a:xfrm>
          <a:prstGeom prst="rect">
            <a:avLst/>
          </a:prstGeom>
          <a:noFill/>
        </p:spPr>
        <p:txBody>
          <a:bodyPr wrap="square" rtlCol="0">
            <a:spAutoFit/>
          </a:bodyPr>
          <a:lstStyle/>
          <a:p>
            <a:r>
              <a:rPr lang="en-US" sz="2400" b="1" dirty="0">
                <a:solidFill>
                  <a:srgbClr val="FF0000"/>
                </a:solidFill>
                <a:latin typeface="Amasis MT Pro Black"/>
              </a:rPr>
              <a:t>The Greatest Cosmic Explosion Humanity Has Ever Seen !</a:t>
            </a:r>
          </a:p>
        </p:txBody>
      </p:sp>
      <p:sp>
        <p:nvSpPr>
          <p:cNvPr id="5" name="TextBox 4"/>
          <p:cNvSpPr txBox="1"/>
          <p:nvPr/>
        </p:nvSpPr>
        <p:spPr>
          <a:xfrm>
            <a:off x="152400" y="5715000"/>
            <a:ext cx="8839200" cy="1077218"/>
          </a:xfrm>
          <a:prstGeom prst="rect">
            <a:avLst/>
          </a:prstGeom>
          <a:noFill/>
        </p:spPr>
        <p:txBody>
          <a:bodyPr wrap="square" rtlCol="0">
            <a:spAutoFit/>
          </a:bodyPr>
          <a:lstStyle/>
          <a:p>
            <a:r>
              <a:rPr lang="en-US" sz="1600" dirty="0">
                <a:solidFill>
                  <a:schemeClr val="bg1"/>
                </a:solidFill>
              </a:rPr>
              <a:t>International Gemini Observatory/</a:t>
            </a:r>
            <a:r>
              <a:rPr lang="en-US" sz="1600" dirty="0" err="1">
                <a:solidFill>
                  <a:schemeClr val="bg1"/>
                </a:solidFill>
              </a:rPr>
              <a:t>NOIRLab</a:t>
            </a:r>
            <a:r>
              <a:rPr lang="en-US" sz="1600" dirty="0">
                <a:solidFill>
                  <a:schemeClr val="bg1"/>
                </a:solidFill>
              </a:rPr>
              <a:t>/NSF/AURA/B. O'Connor (UMD/GWU) &amp; J. </a:t>
            </a:r>
            <a:r>
              <a:rPr lang="en-US" sz="1600" dirty="0" err="1">
                <a:solidFill>
                  <a:schemeClr val="bg1"/>
                </a:solidFill>
              </a:rPr>
              <a:t>Rastinejad</a:t>
            </a:r>
            <a:r>
              <a:rPr lang="en-US" sz="1600" dirty="0">
                <a:solidFill>
                  <a:schemeClr val="bg1"/>
                </a:solidFill>
              </a:rPr>
              <a:t> &amp; W Fong (Northwestern </a:t>
            </a:r>
            <a:r>
              <a:rPr lang="en-US" sz="1600" dirty="0" err="1">
                <a:solidFill>
                  <a:schemeClr val="bg1"/>
                </a:solidFill>
              </a:rPr>
              <a:t>Univ</a:t>
            </a:r>
            <a:r>
              <a:rPr lang="en-US" sz="1600" dirty="0">
                <a:solidFill>
                  <a:schemeClr val="bg1"/>
                </a:solidFill>
              </a:rPr>
              <a:t>)</a:t>
            </a:r>
          </a:p>
          <a:p>
            <a:r>
              <a:rPr lang="en-US" sz="1600" dirty="0">
                <a:solidFill>
                  <a:srgbClr val="FFC000"/>
                </a:solidFill>
              </a:rPr>
              <a:t>Image processing: T.A. Rector (University of Alaska Anchorage/NSF’s </a:t>
            </a:r>
            <a:r>
              <a:rPr lang="en-US" sz="1600" dirty="0" err="1">
                <a:solidFill>
                  <a:srgbClr val="FFC000"/>
                </a:solidFill>
              </a:rPr>
              <a:t>NOIRLab</a:t>
            </a:r>
            <a:r>
              <a:rPr lang="en-US" sz="1600" dirty="0">
                <a:solidFill>
                  <a:srgbClr val="FFC000"/>
                </a:solidFill>
              </a:rPr>
              <a:t>), J. Miller, M. </a:t>
            </a:r>
            <a:r>
              <a:rPr lang="en-US" sz="1600" dirty="0" err="1">
                <a:solidFill>
                  <a:srgbClr val="FFC000"/>
                </a:solidFill>
              </a:rPr>
              <a:t>Zamani</a:t>
            </a:r>
            <a:r>
              <a:rPr lang="en-US" sz="1600" dirty="0">
                <a:solidFill>
                  <a:srgbClr val="FFC000"/>
                </a:solidFill>
              </a:rPr>
              <a:t> &amp; D. de Martin (NSF’s </a:t>
            </a:r>
            <a:r>
              <a:rPr lang="en-US" sz="1600" dirty="0" err="1">
                <a:solidFill>
                  <a:srgbClr val="FFC000"/>
                </a:solidFill>
              </a:rPr>
              <a:t>NOIRLab</a:t>
            </a:r>
            <a:endParaRPr lang="en-US" sz="1600" dirty="0">
              <a:solidFill>
                <a:srgbClr val="FFC000"/>
              </a:solidFill>
            </a:endParaRPr>
          </a:p>
        </p:txBody>
      </p:sp>
      <p:sp>
        <p:nvSpPr>
          <p:cNvPr id="6" name="TextBox 5"/>
          <p:cNvSpPr txBox="1"/>
          <p:nvPr/>
        </p:nvSpPr>
        <p:spPr>
          <a:xfrm>
            <a:off x="1447800" y="1295400"/>
            <a:ext cx="5791200" cy="523220"/>
          </a:xfrm>
          <a:prstGeom prst="rect">
            <a:avLst/>
          </a:prstGeom>
          <a:noFill/>
        </p:spPr>
        <p:txBody>
          <a:bodyPr wrap="square" rtlCol="0">
            <a:spAutoFit/>
          </a:bodyPr>
          <a:lstStyle/>
          <a:p>
            <a:r>
              <a:rPr lang="en-US" sz="2400" b="1" dirty="0"/>
              <a:t>Nickname</a:t>
            </a:r>
            <a:r>
              <a:rPr lang="en-US" sz="2800" i="1" dirty="0"/>
              <a:t>:"</a:t>
            </a:r>
            <a:r>
              <a:rPr lang="en-US" sz="2800" b="1" i="1" dirty="0" err="1">
                <a:solidFill>
                  <a:srgbClr val="C00000"/>
                </a:solidFill>
              </a:rPr>
              <a:t>BOAT</a:t>
            </a:r>
            <a:r>
              <a:rPr lang="en-US" sz="2800" i="1" dirty="0" err="1"/>
              <a:t>"or</a:t>
            </a:r>
            <a:r>
              <a:rPr lang="en-US" sz="2800" i="1" dirty="0"/>
              <a:t> </a:t>
            </a:r>
            <a:r>
              <a:rPr lang="en-US" sz="2800" i="1" dirty="0">
                <a:solidFill>
                  <a:srgbClr val="002060"/>
                </a:solidFill>
              </a:rPr>
              <a:t>brightest of all time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295400"/>
          </a:xfrm>
        </p:spPr>
        <p:txBody>
          <a:bodyPr>
            <a:noAutofit/>
          </a:bodyPr>
          <a:lstStyle/>
          <a:p>
            <a:r>
              <a:rPr lang="en-US" sz="2400" b="1" dirty="0">
                <a:solidFill>
                  <a:schemeClr val="tx1"/>
                </a:solidFill>
              </a:rPr>
              <a:t>GRB221009A</a:t>
            </a:r>
            <a:r>
              <a:rPr lang="en-US" sz="2400" dirty="0">
                <a:solidFill>
                  <a:schemeClr val="tx1"/>
                </a:solidFill>
              </a:rPr>
              <a:t> : </a:t>
            </a:r>
            <a:r>
              <a:rPr lang="en-US" sz="2400" b="1" dirty="0" err="1">
                <a:solidFill>
                  <a:srgbClr val="0070C0"/>
                </a:solidFill>
              </a:rPr>
              <a:t>ionised</a:t>
            </a:r>
            <a:r>
              <a:rPr lang="en-US" sz="2400" b="1" dirty="0">
                <a:solidFill>
                  <a:srgbClr val="0070C0"/>
                </a:solidFill>
              </a:rPr>
              <a:t> the Earth's atmosphere</a:t>
            </a:r>
            <a:r>
              <a:rPr lang="en-US" sz="2400" dirty="0">
                <a:solidFill>
                  <a:schemeClr val="tx1"/>
                </a:solidFill>
              </a:rPr>
              <a:t>, </a:t>
            </a:r>
            <a:r>
              <a:rPr lang="en-US" sz="2400" i="1" dirty="0">
                <a:solidFill>
                  <a:schemeClr val="tx1"/>
                </a:solidFill>
              </a:rPr>
              <a:t>changing how </a:t>
            </a:r>
            <a:r>
              <a:rPr lang="en-US" sz="2400" i="1" dirty="0">
                <a:solidFill>
                  <a:srgbClr val="C00000"/>
                </a:solidFill>
              </a:rPr>
              <a:t>radio waves propagate</a:t>
            </a:r>
            <a:r>
              <a:rPr lang="en-US" sz="2400" i="1" dirty="0">
                <a:solidFill>
                  <a:schemeClr val="tx1"/>
                </a:solidFill>
              </a:rPr>
              <a:t> through it. Detectors in India, Germany and UK observed this change                 </a:t>
            </a:r>
            <a:r>
              <a:rPr lang="en-US" sz="2000" dirty="0"/>
              <a:t>Credit</a:t>
            </a:r>
            <a:r>
              <a:rPr lang="en-US" sz="2000" dirty="0">
                <a:solidFill>
                  <a:schemeClr val="tx1"/>
                </a:solidFill>
              </a:rPr>
              <a:t>: </a:t>
            </a:r>
            <a:r>
              <a:rPr lang="en-US" sz="2000" dirty="0" err="1">
                <a:hlinkClick r:id="rId2"/>
              </a:rPr>
              <a:t>Rami</a:t>
            </a:r>
            <a:r>
              <a:rPr lang="en-US" sz="2000" dirty="0">
                <a:hlinkClick r:id="rId2"/>
              </a:rPr>
              <a:t> </a:t>
            </a:r>
            <a:r>
              <a:rPr lang="en-US" sz="2000" dirty="0" err="1">
                <a:hlinkClick r:id="rId2"/>
              </a:rPr>
              <a:t>Mandow</a:t>
            </a:r>
            <a:r>
              <a:rPr lang="en-US" sz="2000" dirty="0">
                <a:hlinkClick r:id="rId2"/>
              </a:rPr>
              <a:t>  @</a:t>
            </a:r>
            <a:r>
              <a:rPr lang="en-US" sz="2000" dirty="0" err="1">
                <a:hlinkClick r:id="rId2"/>
              </a:rPr>
              <a:t>CosmicRami</a:t>
            </a:r>
            <a:endParaRPr lang="en-US" sz="2400" i="1" dirty="0">
              <a:solidFill>
                <a:schemeClr val="tx1"/>
              </a:solidFill>
            </a:endParaRPr>
          </a:p>
        </p:txBody>
      </p:sp>
      <p:pic>
        <p:nvPicPr>
          <p:cNvPr id="1026" name="Picture 2" descr="Several plots all pasted onto one page. The plots each show a purple data curve that is relatively stable, excluding around a single event that causes a sudden dip or rise as the data curve tracks along the x-axis (which is the time series, with the y-axis the magnitude of the change)"/>
          <p:cNvPicPr>
            <a:picLocks noChangeAspect="1" noChangeArrowheads="1"/>
          </p:cNvPicPr>
          <p:nvPr/>
        </p:nvPicPr>
        <p:blipFill>
          <a:blip r:embed="rId3"/>
          <a:srcRect/>
          <a:stretch>
            <a:fillRect/>
          </a:stretch>
        </p:blipFill>
        <p:spPr bwMode="auto">
          <a:xfrm>
            <a:off x="0" y="1295400"/>
            <a:ext cx="8991599" cy="55626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144000" cy="1371600"/>
          </a:xfrm>
        </p:spPr>
        <p:txBody>
          <a:bodyPr>
            <a:normAutofit/>
          </a:bodyPr>
          <a:lstStyle/>
          <a:p>
            <a:r>
              <a:rPr lang="en-US" sz="2000" dirty="0">
                <a:solidFill>
                  <a:schemeClr val="tx1"/>
                </a:solidFill>
                <a:latin typeface="Arial Black" pitchFamily="34" charset="0"/>
              </a:rPr>
              <a:t>This series of visible-light images from NASA’s Swift telescope’s ultraviolet/optical instrument shows that the bright glow of GRB 221009A (</a:t>
            </a:r>
            <a:r>
              <a:rPr lang="en-US" sz="2000" b="1" dirty="0">
                <a:solidFill>
                  <a:srgbClr val="FFC000"/>
                </a:solidFill>
                <a:latin typeface="Arial Black" pitchFamily="34" charset="0"/>
              </a:rPr>
              <a:t>yellow circle</a:t>
            </a:r>
            <a:r>
              <a:rPr lang="en-US" sz="2000" dirty="0">
                <a:solidFill>
                  <a:schemeClr val="tx1"/>
                </a:solidFill>
                <a:latin typeface="Arial Black" pitchFamily="34" charset="0"/>
              </a:rPr>
              <a:t>) faded over about 10 hours. </a:t>
            </a:r>
            <a:br>
              <a:rPr lang="en-US" sz="2000" dirty="0">
                <a:solidFill>
                  <a:schemeClr val="tx1"/>
                </a:solidFill>
              </a:rPr>
            </a:br>
            <a:r>
              <a:rPr lang="en-US" sz="2000" dirty="0">
                <a:solidFill>
                  <a:schemeClr val="tx1"/>
                </a:solidFill>
              </a:rPr>
              <a:t>Swift/NASA, B. </a:t>
            </a:r>
            <a:r>
              <a:rPr lang="en-US" sz="2000" dirty="0" err="1">
                <a:solidFill>
                  <a:schemeClr val="tx1"/>
                </a:solidFill>
              </a:rPr>
              <a:t>Cenko</a:t>
            </a:r>
            <a:endParaRPr lang="en-US" sz="2000" dirty="0">
              <a:solidFill>
                <a:schemeClr val="tx1"/>
              </a:solidFill>
            </a:endParaRPr>
          </a:p>
        </p:txBody>
      </p:sp>
      <p:sp>
        <p:nvSpPr>
          <p:cNvPr id="3" name="Content Placeholder 2"/>
          <p:cNvSpPr>
            <a:spLocks noGrp="1"/>
          </p:cNvSpPr>
          <p:nvPr>
            <p:ph sz="quarter" idx="1"/>
          </p:nvPr>
        </p:nvSpPr>
        <p:spPr/>
        <p:txBody>
          <a:bodyPr/>
          <a:lstStyle/>
          <a:p>
            <a:endParaRPr lang="en-US" dirty="0"/>
          </a:p>
        </p:txBody>
      </p:sp>
      <p:pic>
        <p:nvPicPr>
          <p:cNvPr id="1026" name="Picture 2" descr="A gif of a gamma ray burst, inside a yellow circle, getting bright and then dim"/>
          <p:cNvPicPr>
            <a:picLocks noChangeAspect="1" noChangeArrowheads="1" noCrop="1"/>
          </p:cNvPicPr>
          <p:nvPr/>
        </p:nvPicPr>
        <p:blipFill>
          <a:blip r:embed="rId2"/>
          <a:srcRect/>
          <a:stretch>
            <a:fillRect/>
          </a:stretch>
        </p:blipFill>
        <p:spPr bwMode="auto">
          <a:xfrm>
            <a:off x="0" y="1371600"/>
            <a:ext cx="9144000" cy="573095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44DE-6BFA-BC8A-FF00-5B1A3DC3CBDB}"/>
              </a:ext>
            </a:extLst>
          </p:cNvPr>
          <p:cNvSpPr>
            <a:spLocks noGrp="1"/>
          </p:cNvSpPr>
          <p:nvPr>
            <p:ph type="title"/>
          </p:nvPr>
        </p:nvSpPr>
        <p:spPr>
          <a:xfrm>
            <a:off x="152400" y="0"/>
            <a:ext cx="8991600" cy="1417638"/>
          </a:xfrm>
        </p:spPr>
        <p:txBody>
          <a:bodyPr>
            <a:noAutofit/>
          </a:bodyPr>
          <a:lstStyle/>
          <a:p>
            <a:r>
              <a:rPr lang="en-GB" b="1" dirty="0">
                <a:solidFill>
                  <a:schemeClr val="tx1"/>
                </a:solidFill>
              </a:rPr>
              <a:t>GRB221009A detected by </a:t>
            </a:r>
            <a:r>
              <a:rPr lang="en-GB" b="1" dirty="0">
                <a:solidFill>
                  <a:srgbClr val="0070C0"/>
                </a:solidFill>
              </a:rPr>
              <a:t>LHAASO</a:t>
            </a:r>
            <a:br>
              <a:rPr lang="en-GB" b="1" dirty="0">
                <a:solidFill>
                  <a:schemeClr val="tx1"/>
                </a:solidFill>
              </a:rPr>
            </a:br>
            <a:r>
              <a:rPr lang="en-GB" sz="3600" b="1" dirty="0">
                <a:solidFill>
                  <a:schemeClr val="tx1"/>
                </a:solidFill>
              </a:rPr>
              <a:t>(</a:t>
            </a:r>
            <a:r>
              <a:rPr lang="en-GB" b="1" dirty="0">
                <a:solidFill>
                  <a:srgbClr val="0070C0"/>
                </a:solidFill>
              </a:rPr>
              <a:t>L</a:t>
            </a:r>
            <a:r>
              <a:rPr lang="en-GB" sz="3600" b="1" dirty="0">
                <a:solidFill>
                  <a:schemeClr val="tx1"/>
                </a:solidFill>
              </a:rPr>
              <a:t>arge </a:t>
            </a:r>
            <a:r>
              <a:rPr lang="en-GB" b="1" dirty="0">
                <a:solidFill>
                  <a:srgbClr val="0070C0"/>
                </a:solidFill>
              </a:rPr>
              <a:t>H</a:t>
            </a:r>
            <a:r>
              <a:rPr lang="en-GB" sz="3600" b="1" dirty="0">
                <a:solidFill>
                  <a:schemeClr val="tx1"/>
                </a:solidFill>
              </a:rPr>
              <a:t>igh </a:t>
            </a:r>
            <a:r>
              <a:rPr lang="en-GB" b="1" dirty="0">
                <a:solidFill>
                  <a:srgbClr val="0070C0"/>
                </a:solidFill>
              </a:rPr>
              <a:t>A</a:t>
            </a:r>
            <a:r>
              <a:rPr lang="en-GB" sz="3600" b="1" dirty="0">
                <a:solidFill>
                  <a:schemeClr val="tx1"/>
                </a:solidFill>
              </a:rPr>
              <a:t>ltitude </a:t>
            </a:r>
            <a:r>
              <a:rPr lang="en-GB" b="1" dirty="0">
                <a:solidFill>
                  <a:srgbClr val="0070C0"/>
                </a:solidFill>
              </a:rPr>
              <a:t>A</a:t>
            </a:r>
            <a:r>
              <a:rPr lang="en-GB" sz="3600" b="1" dirty="0">
                <a:solidFill>
                  <a:schemeClr val="tx1"/>
                </a:solidFill>
              </a:rPr>
              <a:t>ir </a:t>
            </a:r>
            <a:r>
              <a:rPr lang="en-GB" b="1" dirty="0">
                <a:solidFill>
                  <a:srgbClr val="0070C0"/>
                </a:solidFill>
              </a:rPr>
              <a:t>S</a:t>
            </a:r>
            <a:r>
              <a:rPr lang="en-GB" sz="3600" b="1" dirty="0">
                <a:solidFill>
                  <a:schemeClr val="tx1"/>
                </a:solidFill>
              </a:rPr>
              <a:t>hower </a:t>
            </a:r>
            <a:r>
              <a:rPr lang="en-GB" b="1" dirty="0">
                <a:solidFill>
                  <a:srgbClr val="0070C0"/>
                </a:solidFill>
              </a:rPr>
              <a:t>O</a:t>
            </a:r>
            <a:r>
              <a:rPr lang="en-GB" sz="3600" b="1" dirty="0">
                <a:solidFill>
                  <a:schemeClr val="tx1"/>
                </a:solidFill>
              </a:rPr>
              <a:t>bservatory)</a:t>
            </a:r>
            <a:endParaRPr lang="en-US" sz="3600" b="1" dirty="0">
              <a:solidFill>
                <a:schemeClr val="tx1"/>
              </a:solidFill>
            </a:endParaRPr>
          </a:p>
        </p:txBody>
      </p:sp>
      <p:pic>
        <p:nvPicPr>
          <p:cNvPr id="5" name="Picture 4">
            <a:extLst>
              <a:ext uri="{FF2B5EF4-FFF2-40B4-BE49-F238E27FC236}">
                <a16:creationId xmlns:a16="http://schemas.microsoft.com/office/drawing/2014/main" id="{9E27F401-A032-5D76-86F9-4B1D60C01081}"/>
              </a:ext>
            </a:extLst>
          </p:cNvPr>
          <p:cNvPicPr>
            <a:picLocks noChangeAspect="1"/>
          </p:cNvPicPr>
          <p:nvPr/>
        </p:nvPicPr>
        <p:blipFill>
          <a:blip r:embed="rId2"/>
          <a:stretch>
            <a:fillRect/>
          </a:stretch>
        </p:blipFill>
        <p:spPr>
          <a:xfrm>
            <a:off x="76200" y="1905000"/>
            <a:ext cx="8991600" cy="2771140"/>
          </a:xfrm>
          <a:prstGeom prst="rect">
            <a:avLst/>
          </a:prstGeom>
        </p:spPr>
      </p:pic>
      <p:sp>
        <p:nvSpPr>
          <p:cNvPr id="6" name="TextBox 5">
            <a:extLst>
              <a:ext uri="{FF2B5EF4-FFF2-40B4-BE49-F238E27FC236}">
                <a16:creationId xmlns:a16="http://schemas.microsoft.com/office/drawing/2014/main" id="{80C7FB13-5F7B-CCAA-B31D-8CA15EF6CCE9}"/>
              </a:ext>
            </a:extLst>
          </p:cNvPr>
          <p:cNvSpPr txBox="1"/>
          <p:nvPr/>
        </p:nvSpPr>
        <p:spPr>
          <a:xfrm>
            <a:off x="3429000" y="4724400"/>
            <a:ext cx="3810000" cy="381000"/>
          </a:xfrm>
          <a:prstGeom prst="rect">
            <a:avLst/>
          </a:prstGeom>
          <a:noFill/>
        </p:spPr>
        <p:txBody>
          <a:bodyPr wrap="square" rtlCol="0">
            <a:spAutoFit/>
          </a:bodyPr>
          <a:lstStyle/>
          <a:p>
            <a:r>
              <a:rPr lang="fr-FR" b="1" i="1" dirty="0"/>
              <a:t>Cao Z., et al., 2023,  </a:t>
            </a:r>
            <a:r>
              <a:rPr lang="fr-FR" b="1" i="1" dirty="0" err="1"/>
              <a:t>Sci</a:t>
            </a:r>
            <a:r>
              <a:rPr lang="fr-FR" b="1" i="1" dirty="0"/>
              <a:t>. Adv., 9, adj2778</a:t>
            </a:r>
            <a:endParaRPr lang="en-US" b="1" i="1" dirty="0"/>
          </a:p>
        </p:txBody>
      </p:sp>
      <p:sp>
        <p:nvSpPr>
          <p:cNvPr id="8" name="TextBox 7">
            <a:extLst>
              <a:ext uri="{FF2B5EF4-FFF2-40B4-BE49-F238E27FC236}">
                <a16:creationId xmlns:a16="http://schemas.microsoft.com/office/drawing/2014/main" id="{57D8FE93-4E10-BA75-00BB-5D39CCBA12C5}"/>
              </a:ext>
            </a:extLst>
          </p:cNvPr>
          <p:cNvSpPr txBox="1"/>
          <p:nvPr/>
        </p:nvSpPr>
        <p:spPr>
          <a:xfrm>
            <a:off x="228600" y="5181600"/>
            <a:ext cx="8611198" cy="1323439"/>
          </a:xfrm>
          <a:prstGeom prst="rect">
            <a:avLst/>
          </a:prstGeom>
          <a:noFill/>
        </p:spPr>
        <p:txBody>
          <a:bodyPr wrap="square" rtlCol="0">
            <a:spAutoFit/>
          </a:bodyPr>
          <a:lstStyle/>
          <a:p>
            <a:pPr marL="285750" indent="-285750">
              <a:buFont typeface="Arial" panose="020B0604020202020204" pitchFamily="34" charset="0"/>
              <a:buChar char="•"/>
            </a:pPr>
            <a:r>
              <a:rPr lang="en-GB" sz="4000" b="1" dirty="0">
                <a:highlight>
                  <a:srgbClr val="FFFFFF"/>
                </a:highlight>
                <a:latin typeface="Arial" panose="020B0604020202020204" pitchFamily="34" charset="0"/>
                <a:ea typeface="+mj-ea"/>
                <a:cs typeface="+mj-cs"/>
              </a:rPr>
              <a:t>This source detected up to </a:t>
            </a:r>
            <a:r>
              <a:rPr lang="en-GB" sz="4000" b="1" dirty="0">
                <a:solidFill>
                  <a:schemeClr val="accent2"/>
                </a:solidFill>
                <a:highlight>
                  <a:srgbClr val="FFFFFF"/>
                </a:highlight>
                <a:latin typeface="Arial" panose="020B0604020202020204" pitchFamily="34" charset="0"/>
                <a:ea typeface="+mj-ea"/>
                <a:cs typeface="+mj-cs"/>
              </a:rPr>
              <a:t>13TeV</a:t>
            </a:r>
            <a:endParaRPr lang="en-GB" sz="4000" b="1" dirty="0">
              <a:highlight>
                <a:srgbClr val="FFFFFF"/>
              </a:highlight>
              <a:latin typeface="Arial" panose="020B0604020202020204" pitchFamily="34" charset="0"/>
              <a:ea typeface="+mj-ea"/>
              <a:cs typeface="+mj-cs"/>
            </a:endParaRPr>
          </a:p>
          <a:p>
            <a:pPr marL="285750" indent="-285750">
              <a:buFont typeface="Arial" panose="020B0604020202020204" pitchFamily="34" charset="0"/>
              <a:buChar char="•"/>
            </a:pPr>
            <a:r>
              <a:rPr lang="en-US" sz="4000" b="1" dirty="0">
                <a:highlight>
                  <a:srgbClr val="FFFFFF"/>
                </a:highlight>
                <a:latin typeface="Arial" panose="020B0604020202020204" pitchFamily="34" charset="0"/>
                <a:ea typeface="+mj-ea"/>
                <a:cs typeface="+mj-cs"/>
              </a:rPr>
              <a:t>This is puzzling, </a:t>
            </a:r>
            <a:r>
              <a:rPr lang="en-US" sz="4000" b="1" dirty="0">
                <a:solidFill>
                  <a:schemeClr val="accent2"/>
                </a:solidFill>
                <a:highlight>
                  <a:srgbClr val="FFFFFF"/>
                </a:highlight>
                <a:latin typeface="Arial" panose="020B0604020202020204" pitchFamily="34" charset="0"/>
                <a:ea typeface="+mj-ea"/>
                <a:cs typeface="+mj-cs"/>
              </a:rPr>
              <a:t>why?</a:t>
            </a:r>
          </a:p>
        </p:txBody>
      </p:sp>
    </p:spTree>
    <p:extLst>
      <p:ext uri="{BB962C8B-B14F-4D97-AF65-F5344CB8AC3E}">
        <p14:creationId xmlns:p14="http://schemas.microsoft.com/office/powerpoint/2010/main" val="374368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458200" cy="990600"/>
          </a:xfrm>
        </p:spPr>
        <p:txBody>
          <a:bodyPr/>
          <a:lstStyle/>
          <a:p>
            <a:r>
              <a:rPr lang="en-US" b="1" dirty="0">
                <a:solidFill>
                  <a:schemeClr val="tx1"/>
                </a:solidFill>
                <a:latin typeface="Arial Black" pitchFamily="34" charset="0"/>
              </a:rPr>
              <a:t>Background:</a:t>
            </a:r>
          </a:p>
        </p:txBody>
      </p:sp>
      <p:pic>
        <p:nvPicPr>
          <p:cNvPr id="4" name="Content Placeholder 3" descr="jet.png"/>
          <p:cNvPicPr>
            <a:picLocks noGrp="1" noChangeAspect="1"/>
          </p:cNvPicPr>
          <p:nvPr>
            <p:ph sz="quarter" idx="1"/>
          </p:nvPr>
        </p:nvPicPr>
        <p:blipFill>
          <a:blip r:embed="rId2"/>
          <a:stretch>
            <a:fillRect/>
          </a:stretch>
        </p:blipFill>
        <p:spPr>
          <a:xfrm>
            <a:off x="17685" y="1295400"/>
            <a:ext cx="4706715" cy="5334000"/>
          </a:xfrm>
        </p:spPr>
      </p:pic>
      <p:pic>
        <p:nvPicPr>
          <p:cNvPr id="5" name="Picture 4" descr="jet2.jpg"/>
          <p:cNvPicPr>
            <a:picLocks noChangeAspect="1"/>
          </p:cNvPicPr>
          <p:nvPr/>
        </p:nvPicPr>
        <p:blipFill>
          <a:blip r:embed="rId3"/>
          <a:stretch>
            <a:fillRect/>
          </a:stretch>
        </p:blipFill>
        <p:spPr>
          <a:xfrm>
            <a:off x="4800600" y="1295400"/>
            <a:ext cx="4191000" cy="5334000"/>
          </a:xfrm>
          <a:prstGeom prst="rect">
            <a:avLst/>
          </a:prstGeom>
        </p:spPr>
      </p:pic>
      <p:pic>
        <p:nvPicPr>
          <p:cNvPr id="6" name="Picture 2">
            <a:extLst>
              <a:ext uri="{FF2B5EF4-FFF2-40B4-BE49-F238E27FC236}">
                <a16:creationId xmlns:a16="http://schemas.microsoft.com/office/drawing/2014/main" id="{1C226FE3-3AAC-FB98-4135-3379F25C5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980-336F-C01C-A860-18C4F415E38E}"/>
              </a:ext>
            </a:extLst>
          </p:cNvPr>
          <p:cNvSpPr>
            <a:spLocks noGrp="1"/>
          </p:cNvSpPr>
          <p:nvPr>
            <p:ph type="title"/>
          </p:nvPr>
        </p:nvSpPr>
        <p:spPr>
          <a:xfrm>
            <a:off x="304800" y="152400"/>
            <a:ext cx="7543800" cy="762000"/>
          </a:xfrm>
        </p:spPr>
        <p:txBody>
          <a:bodyPr>
            <a:normAutofit fontScale="90000"/>
          </a:bodyPr>
          <a:lstStyle/>
          <a:p>
            <a:r>
              <a:rPr lang="en-US" sz="4000" b="1" dirty="0">
                <a:solidFill>
                  <a:srgbClr val="0070C0"/>
                </a:solidFill>
              </a:rPr>
              <a:t>E</a:t>
            </a:r>
            <a:r>
              <a:rPr lang="en-US" sz="4000" b="1" dirty="0">
                <a:solidFill>
                  <a:schemeClr val="tx1"/>
                </a:solidFill>
              </a:rPr>
              <a:t>xtragalactic </a:t>
            </a:r>
            <a:r>
              <a:rPr lang="en-US" sz="4000" b="1" dirty="0">
                <a:solidFill>
                  <a:srgbClr val="0070C0"/>
                </a:solidFill>
              </a:rPr>
              <a:t>B</a:t>
            </a:r>
            <a:r>
              <a:rPr lang="en-US" sz="4000" b="1" dirty="0">
                <a:solidFill>
                  <a:schemeClr val="tx1"/>
                </a:solidFill>
              </a:rPr>
              <a:t>ackground </a:t>
            </a:r>
            <a:r>
              <a:rPr lang="en-US" sz="4000" b="1" dirty="0">
                <a:solidFill>
                  <a:srgbClr val="0070C0"/>
                </a:solidFill>
              </a:rPr>
              <a:t>L</a:t>
            </a:r>
            <a:r>
              <a:rPr lang="en-US" sz="4000" b="1" dirty="0">
                <a:solidFill>
                  <a:schemeClr val="tx1"/>
                </a:solidFill>
              </a:rPr>
              <a:t>ight (</a:t>
            </a:r>
            <a:r>
              <a:rPr lang="en-US" sz="4000" b="1" dirty="0">
                <a:solidFill>
                  <a:srgbClr val="0070C0"/>
                </a:solidFill>
              </a:rPr>
              <a:t>EBL</a:t>
            </a:r>
            <a:r>
              <a:rPr lang="en-US" sz="4000" b="1" dirty="0">
                <a:solidFill>
                  <a:schemeClr val="tx1"/>
                </a:solidFill>
              </a:rPr>
              <a:t>):</a:t>
            </a:r>
            <a:endParaRPr lang="en-US" dirty="0"/>
          </a:p>
        </p:txBody>
      </p:sp>
      <p:sp>
        <p:nvSpPr>
          <p:cNvPr id="3" name="Content Placeholder 2">
            <a:extLst>
              <a:ext uri="{FF2B5EF4-FFF2-40B4-BE49-F238E27FC236}">
                <a16:creationId xmlns:a16="http://schemas.microsoft.com/office/drawing/2014/main" id="{BBE46645-8DF1-7ADF-864B-4425DCD7A15E}"/>
              </a:ext>
            </a:extLst>
          </p:cNvPr>
          <p:cNvSpPr>
            <a:spLocks noGrp="1"/>
          </p:cNvSpPr>
          <p:nvPr>
            <p:ph sz="quarter" idx="1"/>
          </p:nvPr>
        </p:nvSpPr>
        <p:spPr>
          <a:xfrm>
            <a:off x="0" y="1525192"/>
            <a:ext cx="4343400" cy="5104208"/>
          </a:xfrm>
        </p:spPr>
        <p:txBody>
          <a:bodyPr>
            <a:normAutofit/>
          </a:bodyPr>
          <a:lstStyle/>
          <a:p>
            <a:r>
              <a:rPr lang="en-GB" sz="1800" b="1" dirty="0">
                <a:solidFill>
                  <a:srgbClr val="0070C0"/>
                </a:solidFill>
                <a:latin typeface="arial" panose="020B0604020202020204" pitchFamily="34" charset="0"/>
              </a:rPr>
              <a:t>The extragalactic background light (EBL)</a:t>
            </a:r>
            <a:r>
              <a:rPr lang="en-GB" sz="1800" b="1" dirty="0">
                <a:solidFill>
                  <a:srgbClr val="202124"/>
                </a:solidFill>
                <a:latin typeface="arial" panose="020B0604020202020204" pitchFamily="34" charset="0"/>
              </a:rPr>
              <a:t> is </a:t>
            </a:r>
            <a:r>
              <a:rPr lang="en-GB" sz="1800" b="1" dirty="0">
                <a:latin typeface="arial" panose="020B0604020202020204" pitchFamily="34" charset="0"/>
              </a:rPr>
              <a:t>the </a:t>
            </a:r>
            <a:r>
              <a:rPr lang="en-GB" sz="1800" b="1" u="sng" dirty="0">
                <a:solidFill>
                  <a:srgbClr val="C00000"/>
                </a:solidFill>
                <a:latin typeface="arial" panose="020B0604020202020204" pitchFamily="34" charset="0"/>
              </a:rPr>
              <a:t>integrated intensity </a:t>
            </a:r>
            <a:r>
              <a:rPr lang="en-GB" sz="1800" b="1" dirty="0">
                <a:latin typeface="arial" panose="020B0604020202020204" pitchFamily="34" charset="0"/>
              </a:rPr>
              <a:t>of all the light emitted throughout the history of the universe </a:t>
            </a:r>
            <a:r>
              <a:rPr lang="en-GB" sz="1800" b="1" u="sng" dirty="0">
                <a:solidFill>
                  <a:srgbClr val="0070C0"/>
                </a:solidFill>
                <a:latin typeface="arial" panose="020B0604020202020204" pitchFamily="34" charset="0"/>
              </a:rPr>
              <a:t>across the whole of the electromagnetic spectrum</a:t>
            </a:r>
            <a:r>
              <a:rPr lang="en-GB" sz="1800" b="1" dirty="0">
                <a:solidFill>
                  <a:srgbClr val="0070C0"/>
                </a:solidFill>
                <a:latin typeface="arial" panose="020B0604020202020204" pitchFamily="34" charset="0"/>
              </a:rPr>
              <a:t>.</a:t>
            </a:r>
            <a:endParaRPr lang="en-GB" sz="1800" b="1" dirty="0">
              <a:latin typeface="arial" panose="020B0604020202020204" pitchFamily="34" charset="0"/>
            </a:endParaRPr>
          </a:p>
          <a:p>
            <a:pPr algn="just"/>
            <a:r>
              <a:rPr lang="en-GB" sz="1800" b="1" dirty="0">
                <a:solidFill>
                  <a:srgbClr val="0070C0"/>
                </a:solidFill>
                <a:latin typeface="arial" panose="020B0604020202020204" pitchFamily="34" charset="0"/>
              </a:rPr>
              <a:t>EBL</a:t>
            </a:r>
            <a:r>
              <a:rPr lang="en-GB" sz="1800" b="1" dirty="0">
                <a:latin typeface="arial" panose="020B0604020202020204" pitchFamily="34" charset="0"/>
              </a:rPr>
              <a:t> plays an important role in the propagation </a:t>
            </a:r>
            <a:r>
              <a:rPr lang="en-GB" sz="1800" b="1" u="sng" dirty="0">
                <a:latin typeface="arial" panose="020B0604020202020204" pitchFamily="34" charset="0"/>
              </a:rPr>
              <a:t>of very high energy gamma-rays</a:t>
            </a:r>
            <a:r>
              <a:rPr lang="en-GB" sz="1800" b="1" dirty="0">
                <a:latin typeface="arial" panose="020B0604020202020204" pitchFamily="34" charset="0"/>
              </a:rPr>
              <a:t> which are attenuated due to the pair production gamma-gamma interactions with the EBL.</a:t>
            </a:r>
          </a:p>
          <a:p>
            <a:pPr algn="just"/>
            <a:endParaRPr lang="en-GB" sz="1800" b="1" dirty="0">
              <a:latin typeface="arial" panose="020B0604020202020204" pitchFamily="34" charset="0"/>
            </a:endParaRPr>
          </a:p>
          <a:p>
            <a:pPr algn="just"/>
            <a:endParaRPr lang="en-GB" sz="1800" b="1" dirty="0">
              <a:latin typeface="arial" panose="020B0604020202020204" pitchFamily="34" charset="0"/>
            </a:endParaRPr>
          </a:p>
          <a:p>
            <a:pPr marL="0" indent="0" algn="just">
              <a:buNone/>
            </a:pPr>
            <a:r>
              <a:rPr lang="en-GB" sz="1800" b="1" dirty="0">
                <a:latin typeface="arial" panose="020B0604020202020204" pitchFamily="34" charset="0"/>
              </a:rPr>
              <a:t>	</a:t>
            </a:r>
            <a:endParaRPr lang="en-US" sz="1800" b="1" dirty="0">
              <a:latin typeface="arial" panose="020B0604020202020204" pitchFamily="34" charset="0"/>
            </a:endParaRPr>
          </a:p>
        </p:txBody>
      </p:sp>
      <p:pic>
        <p:nvPicPr>
          <p:cNvPr id="5" name="Content Placeholder 4">
            <a:extLst>
              <a:ext uri="{FF2B5EF4-FFF2-40B4-BE49-F238E27FC236}">
                <a16:creationId xmlns:a16="http://schemas.microsoft.com/office/drawing/2014/main" id="{432F9AF0-FFF3-0576-528E-921BA6681286}"/>
              </a:ext>
            </a:extLst>
          </p:cNvPr>
          <p:cNvPicPr>
            <a:picLocks noGrp="1" noChangeAspect="1"/>
          </p:cNvPicPr>
          <p:nvPr>
            <p:ph sz="quarter" idx="2"/>
          </p:nvPr>
        </p:nvPicPr>
        <p:blipFill>
          <a:blip r:embed="rId2"/>
          <a:stretch>
            <a:fillRect/>
          </a:stretch>
        </p:blipFill>
        <p:spPr>
          <a:xfrm>
            <a:off x="4768322" y="1219200"/>
            <a:ext cx="3613678" cy="761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2126239-79BB-1F10-DBFF-824052614F9E}"/>
              </a:ext>
            </a:extLst>
          </p:cNvPr>
          <p:cNvPicPr>
            <a:picLocks noChangeAspect="1"/>
          </p:cNvPicPr>
          <p:nvPr/>
        </p:nvPicPr>
        <p:blipFill>
          <a:blip r:embed="rId3"/>
          <a:stretch>
            <a:fillRect/>
          </a:stretch>
        </p:blipFill>
        <p:spPr>
          <a:xfrm>
            <a:off x="4530564" y="2232246"/>
            <a:ext cx="4080036" cy="663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8969D744-8B42-2E2F-5E11-224684A8B852}"/>
              </a:ext>
            </a:extLst>
          </p:cNvPr>
          <p:cNvPicPr>
            <a:picLocks noChangeAspect="1"/>
          </p:cNvPicPr>
          <p:nvPr/>
        </p:nvPicPr>
        <p:blipFill>
          <a:blip r:embed="rId4"/>
          <a:stretch>
            <a:fillRect/>
          </a:stretch>
        </p:blipFill>
        <p:spPr>
          <a:xfrm>
            <a:off x="4511040" y="3256295"/>
            <a:ext cx="4480560" cy="2314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352CDB7B-65B5-90E6-6F72-A58845571E3D}"/>
              </a:ext>
            </a:extLst>
          </p:cNvPr>
          <p:cNvPicPr>
            <a:picLocks noChangeAspect="1"/>
          </p:cNvPicPr>
          <p:nvPr/>
        </p:nvPicPr>
        <p:blipFill>
          <a:blip r:embed="rId5"/>
          <a:stretch>
            <a:fillRect/>
          </a:stretch>
        </p:blipFill>
        <p:spPr>
          <a:xfrm>
            <a:off x="4495800" y="5686233"/>
            <a:ext cx="4094814" cy="943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6007A28A-4D20-0E7E-C7C6-11307226756D}"/>
              </a:ext>
            </a:extLst>
          </p:cNvPr>
          <p:cNvPicPr>
            <a:picLocks noChangeAspect="1"/>
          </p:cNvPicPr>
          <p:nvPr/>
        </p:nvPicPr>
        <p:blipFill>
          <a:blip r:embed="rId6"/>
          <a:stretch>
            <a:fillRect/>
          </a:stretch>
        </p:blipFill>
        <p:spPr>
          <a:xfrm>
            <a:off x="231303" y="4876800"/>
            <a:ext cx="4112097"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Arrow: Down 17">
            <a:extLst>
              <a:ext uri="{FF2B5EF4-FFF2-40B4-BE49-F238E27FC236}">
                <a16:creationId xmlns:a16="http://schemas.microsoft.com/office/drawing/2014/main" id="{05689FE3-5846-CEF5-1F91-1F1A559AC59E}"/>
              </a:ext>
            </a:extLst>
          </p:cNvPr>
          <p:cNvSpPr/>
          <p:nvPr/>
        </p:nvSpPr>
        <p:spPr>
          <a:xfrm>
            <a:off x="7391400" y="1942407"/>
            <a:ext cx="152400" cy="4197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F9B8952-0D62-34F7-7663-42038754288D}"/>
              </a:ext>
            </a:extLst>
          </p:cNvPr>
          <p:cNvSpPr/>
          <p:nvPr/>
        </p:nvSpPr>
        <p:spPr>
          <a:xfrm flipH="1">
            <a:off x="8001000" y="2895600"/>
            <a:ext cx="228600" cy="17861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Curved Right 20">
            <a:extLst>
              <a:ext uri="{FF2B5EF4-FFF2-40B4-BE49-F238E27FC236}">
                <a16:creationId xmlns:a16="http://schemas.microsoft.com/office/drawing/2014/main" id="{C1293D67-3AA3-47A0-6D16-A1CB81C72FE9}"/>
              </a:ext>
            </a:extLst>
          </p:cNvPr>
          <p:cNvSpPr/>
          <p:nvPr/>
        </p:nvSpPr>
        <p:spPr>
          <a:xfrm>
            <a:off x="4114800" y="4092176"/>
            <a:ext cx="723267" cy="18514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7AC35758-077E-D530-FA9B-B03768212947}"/>
              </a:ext>
            </a:extLst>
          </p:cNvPr>
          <p:cNvSpPr txBox="1"/>
          <p:nvPr/>
        </p:nvSpPr>
        <p:spPr>
          <a:xfrm>
            <a:off x="2286000" y="6248400"/>
            <a:ext cx="2057400" cy="369332"/>
          </a:xfrm>
          <a:prstGeom prst="rect">
            <a:avLst/>
          </a:prstGeom>
          <a:noFill/>
        </p:spPr>
        <p:txBody>
          <a:bodyPr wrap="square" rtlCol="0">
            <a:spAutoFit/>
          </a:bodyPr>
          <a:lstStyle/>
          <a:p>
            <a:r>
              <a:rPr lang="en-US" i="1" dirty="0"/>
              <a:t>Finke et al (2010)</a:t>
            </a:r>
          </a:p>
        </p:txBody>
      </p:sp>
    </p:spTree>
    <p:extLst>
      <p:ext uri="{BB962C8B-B14F-4D97-AF65-F5344CB8AC3E}">
        <p14:creationId xmlns:p14="http://schemas.microsoft.com/office/powerpoint/2010/main" val="1493712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png">
            <a:extLst>
              <a:ext uri="{FF2B5EF4-FFF2-40B4-BE49-F238E27FC236}">
                <a16:creationId xmlns:a16="http://schemas.microsoft.com/office/drawing/2014/main" id="{7C6BB8C3-E239-986D-E4DF-8E309ECC94BB}"/>
              </a:ext>
            </a:extLst>
          </p:cNvPr>
          <p:cNvPicPr>
            <a:picLocks noGrp="1"/>
          </p:cNvPicPr>
          <p:nvPr>
            <p:ph sz="quarter" idx="1"/>
          </p:nvPr>
        </p:nvPicPr>
        <p:blipFill>
          <a:blip r:embed="rId3"/>
          <a:srcRect/>
          <a:stretch>
            <a:fillRect/>
          </a:stretch>
        </p:blipFill>
        <p:spPr>
          <a:xfrm>
            <a:off x="0" y="1143000"/>
            <a:ext cx="8991600" cy="5524500"/>
          </a:xfrm>
          <a:prstGeom prst="rect">
            <a:avLst/>
          </a:prstGeom>
          <a:ln/>
        </p:spPr>
      </p:pic>
      <p:sp>
        <p:nvSpPr>
          <p:cNvPr id="11" name="Title 1">
            <a:extLst>
              <a:ext uri="{FF2B5EF4-FFF2-40B4-BE49-F238E27FC236}">
                <a16:creationId xmlns:a16="http://schemas.microsoft.com/office/drawing/2014/main" id="{8CA38725-A197-6B9D-0C90-0FB8AD1D3449}"/>
              </a:ext>
            </a:extLst>
          </p:cNvPr>
          <p:cNvSpPr>
            <a:spLocks noGrp="1"/>
          </p:cNvSpPr>
          <p:nvPr>
            <p:ph type="title"/>
          </p:nvPr>
        </p:nvSpPr>
        <p:spPr>
          <a:xfrm>
            <a:off x="160256" y="76200"/>
            <a:ext cx="8602744" cy="1219200"/>
          </a:xfrm>
        </p:spPr>
        <p:txBody>
          <a:bodyPr>
            <a:normAutofit fontScale="90000"/>
          </a:bodyPr>
          <a:lstStyle/>
          <a:p>
            <a:br>
              <a:rPr lang="en-US" b="1" dirty="0"/>
            </a:br>
            <a:br>
              <a:rPr lang="en-US" b="1" dirty="0"/>
            </a:br>
            <a:br>
              <a:rPr lang="en-US" b="1" dirty="0"/>
            </a:br>
            <a:br>
              <a:rPr lang="en-US" b="1" dirty="0"/>
            </a:br>
            <a:br>
              <a:rPr lang="en-US" b="1" dirty="0"/>
            </a:br>
            <a:br>
              <a:rPr lang="en-US" b="1" dirty="0"/>
            </a:br>
            <a:br>
              <a:rPr lang="en-US" b="1" dirty="0"/>
            </a:br>
            <a:r>
              <a:rPr lang="en-US" sz="4400" b="1" dirty="0">
                <a:solidFill>
                  <a:srgbClr val="0070C0"/>
                </a:solidFill>
              </a:rPr>
              <a:t>E</a:t>
            </a:r>
            <a:r>
              <a:rPr lang="en-US" sz="4400" b="1" dirty="0">
                <a:solidFill>
                  <a:schemeClr val="tx1"/>
                </a:solidFill>
              </a:rPr>
              <a:t>xtragalactic </a:t>
            </a:r>
            <a:r>
              <a:rPr lang="en-US" sz="4400" b="1" dirty="0">
                <a:solidFill>
                  <a:srgbClr val="0070C0"/>
                </a:solidFill>
              </a:rPr>
              <a:t>B</a:t>
            </a:r>
            <a:r>
              <a:rPr lang="en-US" sz="4400" b="1" dirty="0">
                <a:solidFill>
                  <a:schemeClr val="tx1"/>
                </a:solidFill>
              </a:rPr>
              <a:t>ackground </a:t>
            </a:r>
            <a:r>
              <a:rPr lang="en-US" sz="4400" b="1" dirty="0">
                <a:solidFill>
                  <a:srgbClr val="0070C0"/>
                </a:solidFill>
              </a:rPr>
              <a:t>L</a:t>
            </a:r>
            <a:r>
              <a:rPr lang="en-US" sz="4400" b="1" dirty="0">
                <a:solidFill>
                  <a:schemeClr val="tx1"/>
                </a:solidFill>
              </a:rPr>
              <a:t>ight (EBL):                </a:t>
            </a:r>
            <a:br>
              <a:rPr lang="en-US" b="1" dirty="0"/>
            </a:br>
            <a:r>
              <a:rPr lang="en-US" b="1" dirty="0"/>
              <a:t>                                                   </a:t>
            </a:r>
            <a:r>
              <a:rPr lang="en-US" sz="2000" b="1" dirty="0"/>
              <a:t>Finke eta al  (2010)</a:t>
            </a:r>
            <a:endParaRPr lang="en-US" sz="2000" dirty="0"/>
          </a:p>
        </p:txBody>
      </p:sp>
    </p:spTree>
    <p:extLst>
      <p:ext uri="{BB962C8B-B14F-4D97-AF65-F5344CB8AC3E}">
        <p14:creationId xmlns:p14="http://schemas.microsoft.com/office/powerpoint/2010/main" val="2067085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DBB3-F00A-8BB4-87B3-40924A676132}"/>
              </a:ext>
            </a:extLst>
          </p:cNvPr>
          <p:cNvSpPr>
            <a:spLocks noGrp="1"/>
          </p:cNvSpPr>
          <p:nvPr>
            <p:ph type="title"/>
          </p:nvPr>
        </p:nvSpPr>
        <p:spPr>
          <a:xfrm>
            <a:off x="228600" y="304800"/>
            <a:ext cx="8740219" cy="1066800"/>
          </a:xfrm>
        </p:spPr>
        <p:txBody>
          <a:bodyPr>
            <a:normAutofit fontScale="90000"/>
          </a:bodyPr>
          <a:lstStyle/>
          <a:p>
            <a:br>
              <a:rPr lang="en-US" b="1" dirty="0"/>
            </a:br>
            <a:br>
              <a:rPr lang="en-US" b="1" dirty="0"/>
            </a:br>
            <a:br>
              <a:rPr lang="en-US" b="1" dirty="0"/>
            </a:br>
            <a:r>
              <a:rPr lang="en-US" sz="4400" b="1" dirty="0">
                <a:solidFill>
                  <a:schemeClr val="tx1"/>
                </a:solidFill>
              </a:rPr>
              <a:t>Gamma-rays horizon:                </a:t>
            </a:r>
            <a:br>
              <a:rPr lang="en-US" b="1" dirty="0"/>
            </a:br>
            <a:r>
              <a:rPr lang="en-US" b="1" dirty="0"/>
              <a:t>                                                   </a:t>
            </a:r>
            <a:r>
              <a:rPr lang="en-US" sz="2000" b="1" dirty="0"/>
              <a:t>Finke eta al  (2010)</a:t>
            </a:r>
            <a:endParaRPr lang="en-US" sz="2000" dirty="0"/>
          </a:p>
        </p:txBody>
      </p:sp>
      <p:pic>
        <p:nvPicPr>
          <p:cNvPr id="3" name="image2.png">
            <a:extLst>
              <a:ext uri="{FF2B5EF4-FFF2-40B4-BE49-F238E27FC236}">
                <a16:creationId xmlns:a16="http://schemas.microsoft.com/office/drawing/2014/main" id="{FB0ABB92-47FC-AAAB-AC4E-3D757E2D5CD0}"/>
              </a:ext>
            </a:extLst>
          </p:cNvPr>
          <p:cNvPicPr>
            <a:picLocks/>
          </p:cNvPicPr>
          <p:nvPr/>
        </p:nvPicPr>
        <p:blipFill>
          <a:blip r:embed="rId2"/>
          <a:srcRect/>
          <a:stretch>
            <a:fillRect/>
          </a:stretch>
        </p:blipFill>
        <p:spPr>
          <a:xfrm>
            <a:off x="175181" y="914400"/>
            <a:ext cx="8283019" cy="4373562"/>
          </a:xfrm>
          <a:prstGeom prst="rect">
            <a:avLst/>
          </a:prstGeom>
          <a:ln/>
        </p:spPr>
      </p:pic>
      <p:pic>
        <p:nvPicPr>
          <p:cNvPr id="5" name="Picture 4">
            <a:extLst>
              <a:ext uri="{FF2B5EF4-FFF2-40B4-BE49-F238E27FC236}">
                <a16:creationId xmlns:a16="http://schemas.microsoft.com/office/drawing/2014/main" id="{E516FCC3-FEDA-12D3-47B1-82E5A58712EC}"/>
              </a:ext>
            </a:extLst>
          </p:cNvPr>
          <p:cNvPicPr>
            <a:picLocks noChangeAspect="1"/>
          </p:cNvPicPr>
          <p:nvPr/>
        </p:nvPicPr>
        <p:blipFill>
          <a:blip r:embed="rId3"/>
          <a:stretch>
            <a:fillRect/>
          </a:stretch>
        </p:blipFill>
        <p:spPr>
          <a:xfrm>
            <a:off x="838200" y="5315754"/>
            <a:ext cx="5867400" cy="1389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2DD8866-7DA9-1147-0A28-309D74143562}"/>
              </a:ext>
            </a:extLst>
          </p:cNvPr>
          <p:cNvSpPr txBox="1"/>
          <p:nvPr/>
        </p:nvSpPr>
        <p:spPr>
          <a:xfrm>
            <a:off x="7086600" y="6031468"/>
            <a:ext cx="1878291" cy="369332"/>
          </a:xfrm>
          <a:prstGeom prst="rect">
            <a:avLst/>
          </a:prstGeom>
          <a:noFill/>
        </p:spPr>
        <p:txBody>
          <a:bodyPr wrap="square" rtlCol="0">
            <a:spAutoFit/>
          </a:bodyPr>
          <a:lstStyle/>
          <a:p>
            <a:r>
              <a:rPr lang="en-US" i="1" dirty="0"/>
              <a:t>Finke et al 2010</a:t>
            </a:r>
          </a:p>
        </p:txBody>
      </p:sp>
    </p:spTree>
    <p:extLst>
      <p:ext uri="{BB962C8B-B14F-4D97-AF65-F5344CB8AC3E}">
        <p14:creationId xmlns:p14="http://schemas.microsoft.com/office/powerpoint/2010/main" val="97867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14400"/>
          </a:xfrm>
        </p:spPr>
        <p:txBody>
          <a:bodyPr>
            <a:noAutofit/>
          </a:bodyPr>
          <a:lstStyle/>
          <a:p>
            <a:r>
              <a:rPr lang="en-US" sz="3600" b="1" dirty="0">
                <a:solidFill>
                  <a:schemeClr val="tx1"/>
                </a:solidFill>
                <a:latin typeface="Arial Black" pitchFamily="34" charset="0"/>
              </a:rPr>
              <a:t>Ancient Astronomers Stargazing</a:t>
            </a:r>
          </a:p>
        </p:txBody>
      </p:sp>
      <p:pic>
        <p:nvPicPr>
          <p:cNvPr id="1026" name="Picture 2" descr="Ancient Astronomers Stargazing Jigsaw Puzzle by Science Source - Fine Art  America"/>
          <p:cNvPicPr>
            <a:picLocks noChangeAspect="1" noChangeArrowheads="1"/>
          </p:cNvPicPr>
          <p:nvPr/>
        </p:nvPicPr>
        <p:blipFill>
          <a:blip r:embed="rId2"/>
          <a:srcRect/>
          <a:stretch>
            <a:fillRect/>
          </a:stretch>
        </p:blipFill>
        <p:spPr bwMode="auto">
          <a:xfrm>
            <a:off x="177800" y="990600"/>
            <a:ext cx="8661400" cy="5638800"/>
          </a:xfrm>
          <a:prstGeom prst="rect">
            <a:avLst/>
          </a:prstGeom>
          <a:noFill/>
        </p:spPr>
      </p:pic>
      <p:pic>
        <p:nvPicPr>
          <p:cNvPr id="4" name="Picture 2" descr="Ancient Astronomers Stargazing Jigsaw Puzzle by Science Source - Fine Art  America"/>
          <p:cNvPicPr>
            <a:picLocks noChangeAspect="1" noChangeArrowheads="1"/>
          </p:cNvPicPr>
          <p:nvPr/>
        </p:nvPicPr>
        <p:blipFill>
          <a:blip r:embed="rId2"/>
          <a:srcRect/>
          <a:stretch>
            <a:fillRect/>
          </a:stretch>
        </p:blipFill>
        <p:spPr bwMode="auto">
          <a:xfrm>
            <a:off x="23327" y="898849"/>
            <a:ext cx="8661400" cy="5638800"/>
          </a:xfrm>
          <a:prstGeom prst="rect">
            <a:avLst/>
          </a:prstGeom>
          <a:noFill/>
        </p:spPr>
      </p:pic>
      <p:pic>
        <p:nvPicPr>
          <p:cNvPr id="5" name="Picture 4" descr="What are the different bands in the electromagnetic spectrum? What are they  called, and what is their order from long to short wavelengths? Why does  this order exist? - Quora">
            <a:extLst>
              <a:ext uri="{FF2B5EF4-FFF2-40B4-BE49-F238E27FC236}">
                <a16:creationId xmlns:a16="http://schemas.microsoft.com/office/drawing/2014/main" id="{1EDD7D4B-DA68-A354-2BDB-A8C7BE3DC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876800"/>
            <a:ext cx="87630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800"/>
          </a:xfrm>
        </p:spPr>
        <p:txBody>
          <a:bodyPr>
            <a:noAutofit/>
          </a:bodyPr>
          <a:lstStyle/>
          <a:p>
            <a:r>
              <a:rPr lang="en-US" sz="3200" b="1" dirty="0">
                <a:solidFill>
                  <a:srgbClr val="0070C0"/>
                </a:solidFill>
              </a:rPr>
              <a:t>S</a:t>
            </a:r>
            <a:r>
              <a:rPr lang="en-US" sz="3200" b="1" dirty="0">
                <a:solidFill>
                  <a:schemeClr val="tx1"/>
                </a:solidFill>
              </a:rPr>
              <a:t>urvival </a:t>
            </a:r>
            <a:r>
              <a:rPr lang="en-US" sz="3200" b="1" dirty="0">
                <a:solidFill>
                  <a:srgbClr val="0070C0"/>
                </a:solidFill>
              </a:rPr>
              <a:t>P</a:t>
            </a:r>
            <a:r>
              <a:rPr lang="en-US" sz="3200" b="1" dirty="0">
                <a:solidFill>
                  <a:schemeClr val="tx1"/>
                </a:solidFill>
              </a:rPr>
              <a:t>robability (</a:t>
            </a:r>
            <a:r>
              <a:rPr lang="en-US" sz="3200" b="1" dirty="0">
                <a:solidFill>
                  <a:srgbClr val="0070C0"/>
                </a:solidFill>
              </a:rPr>
              <a:t>SP</a:t>
            </a:r>
            <a:r>
              <a:rPr lang="en-US" sz="3200" b="1" dirty="0">
                <a:solidFill>
                  <a:schemeClr val="tx1"/>
                </a:solidFill>
              </a:rPr>
              <a:t>) of </a:t>
            </a:r>
            <a:r>
              <a:rPr lang="en-US" sz="3200" b="1" dirty="0" err="1">
                <a:solidFill>
                  <a:schemeClr val="tx1"/>
                </a:solidFill>
              </a:rPr>
              <a:t>TeV</a:t>
            </a:r>
            <a:r>
              <a:rPr lang="en-US" sz="3200" b="1" dirty="0">
                <a:solidFill>
                  <a:schemeClr val="tx1"/>
                </a:solidFill>
              </a:rPr>
              <a:t>  Gamma-ray Photons</a:t>
            </a:r>
            <a:br>
              <a:rPr lang="en-US" sz="3200" b="1" dirty="0">
                <a:solidFill>
                  <a:schemeClr val="tx1"/>
                </a:solidFill>
              </a:rPr>
            </a:br>
            <a:r>
              <a:rPr lang="en-US" sz="3200" b="1" dirty="0">
                <a:solidFill>
                  <a:schemeClr val="tx1"/>
                </a:solidFill>
              </a:rPr>
              <a:t>from </a:t>
            </a:r>
            <a:r>
              <a:rPr lang="en-US" sz="3200" i="1" dirty="0"/>
              <a:t>"</a:t>
            </a:r>
            <a:r>
              <a:rPr lang="en-US" sz="3200" b="1" i="1" dirty="0">
                <a:solidFill>
                  <a:srgbClr val="C00000"/>
                </a:solidFill>
              </a:rPr>
              <a:t>BOAT</a:t>
            </a:r>
            <a:r>
              <a:rPr lang="en-US" sz="3200" i="1" dirty="0"/>
              <a:t>"</a:t>
            </a:r>
            <a:endParaRPr lang="en-US" sz="3200" b="1" dirty="0">
              <a:solidFill>
                <a:schemeClr val="tx1"/>
              </a:solidFill>
            </a:endParaRPr>
          </a:p>
        </p:txBody>
      </p:sp>
      <p:sp>
        <p:nvSpPr>
          <p:cNvPr id="3" name="Content Placeholder 2"/>
          <p:cNvSpPr>
            <a:spLocks noGrp="1"/>
          </p:cNvSpPr>
          <p:nvPr>
            <p:ph sz="quarter" idx="1"/>
          </p:nvPr>
        </p:nvSpPr>
        <p:spPr>
          <a:xfrm>
            <a:off x="152400" y="1524000"/>
            <a:ext cx="8991600" cy="5105400"/>
          </a:xfrm>
        </p:spPr>
        <p:txBody>
          <a:bodyPr>
            <a:normAutofit lnSpcReduction="10000"/>
          </a:bodyPr>
          <a:lstStyle/>
          <a:p>
            <a:pPr>
              <a:buFont typeface="Arial" charset="0"/>
              <a:buChar char="•"/>
            </a:pPr>
            <a:r>
              <a:rPr lang="en-US" sz="3200" b="1" dirty="0"/>
              <a:t>Since this burst is at </a:t>
            </a:r>
            <a:r>
              <a:rPr lang="en-US" sz="3200" b="1" dirty="0" err="1"/>
              <a:t>redshift</a:t>
            </a:r>
            <a:r>
              <a:rPr lang="en-US" sz="3200" b="1" dirty="0"/>
              <a:t>    </a:t>
            </a:r>
            <a:r>
              <a:rPr lang="en-US" sz="3200" b="1" dirty="0">
                <a:solidFill>
                  <a:srgbClr val="0070C0"/>
                </a:solidFill>
              </a:rPr>
              <a:t>z = 0.151</a:t>
            </a:r>
          </a:p>
          <a:p>
            <a:pPr>
              <a:buNone/>
            </a:pPr>
            <a:r>
              <a:rPr lang="en-US" sz="3200" b="1" dirty="0">
                <a:solidFill>
                  <a:srgbClr val="0070C0"/>
                </a:solidFill>
              </a:rPr>
              <a:t>    </a:t>
            </a:r>
            <a:r>
              <a:rPr lang="en-US" sz="3200" b="1" dirty="0" err="1">
                <a:solidFill>
                  <a:srgbClr val="0070C0"/>
                </a:solidFill>
              </a:rPr>
              <a:t>TeV</a:t>
            </a:r>
            <a:r>
              <a:rPr lang="en-US" sz="3200" b="1" dirty="0">
                <a:solidFill>
                  <a:srgbClr val="0070C0"/>
                </a:solidFill>
              </a:rPr>
              <a:t> photons </a:t>
            </a:r>
            <a:r>
              <a:rPr lang="en-US" sz="3200" b="1" dirty="0"/>
              <a:t>are likely to have a </a:t>
            </a:r>
            <a:r>
              <a:rPr lang="en-US" sz="3200" b="1" dirty="0">
                <a:solidFill>
                  <a:srgbClr val="0070C0"/>
                </a:solidFill>
              </a:rPr>
              <a:t>low probability </a:t>
            </a:r>
            <a:r>
              <a:rPr lang="en-US" sz="3200" b="1" dirty="0"/>
              <a:t>of avoiding </a:t>
            </a:r>
            <a:r>
              <a:rPr lang="en-US" sz="3200" b="1" dirty="0">
                <a:solidFill>
                  <a:srgbClr val="0070C0"/>
                </a:solidFill>
              </a:rPr>
              <a:t>pair production </a:t>
            </a:r>
            <a:r>
              <a:rPr lang="en-US" sz="3200" b="1" dirty="0"/>
              <a:t>with the </a:t>
            </a:r>
            <a:r>
              <a:rPr lang="en-US" sz="3200" b="1" dirty="0">
                <a:solidFill>
                  <a:srgbClr val="0070C0"/>
                </a:solidFill>
              </a:rPr>
              <a:t>EBL</a:t>
            </a:r>
            <a:r>
              <a:rPr lang="en-US" sz="3200" b="1" dirty="0"/>
              <a:t> and </a:t>
            </a:r>
            <a:r>
              <a:rPr lang="en-US" sz="3200" b="1" dirty="0">
                <a:solidFill>
                  <a:srgbClr val="0070C0"/>
                </a:solidFill>
              </a:rPr>
              <a:t>surviving </a:t>
            </a:r>
            <a:r>
              <a:rPr lang="en-US" sz="3200" b="1" dirty="0"/>
              <a:t>to reach detectors on Earth.</a:t>
            </a:r>
            <a:endParaRPr lang="en-US" sz="3200" dirty="0"/>
          </a:p>
          <a:p>
            <a:pPr>
              <a:buNone/>
            </a:pPr>
            <a:r>
              <a:rPr lang="en-US" sz="3200" b="1" dirty="0">
                <a:solidFill>
                  <a:srgbClr val="0070C0"/>
                </a:solidFill>
              </a:rPr>
              <a:t>SP </a:t>
            </a:r>
            <a:r>
              <a:rPr lang="en-US" sz="3200" b="1" dirty="0"/>
              <a:t>=  exp(-</a:t>
            </a:r>
            <a:r>
              <a:rPr lang="en-US" sz="3200" b="1" dirty="0">
                <a:solidFill>
                  <a:srgbClr val="0070C0"/>
                </a:solidFill>
                <a:sym typeface="Symbol"/>
              </a:rPr>
              <a:t></a:t>
            </a:r>
            <a:r>
              <a:rPr lang="en-US" sz="3200" b="1" dirty="0"/>
              <a:t>) :  </a:t>
            </a:r>
          </a:p>
          <a:p>
            <a:pPr>
              <a:buNone/>
            </a:pPr>
            <a:r>
              <a:rPr lang="en-US" sz="3200" b="1" dirty="0"/>
              <a:t>Using,  </a:t>
            </a:r>
            <a:r>
              <a:rPr lang="en-US" sz="3200" b="1" i="1" dirty="0"/>
              <a:t>Saldana-Lopez et al. 2021  </a:t>
            </a:r>
            <a:r>
              <a:rPr lang="en-US" sz="3200" b="1" dirty="0"/>
              <a:t>EBL model :</a:t>
            </a:r>
          </a:p>
          <a:p>
            <a:pPr>
              <a:buNone/>
            </a:pPr>
            <a:r>
              <a:rPr lang="en-US" sz="3200" b="1" dirty="0"/>
              <a:t>	*  For </a:t>
            </a:r>
            <a:r>
              <a:rPr lang="en-US" sz="3200" b="1" dirty="0">
                <a:solidFill>
                  <a:srgbClr val="0070C0"/>
                </a:solidFill>
              </a:rPr>
              <a:t>1 </a:t>
            </a:r>
            <a:r>
              <a:rPr lang="en-US" sz="3200" b="1" dirty="0" err="1">
                <a:solidFill>
                  <a:srgbClr val="0070C0"/>
                </a:solidFill>
              </a:rPr>
              <a:t>TeV</a:t>
            </a:r>
            <a:r>
              <a:rPr lang="en-US" sz="3200" b="1" dirty="0">
                <a:solidFill>
                  <a:srgbClr val="0070C0"/>
                </a:solidFill>
              </a:rPr>
              <a:t> </a:t>
            </a:r>
            <a:r>
              <a:rPr lang="en-US" sz="3200" b="1" dirty="0"/>
              <a:t>photon is around </a:t>
            </a:r>
            <a:r>
              <a:rPr lang="en-US" sz="3200" b="1" dirty="0">
                <a:solidFill>
                  <a:srgbClr val="0070C0"/>
                </a:solidFill>
              </a:rPr>
              <a:t>20%</a:t>
            </a:r>
          </a:p>
          <a:p>
            <a:pPr>
              <a:buNone/>
            </a:pPr>
            <a:r>
              <a:rPr lang="en-US" sz="3200" b="1" dirty="0"/>
              <a:t>	* For </a:t>
            </a:r>
            <a:r>
              <a:rPr lang="en-US" sz="3200" b="1" dirty="0">
                <a:solidFill>
                  <a:srgbClr val="0070C0"/>
                </a:solidFill>
              </a:rPr>
              <a:t>10 </a:t>
            </a:r>
            <a:r>
              <a:rPr lang="en-US" sz="3200" b="1" dirty="0" err="1">
                <a:solidFill>
                  <a:srgbClr val="0070C0"/>
                </a:solidFill>
              </a:rPr>
              <a:t>TeV</a:t>
            </a:r>
            <a:r>
              <a:rPr lang="en-US" sz="3200" b="1" dirty="0">
                <a:solidFill>
                  <a:srgbClr val="0070C0"/>
                </a:solidFill>
              </a:rPr>
              <a:t> </a:t>
            </a:r>
            <a:r>
              <a:rPr lang="en-US" sz="3200" b="1" dirty="0"/>
              <a:t>photons is around </a:t>
            </a:r>
            <a:r>
              <a:rPr lang="en-US" sz="3200" b="1" dirty="0">
                <a:solidFill>
                  <a:srgbClr val="0070C0"/>
                </a:solidFill>
              </a:rPr>
              <a:t>0.1%</a:t>
            </a:r>
          </a:p>
          <a:p>
            <a:pPr>
              <a:buNone/>
            </a:pPr>
            <a:endParaRPr lang="en-US" sz="2800" b="1" dirty="0">
              <a:solidFill>
                <a:srgbClr val="0070C0"/>
              </a:solidFill>
            </a:endParaRPr>
          </a:p>
          <a:p>
            <a:pPr marL="274320" lvl="1" indent="-274320">
              <a:spcBef>
                <a:spcPts val="580"/>
              </a:spcBef>
              <a:buClr>
                <a:schemeClr val="accent1"/>
              </a:buClr>
              <a:buNone/>
            </a:pPr>
            <a:r>
              <a:rPr lang="en-US" sz="1800" b="1" i="1" dirty="0">
                <a:solidFill>
                  <a:srgbClr val="C00000"/>
                </a:solidFill>
              </a:rPr>
              <a:t>          </a:t>
            </a:r>
            <a:r>
              <a:rPr lang="en-US" sz="3200" b="1" i="1" dirty="0">
                <a:solidFill>
                  <a:srgbClr val="C00000"/>
                </a:solidFill>
              </a:rPr>
              <a:t>Note: Slightly different for other EBL models.</a:t>
            </a:r>
          </a:p>
          <a:p>
            <a:pPr>
              <a:buNone/>
            </a:pPr>
            <a:endParaRPr lang="en-US" sz="2400" b="1" dirty="0"/>
          </a:p>
          <a:p>
            <a:pPr>
              <a:buNone/>
            </a:pPr>
            <a:endParaRPr lang="en-US" sz="2400" b="1" dirty="0"/>
          </a:p>
          <a:p>
            <a:pPr>
              <a:buNone/>
            </a:pPr>
            <a:endParaRPr 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GB" sz="3600" b="1" dirty="0">
                <a:solidFill>
                  <a:schemeClr val="tx1"/>
                </a:solidFill>
                <a:latin typeface="Arial Black" pitchFamily="34" charset="0"/>
              </a:rPr>
              <a:t>Attempts to Solve the Puzzle of GRB 221009A </a:t>
            </a:r>
            <a:r>
              <a:rPr lang="en-GB" sz="3600" b="1" dirty="0" err="1">
                <a:solidFill>
                  <a:schemeClr val="tx1"/>
                </a:solidFill>
                <a:latin typeface="Arial Black" pitchFamily="34" charset="0"/>
              </a:rPr>
              <a:t>TeV</a:t>
            </a:r>
            <a:r>
              <a:rPr lang="en-GB" sz="3600" b="1" dirty="0">
                <a:solidFill>
                  <a:schemeClr val="tx1"/>
                </a:solidFill>
                <a:latin typeface="Arial Black" pitchFamily="34" charset="0"/>
              </a:rPr>
              <a:t> Detection</a:t>
            </a:r>
            <a:endParaRPr lang="en-US" sz="3600" b="1" dirty="0">
              <a:solidFill>
                <a:schemeClr val="tx1"/>
              </a:solidFill>
              <a:latin typeface="Arial Black" pitchFamily="34" charset="0"/>
            </a:endParaRPr>
          </a:p>
        </p:txBody>
      </p:sp>
      <p:sp>
        <p:nvSpPr>
          <p:cNvPr id="3" name="Content Placeholder 2"/>
          <p:cNvSpPr>
            <a:spLocks noGrp="1"/>
          </p:cNvSpPr>
          <p:nvPr>
            <p:ph sz="quarter" idx="1"/>
          </p:nvPr>
        </p:nvSpPr>
        <p:spPr>
          <a:xfrm>
            <a:off x="76200" y="1447800"/>
            <a:ext cx="9067800" cy="4953000"/>
          </a:xfrm>
        </p:spPr>
        <p:txBody>
          <a:bodyPr>
            <a:normAutofit/>
          </a:bodyPr>
          <a:lstStyle/>
          <a:p>
            <a:r>
              <a:rPr lang="en-US" sz="3200" dirty="0"/>
              <a:t> </a:t>
            </a:r>
            <a:r>
              <a:rPr lang="en-US" sz="3200" b="1" dirty="0"/>
              <a:t>The existence of exotic </a:t>
            </a:r>
            <a:r>
              <a:rPr lang="en-US" sz="3200" b="1" dirty="0" err="1">
                <a:solidFill>
                  <a:srgbClr val="FF0000"/>
                </a:solidFill>
              </a:rPr>
              <a:t>A</a:t>
            </a:r>
            <a:r>
              <a:rPr lang="en-US" sz="3200" b="1" dirty="0" err="1">
                <a:solidFill>
                  <a:srgbClr val="0070C0"/>
                </a:solidFill>
              </a:rPr>
              <a:t>xion</a:t>
            </a:r>
            <a:r>
              <a:rPr lang="en-US" sz="3200" b="1" dirty="0">
                <a:solidFill>
                  <a:srgbClr val="0070C0"/>
                </a:solidFill>
              </a:rPr>
              <a:t> </a:t>
            </a:r>
            <a:r>
              <a:rPr lang="en-US" sz="3200" b="1" dirty="0">
                <a:solidFill>
                  <a:srgbClr val="FF0000"/>
                </a:solidFill>
              </a:rPr>
              <a:t>L</a:t>
            </a:r>
            <a:r>
              <a:rPr lang="en-US" sz="3200" b="1" dirty="0">
                <a:solidFill>
                  <a:srgbClr val="0070C0"/>
                </a:solidFill>
              </a:rPr>
              <a:t>ike </a:t>
            </a:r>
            <a:r>
              <a:rPr lang="en-US" sz="3200" b="1" dirty="0">
                <a:solidFill>
                  <a:srgbClr val="FF0000"/>
                </a:solidFill>
              </a:rPr>
              <a:t>P</a:t>
            </a:r>
            <a:r>
              <a:rPr lang="en-US" sz="3200" b="1" dirty="0">
                <a:solidFill>
                  <a:srgbClr val="0070C0"/>
                </a:solidFill>
              </a:rPr>
              <a:t>article</a:t>
            </a:r>
            <a:r>
              <a:rPr lang="en-US" sz="3200" b="1" dirty="0">
                <a:solidFill>
                  <a:srgbClr val="FF0000"/>
                </a:solidFill>
              </a:rPr>
              <a:t>s</a:t>
            </a:r>
            <a:r>
              <a:rPr lang="en-US" sz="3200" b="1" dirty="0">
                <a:solidFill>
                  <a:srgbClr val="0070C0"/>
                </a:solidFill>
              </a:rPr>
              <a:t> (</a:t>
            </a:r>
            <a:r>
              <a:rPr lang="en-US" sz="3200" b="1" dirty="0">
                <a:solidFill>
                  <a:srgbClr val="FF0000"/>
                </a:solidFill>
              </a:rPr>
              <a:t>ALPs</a:t>
            </a:r>
            <a:r>
              <a:rPr lang="en-US" sz="3200" b="1" dirty="0">
                <a:solidFill>
                  <a:srgbClr val="0070C0"/>
                </a:solidFill>
              </a:rPr>
              <a:t>), </a:t>
            </a:r>
            <a:r>
              <a:rPr lang="da-DK" sz="3200" b="1" i="1" dirty="0"/>
              <a:t>e.g.,  </a:t>
            </a:r>
            <a:r>
              <a:rPr lang="en-US" sz="3200" b="1" i="1" dirty="0" err="1"/>
              <a:t>Troitsky</a:t>
            </a:r>
            <a:r>
              <a:rPr lang="en-US" sz="3200" b="1" i="1" dirty="0"/>
              <a:t> (2023)</a:t>
            </a:r>
          </a:p>
          <a:p>
            <a:pPr>
              <a:buNone/>
            </a:pPr>
            <a:endParaRPr lang="da-DK" sz="3200" b="1" i="1" dirty="0"/>
          </a:p>
          <a:p>
            <a:r>
              <a:rPr lang="en-US" sz="3200" b="1" dirty="0"/>
              <a:t>The possibility of </a:t>
            </a:r>
            <a:r>
              <a:rPr lang="en-US" sz="3200" b="1" dirty="0">
                <a:solidFill>
                  <a:srgbClr val="C00000"/>
                </a:solidFill>
              </a:rPr>
              <a:t>L</a:t>
            </a:r>
            <a:r>
              <a:rPr lang="en-US" sz="3000" b="1" dirty="0">
                <a:solidFill>
                  <a:srgbClr val="0070C0"/>
                </a:solidFill>
              </a:rPr>
              <a:t>orentz</a:t>
            </a:r>
            <a:r>
              <a:rPr lang="en-US" sz="3200" b="1" dirty="0"/>
              <a:t> </a:t>
            </a:r>
            <a:r>
              <a:rPr lang="en-US" sz="3200" b="1" dirty="0">
                <a:solidFill>
                  <a:srgbClr val="C00000"/>
                </a:solidFill>
              </a:rPr>
              <a:t>I</a:t>
            </a:r>
            <a:r>
              <a:rPr lang="en-US" sz="3000" b="1" dirty="0">
                <a:solidFill>
                  <a:srgbClr val="0070C0"/>
                </a:solidFill>
              </a:rPr>
              <a:t>nvariance</a:t>
            </a:r>
            <a:r>
              <a:rPr lang="en-US" sz="3200" b="1" dirty="0"/>
              <a:t> </a:t>
            </a:r>
            <a:r>
              <a:rPr lang="en-US" sz="3200" b="1" dirty="0">
                <a:solidFill>
                  <a:srgbClr val="C00000"/>
                </a:solidFill>
              </a:rPr>
              <a:t>V</a:t>
            </a:r>
            <a:r>
              <a:rPr lang="en-US" sz="3000" b="1" dirty="0">
                <a:solidFill>
                  <a:srgbClr val="0070C0"/>
                </a:solidFill>
              </a:rPr>
              <a:t>iolation </a:t>
            </a:r>
            <a:r>
              <a:rPr lang="en-US" sz="3200" b="1" dirty="0"/>
              <a:t>(</a:t>
            </a:r>
            <a:r>
              <a:rPr lang="en-US" sz="3200" b="1" dirty="0">
                <a:solidFill>
                  <a:srgbClr val="C00000"/>
                </a:solidFill>
              </a:rPr>
              <a:t>LIV</a:t>
            </a:r>
            <a:r>
              <a:rPr lang="en-US" sz="3200" b="1" dirty="0"/>
              <a:t>),  </a:t>
            </a:r>
            <a:r>
              <a:rPr lang="da-DK" sz="3200" b="1" i="1" dirty="0"/>
              <a:t>e.g.,  </a:t>
            </a:r>
            <a:r>
              <a:rPr lang="en-US" sz="3200" b="1" i="1" dirty="0"/>
              <a:t>Finke &amp; </a:t>
            </a:r>
            <a:r>
              <a:rPr lang="en-US" sz="3200" b="1" i="1" dirty="0" err="1"/>
              <a:t>Razzaque</a:t>
            </a:r>
            <a:r>
              <a:rPr lang="en-US" sz="3200" b="1" i="1" dirty="0"/>
              <a:t> 2023</a:t>
            </a:r>
          </a:p>
          <a:p>
            <a:pPr>
              <a:buNone/>
            </a:pPr>
            <a:endParaRPr lang="en-US" sz="3600" b="1" i="1" dirty="0"/>
          </a:p>
          <a:p>
            <a:r>
              <a:rPr lang="en-US" sz="3000" b="1" dirty="0"/>
              <a:t>Interactions of </a:t>
            </a:r>
            <a:r>
              <a:rPr lang="en-US" sz="3000" b="1" dirty="0">
                <a:solidFill>
                  <a:srgbClr val="0070C0"/>
                </a:solidFill>
              </a:rPr>
              <a:t>extragalactic </a:t>
            </a:r>
            <a:r>
              <a:rPr lang="en-US" sz="3000" b="1" dirty="0">
                <a:solidFill>
                  <a:srgbClr val="FF0000"/>
                </a:solidFill>
              </a:rPr>
              <a:t>U</a:t>
            </a:r>
            <a:r>
              <a:rPr lang="en-US" sz="3000" b="1" dirty="0">
                <a:solidFill>
                  <a:srgbClr val="0070C0"/>
                </a:solidFill>
              </a:rPr>
              <a:t>ltra-</a:t>
            </a:r>
            <a:r>
              <a:rPr lang="en-US" sz="3000" b="1" dirty="0">
                <a:solidFill>
                  <a:srgbClr val="FF0000"/>
                </a:solidFill>
              </a:rPr>
              <a:t>H</a:t>
            </a:r>
            <a:r>
              <a:rPr lang="en-US" sz="3000" b="1" dirty="0">
                <a:solidFill>
                  <a:srgbClr val="0070C0"/>
                </a:solidFill>
              </a:rPr>
              <a:t>igh </a:t>
            </a:r>
            <a:r>
              <a:rPr lang="en-US" sz="3000" b="1" dirty="0">
                <a:solidFill>
                  <a:srgbClr val="FF0000"/>
                </a:solidFill>
              </a:rPr>
              <a:t>E</a:t>
            </a:r>
            <a:r>
              <a:rPr lang="en-US" sz="3000" b="1" dirty="0">
                <a:solidFill>
                  <a:srgbClr val="0070C0"/>
                </a:solidFill>
              </a:rPr>
              <a:t>nergy </a:t>
            </a:r>
            <a:r>
              <a:rPr lang="en-US" sz="3000" b="1" dirty="0">
                <a:solidFill>
                  <a:srgbClr val="FF0000"/>
                </a:solidFill>
              </a:rPr>
              <a:t>C</a:t>
            </a:r>
            <a:r>
              <a:rPr lang="en-US" sz="3000" b="1" dirty="0">
                <a:solidFill>
                  <a:srgbClr val="0070C0"/>
                </a:solidFill>
              </a:rPr>
              <a:t>osmic </a:t>
            </a:r>
            <a:r>
              <a:rPr lang="en-US" sz="3000" b="1" dirty="0">
                <a:solidFill>
                  <a:srgbClr val="FF0000"/>
                </a:solidFill>
              </a:rPr>
              <a:t>R</a:t>
            </a:r>
            <a:r>
              <a:rPr lang="en-US" sz="3000" b="1" dirty="0">
                <a:solidFill>
                  <a:srgbClr val="0070C0"/>
                </a:solidFill>
              </a:rPr>
              <a:t>ays </a:t>
            </a:r>
            <a:r>
              <a:rPr lang="da-DK" sz="3000" b="1" dirty="0">
                <a:solidFill>
                  <a:srgbClr val="0070C0"/>
                </a:solidFill>
              </a:rPr>
              <a:t>(</a:t>
            </a:r>
            <a:r>
              <a:rPr lang="da-DK" sz="3000" b="1" dirty="0">
                <a:solidFill>
                  <a:srgbClr val="FF0000"/>
                </a:solidFill>
              </a:rPr>
              <a:t>UHECR</a:t>
            </a:r>
            <a:r>
              <a:rPr lang="da-DK" sz="3000" b="1" dirty="0">
                <a:solidFill>
                  <a:srgbClr val="0070C0"/>
                </a:solidFill>
              </a:rPr>
              <a:t>),  </a:t>
            </a:r>
            <a:r>
              <a:rPr lang="da-DK" sz="3000" b="1" i="1" dirty="0"/>
              <a:t>e.g., </a:t>
            </a:r>
            <a:r>
              <a:rPr lang="en-US" sz="3000" b="1" i="1" dirty="0"/>
              <a:t>Das &amp; </a:t>
            </a:r>
            <a:r>
              <a:rPr lang="en-US" sz="3000" b="1" i="1" dirty="0" err="1"/>
              <a:t>Razzaque</a:t>
            </a:r>
            <a:r>
              <a:rPr lang="en-US" sz="3000" b="1" i="1" dirty="0"/>
              <a:t>(2023)</a:t>
            </a:r>
          </a:p>
          <a:p>
            <a:endParaRPr lang="en-US" sz="3200" b="1" i="1" dirty="0"/>
          </a:p>
          <a:p>
            <a:endParaRPr lang="en-US" sz="3200" b="1" dirty="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8610600" cy="4343400"/>
          </a:xfrm>
        </p:spPr>
        <p:txBody>
          <a:bodyPr>
            <a:noAutofit/>
          </a:bodyPr>
          <a:lstStyle/>
          <a:p>
            <a:r>
              <a:rPr lang="en-US" sz="6000" b="1" dirty="0">
                <a:solidFill>
                  <a:schemeClr val="tx1"/>
                </a:solidFill>
                <a:latin typeface="Arial Black" pitchFamily="34" charset="0"/>
              </a:rPr>
              <a:t>Can </a:t>
            </a:r>
            <a:r>
              <a:rPr lang="en-US" sz="6000" b="1" dirty="0">
                <a:solidFill>
                  <a:srgbClr val="0070C0"/>
                </a:solidFill>
                <a:latin typeface="Arial Black" pitchFamily="34" charset="0"/>
              </a:rPr>
              <a:t>cosmic voids </a:t>
            </a:r>
            <a:r>
              <a:rPr lang="en-US" sz="6000" b="1" dirty="0">
                <a:solidFill>
                  <a:schemeClr val="tx1"/>
                </a:solidFill>
                <a:latin typeface="Arial Black" pitchFamily="34" charset="0"/>
              </a:rPr>
              <a:t>explain </a:t>
            </a:r>
            <a:r>
              <a:rPr lang="en-US" sz="6000" b="1" dirty="0">
                <a:solidFill>
                  <a:srgbClr val="C00000"/>
                </a:solidFill>
                <a:latin typeface="Arial Black" pitchFamily="34" charset="0"/>
              </a:rPr>
              <a:t>tens of </a:t>
            </a:r>
            <a:r>
              <a:rPr lang="en-US" sz="6000" b="1" dirty="0" err="1">
                <a:solidFill>
                  <a:srgbClr val="C00000"/>
                </a:solidFill>
                <a:latin typeface="Arial Black" pitchFamily="34" charset="0"/>
              </a:rPr>
              <a:t>TeV</a:t>
            </a:r>
            <a:r>
              <a:rPr lang="en-US" sz="6000" b="1" dirty="0">
                <a:solidFill>
                  <a:srgbClr val="C00000"/>
                </a:solidFill>
                <a:latin typeface="Arial Black" pitchFamily="34" charset="0"/>
              </a:rPr>
              <a:t> photons </a:t>
            </a:r>
            <a:r>
              <a:rPr lang="en-US" sz="6000" b="1" dirty="0">
                <a:solidFill>
                  <a:schemeClr val="tx1"/>
                </a:solidFill>
                <a:latin typeface="Arial Black" pitchFamily="34" charset="0"/>
              </a:rPr>
              <a:t>detected from </a:t>
            </a:r>
            <a:r>
              <a:rPr lang="en-US" sz="6000" b="1" dirty="0">
                <a:solidFill>
                  <a:srgbClr val="FF0000"/>
                </a:solidFill>
                <a:latin typeface="Arial Black" pitchFamily="34" charset="0"/>
              </a:rPr>
              <a:t>GRB 221009A</a:t>
            </a:r>
            <a:r>
              <a:rPr lang="en-US" sz="6000" b="1" dirty="0">
                <a:solidFill>
                  <a:schemeClr val="tx1"/>
                </a:solidFill>
                <a:latin typeface="Arial Black" pitchFamily="34" charset="0"/>
              </a:rPr>
              <a:t>?</a:t>
            </a:r>
            <a:endParaRPr lang="en-US" sz="6000" dirty="0">
              <a:latin typeface="Arial Black"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7974-6F9C-607F-0868-8F98426E05CA}"/>
              </a:ext>
            </a:extLst>
          </p:cNvPr>
          <p:cNvSpPr>
            <a:spLocks noGrp="1"/>
          </p:cNvSpPr>
          <p:nvPr>
            <p:ph type="title"/>
          </p:nvPr>
        </p:nvSpPr>
        <p:spPr>
          <a:xfrm>
            <a:off x="146304" y="228600"/>
            <a:ext cx="8845296" cy="1600200"/>
          </a:xfrm>
        </p:spPr>
        <p:txBody>
          <a:bodyPr>
            <a:normAutofit fontScale="90000"/>
          </a:bodyPr>
          <a:lstStyle/>
          <a:p>
            <a:br>
              <a:rPr lang="en-GB" sz="4400" b="1" dirty="0">
                <a:solidFill>
                  <a:schemeClr val="tx1"/>
                </a:solidFill>
                <a:latin typeface="Arial Black" pitchFamily="34" charset="0"/>
              </a:rPr>
            </a:br>
            <a:r>
              <a:rPr lang="en-GB" sz="4400" b="1" dirty="0">
                <a:solidFill>
                  <a:schemeClr val="tx1"/>
                </a:solidFill>
                <a:latin typeface="Arial Black" pitchFamily="34" charset="0"/>
              </a:rPr>
              <a:t>EBL inhomogeneity:</a:t>
            </a:r>
            <a:br>
              <a:rPr lang="en-GB" sz="3600" b="1" dirty="0">
                <a:solidFill>
                  <a:schemeClr val="tx1"/>
                </a:solidFill>
              </a:rPr>
            </a:br>
            <a:r>
              <a:rPr lang="en-GB" sz="3600" b="1" dirty="0">
                <a:solidFill>
                  <a:schemeClr val="tx1"/>
                </a:solidFill>
              </a:rPr>
              <a:t> </a:t>
            </a:r>
            <a:r>
              <a:rPr lang="en-GB" sz="4400" b="1" dirty="0">
                <a:solidFill>
                  <a:schemeClr val="tx1"/>
                </a:solidFill>
              </a:rPr>
              <a:t>- </a:t>
            </a:r>
            <a:r>
              <a:rPr lang="en-GB" b="1" dirty="0">
                <a:solidFill>
                  <a:schemeClr val="tx1"/>
                </a:solidFill>
                <a:latin typeface="Arial Black" pitchFamily="34" charset="0"/>
              </a:rPr>
              <a:t>For </a:t>
            </a:r>
            <a:r>
              <a:rPr lang="en-GB" b="1" dirty="0">
                <a:solidFill>
                  <a:srgbClr val="0070C0"/>
                </a:solidFill>
                <a:latin typeface="Arial Black" pitchFamily="34" charset="0"/>
              </a:rPr>
              <a:t>Stellar</a:t>
            </a:r>
            <a:r>
              <a:rPr lang="en-GB" b="1" dirty="0">
                <a:solidFill>
                  <a:schemeClr val="tx1"/>
                </a:solidFill>
                <a:latin typeface="Arial Black" pitchFamily="34" charset="0"/>
              </a:rPr>
              <a:t> and </a:t>
            </a:r>
            <a:r>
              <a:rPr lang="en-GB" b="1" dirty="0">
                <a:solidFill>
                  <a:srgbClr val="FF0000"/>
                </a:solidFill>
                <a:latin typeface="Arial Black" pitchFamily="34" charset="0"/>
              </a:rPr>
              <a:t>dust</a:t>
            </a:r>
            <a:r>
              <a:rPr lang="en-GB" b="1" dirty="0">
                <a:solidFill>
                  <a:schemeClr val="tx1"/>
                </a:solidFill>
                <a:latin typeface="Arial Black" pitchFamily="34" charset="0"/>
              </a:rPr>
              <a:t> </a:t>
            </a:r>
            <a:r>
              <a:rPr lang="en-US" b="1" dirty="0">
                <a:solidFill>
                  <a:schemeClr val="tx1"/>
                </a:solidFill>
                <a:latin typeface="Arial Black" pitchFamily="34" charset="0"/>
              </a:rPr>
              <a:t>components</a:t>
            </a:r>
          </a:p>
        </p:txBody>
      </p:sp>
      <p:sp>
        <p:nvSpPr>
          <p:cNvPr id="4" name="Content Placeholder 3">
            <a:extLst>
              <a:ext uri="{FF2B5EF4-FFF2-40B4-BE49-F238E27FC236}">
                <a16:creationId xmlns:a16="http://schemas.microsoft.com/office/drawing/2014/main" id="{01078899-6127-A9AD-6565-C95C3C20D80F}"/>
              </a:ext>
            </a:extLst>
          </p:cNvPr>
          <p:cNvSpPr>
            <a:spLocks noGrp="1"/>
          </p:cNvSpPr>
          <p:nvPr>
            <p:ph sz="quarter" idx="1"/>
          </p:nvPr>
        </p:nvSpPr>
        <p:spPr>
          <a:xfrm>
            <a:off x="0" y="2057400"/>
            <a:ext cx="9144000" cy="4572000"/>
          </a:xfrm>
        </p:spPr>
        <p:txBody>
          <a:bodyPr>
            <a:normAutofit fontScale="25000" lnSpcReduction="20000"/>
          </a:bodyPr>
          <a:lstStyle/>
          <a:p>
            <a:pPr marL="0" indent="0">
              <a:buNone/>
            </a:pPr>
            <a:endParaRPr lang="en-US" sz="3200" b="1" dirty="0">
              <a:latin typeface="+mj-lt"/>
              <a:ea typeface="+mj-ea"/>
              <a:cs typeface="+mj-cs"/>
            </a:endParaRPr>
          </a:p>
          <a:p>
            <a:pPr marL="0" indent="0">
              <a:buNone/>
            </a:pPr>
            <a:endParaRPr lang="en-US" sz="6500" b="1" dirty="0">
              <a:latin typeface="+mj-lt"/>
              <a:ea typeface="+mj-ea"/>
              <a:cs typeface="+mj-cs"/>
            </a:endParaRPr>
          </a:p>
          <a:p>
            <a:pPr marL="0" indent="0">
              <a:buNone/>
            </a:pPr>
            <a:r>
              <a:rPr lang="en-US" sz="16000" b="1" dirty="0">
                <a:latin typeface="Arial Black" pitchFamily="34" charset="0"/>
                <a:ea typeface="+mj-ea"/>
                <a:cs typeface="+mj-cs"/>
              </a:rPr>
              <a:t>Motivation:  </a:t>
            </a:r>
          </a:p>
          <a:p>
            <a:pPr marL="0" indent="0">
              <a:buNone/>
            </a:pPr>
            <a:endParaRPr lang="en-US" b="1" dirty="0"/>
          </a:p>
          <a:p>
            <a:pPr marR="0" algn="ctr">
              <a:lnSpc>
                <a:spcPct val="115000"/>
              </a:lnSpc>
              <a:spcBef>
                <a:spcPts val="1200"/>
              </a:spcBef>
              <a:spcAft>
                <a:spcPts val="1200"/>
              </a:spcAft>
              <a:buFontTx/>
              <a:buChar char="-"/>
            </a:pPr>
            <a:endParaRPr lang="en-US" sz="3200" b="1" dirty="0">
              <a:latin typeface="+mj-lt"/>
              <a:ea typeface="+mj-ea"/>
              <a:cs typeface="+mj-cs"/>
            </a:endParaRPr>
          </a:p>
          <a:p>
            <a:pPr marR="0" algn="ctr">
              <a:lnSpc>
                <a:spcPct val="115000"/>
              </a:lnSpc>
              <a:spcBef>
                <a:spcPts val="1200"/>
              </a:spcBef>
              <a:spcAft>
                <a:spcPts val="1200"/>
              </a:spcAft>
              <a:buNone/>
            </a:pPr>
            <a:r>
              <a:rPr lang="en-US" sz="17600" b="1" dirty="0">
                <a:latin typeface="+mj-lt"/>
                <a:ea typeface="+mj-ea"/>
                <a:cs typeface="+mj-cs"/>
              </a:rPr>
              <a:t>- </a:t>
            </a:r>
            <a:r>
              <a:rPr lang="en-US" sz="14400" b="1" dirty="0">
                <a:latin typeface="Arial Black" pitchFamily="34" charset="0"/>
                <a:ea typeface="+mj-ea"/>
                <a:cs typeface="+mj-cs"/>
              </a:rPr>
              <a:t>Infrared emission from interstellar dust in cosmic voids affecting the </a:t>
            </a:r>
            <a:r>
              <a:rPr lang="en-US" sz="14400" b="1" dirty="0" err="1">
                <a:solidFill>
                  <a:srgbClr val="C00000"/>
                </a:solidFill>
                <a:latin typeface="Arial Black" pitchFamily="34" charset="0"/>
                <a:ea typeface="+mj-ea"/>
                <a:cs typeface="+mj-cs"/>
              </a:rPr>
              <a:t>TeV</a:t>
            </a:r>
            <a:r>
              <a:rPr lang="en-US" sz="14400" b="1" dirty="0">
                <a:solidFill>
                  <a:srgbClr val="C00000"/>
                </a:solidFill>
                <a:latin typeface="Arial Black" pitchFamily="34" charset="0"/>
                <a:ea typeface="+mj-ea"/>
                <a:cs typeface="+mj-cs"/>
              </a:rPr>
              <a:t> gamma-rays</a:t>
            </a:r>
            <a:r>
              <a:rPr lang="en-US" sz="14400" b="1" dirty="0">
                <a:latin typeface="Arial Black" pitchFamily="34" charset="0"/>
                <a:ea typeface="+mj-ea"/>
                <a:cs typeface="+mj-cs"/>
              </a:rPr>
              <a:t>.</a:t>
            </a:r>
          </a:p>
          <a:p>
            <a:pPr marL="0" marR="0" indent="0">
              <a:lnSpc>
                <a:spcPct val="115000"/>
              </a:lnSpc>
              <a:spcBef>
                <a:spcPts val="1200"/>
              </a:spcBef>
              <a:spcAft>
                <a:spcPts val="1200"/>
              </a:spcAft>
              <a:buNone/>
            </a:pPr>
            <a:r>
              <a:rPr lang="en-US" sz="3200" b="1" dirty="0">
                <a:latin typeface="+mj-lt"/>
                <a:ea typeface="+mj-ea"/>
                <a:cs typeface="+mj-cs"/>
              </a:rPr>
              <a:t>- </a:t>
            </a:r>
          </a:p>
          <a:p>
            <a:pPr marL="0" indent="0">
              <a:buNone/>
            </a:pPr>
            <a:endParaRPr lang="en-US" b="1" dirty="0"/>
          </a:p>
          <a:p>
            <a:pPr marL="0" indent="0">
              <a:buNone/>
            </a:pPr>
            <a:endParaRPr lang="en-US" dirty="0"/>
          </a:p>
          <a:p>
            <a:pPr marL="0" indent="0">
              <a:buNone/>
            </a:pPr>
            <a:r>
              <a:rPr lang="en-US" dirty="0"/>
              <a:t> </a:t>
            </a:r>
          </a:p>
          <a:p>
            <a:pPr marL="0" indent="0">
              <a:buNone/>
            </a:pPr>
            <a:endParaRPr lang="en-US" sz="3600" b="1" dirty="0"/>
          </a:p>
          <a:p>
            <a:pPr marL="0" indent="0">
              <a:buNone/>
            </a:pPr>
            <a:r>
              <a:rPr lang="en-US" sz="3600" b="1" dirty="0"/>
              <a:t> </a:t>
            </a:r>
            <a:endParaRPr lang="en-US" sz="3600" b="1" dirty="0">
              <a:latin typeface="Amasis MT Pro Black" panose="020B0604020202020204" pitchFamily="18" charset="0"/>
            </a:endParaRPr>
          </a:p>
        </p:txBody>
      </p:sp>
    </p:spTree>
    <p:extLst>
      <p:ext uri="{BB962C8B-B14F-4D97-AF65-F5344CB8AC3E}">
        <p14:creationId xmlns:p14="http://schemas.microsoft.com/office/powerpoint/2010/main" val="1112453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172200" y="228600"/>
            <a:ext cx="2819400" cy="6448565"/>
          </a:xfrm>
          <a:prstGeom prst="rect">
            <a:avLst/>
          </a:prstGeom>
          <a:noFill/>
          <a:ln w="9525">
            <a:noFill/>
            <a:miter lim="800000"/>
            <a:headEnd/>
            <a:tailEnd/>
          </a:ln>
          <a:effectLst/>
        </p:spPr>
      </p:pic>
      <p:sp>
        <p:nvSpPr>
          <p:cNvPr id="3" name="TextBox 2"/>
          <p:cNvSpPr txBox="1"/>
          <p:nvPr/>
        </p:nvSpPr>
        <p:spPr>
          <a:xfrm>
            <a:off x="152400" y="228600"/>
            <a:ext cx="6553200" cy="584775"/>
          </a:xfrm>
          <a:prstGeom prst="rect">
            <a:avLst/>
          </a:prstGeom>
          <a:noFill/>
        </p:spPr>
        <p:txBody>
          <a:bodyPr wrap="square" rtlCol="0">
            <a:spAutoFit/>
          </a:bodyPr>
          <a:lstStyle/>
          <a:p>
            <a:r>
              <a:rPr lang="en-US" sz="3200" b="1" dirty="0">
                <a:latin typeface="Arial Black" pitchFamily="34" charset="0"/>
              </a:rPr>
              <a:t>EBL </a:t>
            </a:r>
            <a:r>
              <a:rPr lang="en-US" sz="3200" b="1" dirty="0" err="1">
                <a:latin typeface="Arial Black" pitchFamily="34" charset="0"/>
              </a:rPr>
              <a:t>inhomogeneity</a:t>
            </a:r>
            <a:r>
              <a:rPr lang="en-US" sz="3200" b="1" dirty="0">
                <a:latin typeface="Arial Black" pitchFamily="34" charset="0"/>
              </a:rPr>
              <a:t> </a:t>
            </a:r>
            <a:r>
              <a:rPr lang="en-US" sz="3200" dirty="0"/>
              <a:t>(</a:t>
            </a:r>
            <a:r>
              <a:rPr lang="en-US" sz="3200" b="1" dirty="0">
                <a:solidFill>
                  <a:srgbClr val="FF0000"/>
                </a:solidFill>
                <a:latin typeface="Arial Black" pitchFamily="34" charset="0"/>
              </a:rPr>
              <a:t>Voids</a:t>
            </a:r>
            <a:r>
              <a:rPr lang="en-US" sz="3200" b="1" dirty="0">
                <a:latin typeface="Arial Black" pitchFamily="34" charset="0"/>
              </a:rPr>
              <a:t>)</a:t>
            </a:r>
            <a:endParaRPr lang="en-US" sz="3200" dirty="0"/>
          </a:p>
        </p:txBody>
      </p:sp>
      <p:sp>
        <p:nvSpPr>
          <p:cNvPr id="5" name="TextBox 4"/>
          <p:cNvSpPr txBox="1"/>
          <p:nvPr/>
        </p:nvSpPr>
        <p:spPr>
          <a:xfrm>
            <a:off x="152400" y="3210580"/>
            <a:ext cx="4953000" cy="461665"/>
          </a:xfrm>
          <a:prstGeom prst="rect">
            <a:avLst/>
          </a:prstGeom>
          <a:noFill/>
        </p:spPr>
        <p:txBody>
          <a:bodyPr wrap="square" rtlCol="0">
            <a:spAutoFit/>
          </a:bodyPr>
          <a:lstStyle/>
          <a:p>
            <a:r>
              <a:rPr lang="en-US" sz="2400" dirty="0">
                <a:latin typeface="Arial Black" pitchFamily="34" charset="0"/>
              </a:rPr>
              <a:t>j(</a:t>
            </a:r>
            <a:r>
              <a:rPr lang="en-US" sz="2400" dirty="0">
                <a:latin typeface="Arial Black" pitchFamily="34" charset="0"/>
                <a:sym typeface="Symbol"/>
              </a:rPr>
              <a:t>,z</a:t>
            </a:r>
            <a:r>
              <a:rPr lang="en-US" sz="2400" dirty="0">
                <a:latin typeface="Arial Black" pitchFamily="34" charset="0"/>
              </a:rPr>
              <a:t>) = j(</a:t>
            </a:r>
            <a:r>
              <a:rPr lang="en-US" sz="2400" dirty="0">
                <a:latin typeface="Arial Black" pitchFamily="34" charset="0"/>
                <a:sym typeface="Symbol"/>
              </a:rPr>
              <a:t>,z</a:t>
            </a:r>
            <a:r>
              <a:rPr lang="en-US" sz="2400" dirty="0">
                <a:latin typeface="Arial Black" pitchFamily="34" charset="0"/>
              </a:rPr>
              <a:t>)</a:t>
            </a:r>
            <a:r>
              <a:rPr lang="en-US" sz="2400" baseline="-25000" dirty="0">
                <a:solidFill>
                  <a:srgbClr val="0070C0"/>
                </a:solidFill>
                <a:latin typeface="Arial Black" pitchFamily="34" charset="0"/>
              </a:rPr>
              <a:t>stars</a:t>
            </a:r>
            <a:r>
              <a:rPr lang="en-US" sz="2400" dirty="0">
                <a:latin typeface="Arial Black" pitchFamily="34" charset="0"/>
              </a:rPr>
              <a:t> +  j(</a:t>
            </a:r>
            <a:r>
              <a:rPr lang="en-US" sz="2400" dirty="0">
                <a:latin typeface="Arial Black" pitchFamily="34" charset="0"/>
                <a:sym typeface="Symbol"/>
              </a:rPr>
              <a:t>,z</a:t>
            </a:r>
            <a:r>
              <a:rPr lang="en-US" sz="2400" dirty="0">
                <a:latin typeface="Arial Black" pitchFamily="34" charset="0"/>
              </a:rPr>
              <a:t>)</a:t>
            </a:r>
            <a:r>
              <a:rPr lang="en-US" sz="2400" baseline="-25000" dirty="0">
                <a:solidFill>
                  <a:srgbClr val="FF0000"/>
                </a:solidFill>
                <a:latin typeface="Arial Black" pitchFamily="34" charset="0"/>
              </a:rPr>
              <a:t>dust</a:t>
            </a:r>
            <a:endParaRPr lang="en-US" sz="2400" dirty="0">
              <a:solidFill>
                <a:srgbClr val="FF0000"/>
              </a:solidFill>
              <a:latin typeface="Arial Black" pitchFamily="34" charset="0"/>
            </a:endParaRPr>
          </a:p>
        </p:txBody>
      </p:sp>
      <p:sp>
        <p:nvSpPr>
          <p:cNvPr id="6" name="TextBox 5"/>
          <p:cNvSpPr txBox="1"/>
          <p:nvPr/>
        </p:nvSpPr>
        <p:spPr>
          <a:xfrm>
            <a:off x="76200" y="1143000"/>
            <a:ext cx="6324600" cy="1528624"/>
          </a:xfrm>
          <a:prstGeom prst="rect">
            <a:avLst/>
          </a:prstGeom>
          <a:noFill/>
        </p:spPr>
        <p:txBody>
          <a:bodyPr wrap="square" rtlCol="0">
            <a:spAutoFit/>
          </a:bodyPr>
          <a:lstStyle/>
          <a:p>
            <a:pPr>
              <a:buFont typeface="Arial" charset="0"/>
              <a:buChar char="•"/>
            </a:pPr>
            <a:r>
              <a:rPr lang="en-US" sz="2000" dirty="0">
                <a:latin typeface="Arial Black" pitchFamily="34" charset="0"/>
              </a:rPr>
              <a:t> </a:t>
            </a:r>
            <a:r>
              <a:rPr lang="en-US" sz="2000" b="1" dirty="0">
                <a:latin typeface="Arial Black" pitchFamily="34" charset="0"/>
              </a:rPr>
              <a:t>The </a:t>
            </a:r>
            <a:r>
              <a:rPr lang="en-US" sz="2000" b="1" dirty="0">
                <a:solidFill>
                  <a:srgbClr val="C00000"/>
                </a:solidFill>
                <a:latin typeface="Arial Black" pitchFamily="34" charset="0"/>
              </a:rPr>
              <a:t>radius </a:t>
            </a:r>
            <a:r>
              <a:rPr lang="en-US" sz="2000" b="1" dirty="0">
                <a:latin typeface="Arial Black" pitchFamily="34" charset="0"/>
              </a:rPr>
              <a:t>of the void is denoted as </a:t>
            </a:r>
            <a:r>
              <a:rPr lang="en-US" sz="2000" b="1" dirty="0">
                <a:solidFill>
                  <a:srgbClr val="C00000"/>
                </a:solidFill>
                <a:latin typeface="Arial Black" pitchFamily="34" charset="0"/>
              </a:rPr>
              <a:t>R</a:t>
            </a:r>
          </a:p>
          <a:p>
            <a:endParaRPr lang="en-US" sz="2000" b="1" dirty="0">
              <a:solidFill>
                <a:srgbClr val="C00000"/>
              </a:solidFill>
              <a:latin typeface="Arial Black" pitchFamily="34" charset="0"/>
            </a:endParaRPr>
          </a:p>
          <a:p>
            <a:pPr>
              <a:buFont typeface="Arial" charset="0"/>
              <a:buChar char="•"/>
            </a:pPr>
            <a:r>
              <a:rPr lang="en-US" sz="2000" b="1" dirty="0">
                <a:latin typeface="Arial Black" pitchFamily="34" charset="0"/>
              </a:rPr>
              <a:t> The </a:t>
            </a:r>
            <a:r>
              <a:rPr lang="en-US" sz="2000" b="1" dirty="0">
                <a:solidFill>
                  <a:srgbClr val="C00000"/>
                </a:solidFill>
                <a:latin typeface="Arial Black" pitchFamily="34" charset="0"/>
              </a:rPr>
              <a:t>center of the void </a:t>
            </a:r>
            <a:r>
              <a:rPr lang="en-US" sz="2000" b="1" dirty="0">
                <a:latin typeface="Arial Black" pitchFamily="34" charset="0"/>
              </a:rPr>
              <a:t>is represented by </a:t>
            </a:r>
            <a:r>
              <a:rPr lang="en-US" sz="2000" b="1" dirty="0" err="1">
                <a:solidFill>
                  <a:srgbClr val="C00000"/>
                </a:solidFill>
                <a:latin typeface="Arial Black" pitchFamily="34" charset="0"/>
              </a:rPr>
              <a:t>z</a:t>
            </a:r>
            <a:r>
              <a:rPr lang="en-US" sz="2000" b="1" baseline="-25000" dirty="0" err="1">
                <a:solidFill>
                  <a:srgbClr val="C00000"/>
                </a:solidFill>
                <a:latin typeface="Arial Black" pitchFamily="34" charset="0"/>
              </a:rPr>
              <a:t>v</a:t>
            </a:r>
            <a:endParaRPr lang="en-US" sz="2000" b="1" baseline="-25000" dirty="0">
              <a:solidFill>
                <a:srgbClr val="C00000"/>
              </a:solidFill>
              <a:latin typeface="Arial Black" pitchFamily="34" charset="0"/>
            </a:endParaRPr>
          </a:p>
          <a:p>
            <a:r>
              <a:rPr lang="en-US" sz="2000" b="1" baseline="-25000" dirty="0">
                <a:solidFill>
                  <a:srgbClr val="C00000"/>
                </a:solidFill>
                <a:latin typeface="Arial Black" pitchFamily="34" charset="0"/>
              </a:rPr>
              <a:t>   </a:t>
            </a:r>
          </a:p>
          <a:p>
            <a:pPr>
              <a:buFont typeface="Arial" charset="0"/>
              <a:buChar char="•"/>
            </a:pPr>
            <a:r>
              <a:rPr lang="en-US" sz="2000" b="1" baseline="-25000" dirty="0">
                <a:latin typeface="Arial Black" pitchFamily="34" charset="0"/>
              </a:rPr>
              <a:t>  </a:t>
            </a:r>
            <a:r>
              <a:rPr lang="en-US" sz="2000" b="1" dirty="0">
                <a:latin typeface="Arial Black" pitchFamily="34" charset="0"/>
              </a:rPr>
              <a:t>The </a:t>
            </a:r>
            <a:r>
              <a:rPr lang="en-US" sz="2000" b="1" dirty="0">
                <a:solidFill>
                  <a:srgbClr val="C00000"/>
                </a:solidFill>
                <a:latin typeface="Arial Black" pitchFamily="34" charset="0"/>
              </a:rPr>
              <a:t>source</a:t>
            </a:r>
            <a:r>
              <a:rPr lang="en-US" sz="2000" b="1" dirty="0">
                <a:latin typeface="Arial Black" pitchFamily="34" charset="0"/>
              </a:rPr>
              <a:t> is located at </a:t>
            </a:r>
            <a:r>
              <a:rPr lang="en-US" sz="2000" b="1" dirty="0" err="1">
                <a:latin typeface="Arial Black" pitchFamily="34" charset="0"/>
              </a:rPr>
              <a:t>redshift</a:t>
            </a:r>
            <a:r>
              <a:rPr lang="en-US" sz="2000" b="1" dirty="0">
                <a:latin typeface="Arial Black" pitchFamily="34" charset="0"/>
              </a:rPr>
              <a:t>  </a:t>
            </a:r>
            <a:r>
              <a:rPr lang="en-US" sz="2000" b="1" dirty="0" err="1">
                <a:solidFill>
                  <a:srgbClr val="C00000"/>
                </a:solidFill>
                <a:latin typeface="Arial Black" pitchFamily="34" charset="0"/>
              </a:rPr>
              <a:t>z</a:t>
            </a:r>
            <a:r>
              <a:rPr lang="en-US" sz="2000" b="1" baseline="-25000" dirty="0" err="1">
                <a:solidFill>
                  <a:srgbClr val="C00000"/>
                </a:solidFill>
                <a:latin typeface="Arial Black" pitchFamily="34" charset="0"/>
              </a:rPr>
              <a:t>s</a:t>
            </a:r>
            <a:endParaRPr lang="en-US" sz="2000" b="1" baseline="-25000" dirty="0">
              <a:solidFill>
                <a:srgbClr val="C00000"/>
              </a:solidFill>
              <a:latin typeface="Arial Black" pitchFamily="34" charset="0"/>
            </a:endParaRPr>
          </a:p>
        </p:txBody>
      </p:sp>
      <p:sp>
        <p:nvSpPr>
          <p:cNvPr id="8" name="TextBox 7"/>
          <p:cNvSpPr txBox="1"/>
          <p:nvPr/>
        </p:nvSpPr>
        <p:spPr>
          <a:xfrm>
            <a:off x="0" y="5075872"/>
            <a:ext cx="7086600" cy="1415772"/>
          </a:xfrm>
          <a:prstGeom prst="rect">
            <a:avLst/>
          </a:prstGeom>
          <a:noFill/>
        </p:spPr>
        <p:txBody>
          <a:bodyPr wrap="square" rtlCol="0">
            <a:spAutoFit/>
          </a:bodyPr>
          <a:lstStyle/>
          <a:p>
            <a:r>
              <a:rPr lang="en-US" dirty="0">
                <a:latin typeface="Arial Black" pitchFamily="34" charset="0"/>
              </a:rPr>
              <a:t>We assumed that there is </a:t>
            </a:r>
            <a:r>
              <a:rPr lang="en-US" dirty="0">
                <a:solidFill>
                  <a:srgbClr val="C00000"/>
                </a:solidFill>
                <a:latin typeface="Arial Black" pitchFamily="34" charset="0"/>
              </a:rPr>
              <a:t>no emission inside the void</a:t>
            </a:r>
          </a:p>
          <a:p>
            <a:endParaRPr lang="en-US" dirty="0">
              <a:latin typeface="Arial Black" pitchFamily="34" charset="0"/>
            </a:endParaRPr>
          </a:p>
          <a:p>
            <a:r>
              <a:rPr lang="en-US" sz="3200" dirty="0">
                <a:solidFill>
                  <a:srgbClr val="C00000"/>
                </a:solidFill>
                <a:latin typeface="Arial Black" pitchFamily="34" charset="0"/>
              </a:rPr>
              <a:t>  j(</a:t>
            </a:r>
            <a:r>
              <a:rPr lang="en-US" sz="3200" dirty="0">
                <a:solidFill>
                  <a:srgbClr val="C00000"/>
                </a:solidFill>
                <a:latin typeface="Arial Black" pitchFamily="34" charset="0"/>
                <a:sym typeface="Symbol"/>
              </a:rPr>
              <a:t>,z</a:t>
            </a:r>
            <a:r>
              <a:rPr lang="en-US" sz="3200" dirty="0">
                <a:solidFill>
                  <a:srgbClr val="C00000"/>
                </a:solidFill>
                <a:latin typeface="Arial Black" pitchFamily="34" charset="0"/>
              </a:rPr>
              <a:t>) = 0 </a:t>
            </a:r>
            <a:r>
              <a:rPr lang="en-US" sz="3200" dirty="0">
                <a:latin typeface="Arial Black" pitchFamily="34" charset="0"/>
              </a:rPr>
              <a:t>: inside the void</a:t>
            </a:r>
            <a:r>
              <a:rPr lang="en-US" dirty="0">
                <a:latin typeface="Arial Black" pitchFamily="34" charset="0"/>
              </a:rPr>
              <a:t> </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295400"/>
          </a:xfrm>
        </p:spPr>
        <p:txBody>
          <a:bodyPr>
            <a:normAutofit fontScale="90000"/>
          </a:bodyPr>
          <a:lstStyle/>
          <a:p>
            <a:r>
              <a:rPr lang="en-US" sz="3600" b="1" dirty="0">
                <a:solidFill>
                  <a:schemeClr val="tx1"/>
                </a:solidFill>
              </a:rPr>
              <a:t>Cosmic voids:   </a:t>
            </a:r>
            <a:r>
              <a:rPr lang="en-US" sz="3100" b="1" dirty="0">
                <a:solidFill>
                  <a:srgbClr val="C00000"/>
                </a:solidFill>
              </a:rPr>
              <a:t>GRB 221009A </a:t>
            </a:r>
            <a:br>
              <a:rPr lang="en-US" sz="1400" b="1" dirty="0">
                <a:solidFill>
                  <a:schemeClr val="tx1"/>
                </a:solidFill>
              </a:rPr>
            </a:br>
            <a:r>
              <a:rPr lang="en-US" sz="2400" b="1" dirty="0">
                <a:solidFill>
                  <a:srgbClr val="0070C0"/>
                </a:solidFill>
              </a:rPr>
              <a:t>Gamma-gamma opacity  </a:t>
            </a:r>
            <a:r>
              <a:rPr lang="en-US" sz="2400" b="1" dirty="0">
                <a:solidFill>
                  <a:schemeClr val="tx1"/>
                </a:solidFill>
              </a:rPr>
              <a:t>for VHE gamma rays can be reduced by up to </a:t>
            </a:r>
            <a:r>
              <a:rPr lang="en-US" sz="2400" b="1" dirty="0">
                <a:solidFill>
                  <a:srgbClr val="C00000"/>
                </a:solidFill>
              </a:rPr>
              <a:t>30% at around 13 </a:t>
            </a:r>
            <a:r>
              <a:rPr lang="en-US" sz="2400" b="1" dirty="0" err="1">
                <a:solidFill>
                  <a:srgbClr val="C00000"/>
                </a:solidFill>
              </a:rPr>
              <a:t>TeV</a:t>
            </a:r>
            <a:r>
              <a:rPr lang="en-US" sz="2400" b="1" dirty="0">
                <a:solidFill>
                  <a:schemeClr val="tx1"/>
                </a:solidFill>
              </a:rPr>
              <a:t>, the highest-energy photon detected from GRB 221009A</a:t>
            </a:r>
          </a:p>
        </p:txBody>
      </p:sp>
      <p:sp>
        <p:nvSpPr>
          <p:cNvPr id="3" name="Content Placeholder 2"/>
          <p:cNvSpPr>
            <a:spLocks noGrp="1"/>
          </p:cNvSpPr>
          <p:nvPr>
            <p:ph sz="quarter" idx="1"/>
          </p:nvPr>
        </p:nvSpPr>
        <p:spPr/>
        <p:txBody>
          <a:bodyPr/>
          <a:lstStyle/>
          <a:p>
            <a:endParaRPr lang="en-US" dirty="0"/>
          </a:p>
        </p:txBody>
      </p:sp>
      <p:pic>
        <p:nvPicPr>
          <p:cNvPr id="57346" name="Picture 2"/>
          <p:cNvPicPr>
            <a:picLocks noChangeAspect="1" noChangeArrowheads="1"/>
          </p:cNvPicPr>
          <p:nvPr/>
        </p:nvPicPr>
        <p:blipFill>
          <a:blip r:embed="rId2"/>
          <a:srcRect/>
          <a:stretch>
            <a:fillRect/>
          </a:stretch>
        </p:blipFill>
        <p:spPr bwMode="auto">
          <a:xfrm>
            <a:off x="228600" y="1447800"/>
            <a:ext cx="8686800" cy="53340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219200"/>
          </a:xfrm>
        </p:spPr>
        <p:txBody>
          <a:bodyPr>
            <a:normAutofit/>
          </a:bodyPr>
          <a:lstStyle/>
          <a:p>
            <a:r>
              <a:rPr lang="en-US" sz="3200" b="1" dirty="0">
                <a:solidFill>
                  <a:schemeClr val="tx1"/>
                </a:solidFill>
                <a:latin typeface="Arial Black" pitchFamily="34" charset="0"/>
              </a:rPr>
              <a:t>The </a:t>
            </a:r>
            <a:r>
              <a:rPr lang="en-US" sz="3200" b="1" u="sng" dirty="0">
                <a:solidFill>
                  <a:schemeClr val="tx1"/>
                </a:solidFill>
                <a:latin typeface="Arial Black" pitchFamily="34" charset="0"/>
              </a:rPr>
              <a:t>reduction is substantially </a:t>
            </a:r>
            <a:r>
              <a:rPr lang="en-US" sz="3200" b="1" dirty="0">
                <a:solidFill>
                  <a:schemeClr val="tx1"/>
                </a:solidFill>
                <a:latin typeface="Arial Black" pitchFamily="34" charset="0"/>
              </a:rPr>
              <a:t>higher for </a:t>
            </a:r>
            <a:r>
              <a:rPr lang="en-US" sz="3200" b="1" dirty="0" err="1">
                <a:solidFill>
                  <a:srgbClr val="0070C0"/>
                </a:solidFill>
                <a:latin typeface="Arial Black" pitchFamily="34" charset="0"/>
              </a:rPr>
              <a:t>TeV</a:t>
            </a:r>
            <a:r>
              <a:rPr lang="en-US" sz="3200" b="1" dirty="0">
                <a:solidFill>
                  <a:schemeClr val="tx1"/>
                </a:solidFill>
                <a:latin typeface="Arial Black" pitchFamily="34" charset="0"/>
              </a:rPr>
              <a:t> photons compared to </a:t>
            </a:r>
            <a:r>
              <a:rPr lang="en-US" sz="3200" b="1" dirty="0" err="1">
                <a:solidFill>
                  <a:srgbClr val="FF0000"/>
                </a:solidFill>
                <a:latin typeface="Arial Black" pitchFamily="34" charset="0"/>
              </a:rPr>
              <a:t>GeV</a:t>
            </a:r>
            <a:endParaRPr lang="en-US" sz="3200" b="1" dirty="0">
              <a:solidFill>
                <a:srgbClr val="FF0000"/>
              </a:solidFill>
              <a:latin typeface="Arial Black" pitchFamily="34" charset="0"/>
            </a:endParaRPr>
          </a:p>
        </p:txBody>
      </p:sp>
      <p:pic>
        <p:nvPicPr>
          <p:cNvPr id="1026" name="Picture 2"/>
          <p:cNvPicPr>
            <a:picLocks noChangeAspect="1" noChangeArrowheads="1"/>
          </p:cNvPicPr>
          <p:nvPr/>
        </p:nvPicPr>
        <p:blipFill>
          <a:blip r:embed="rId2"/>
          <a:srcRect/>
          <a:stretch>
            <a:fillRect/>
          </a:stretch>
        </p:blipFill>
        <p:spPr bwMode="auto">
          <a:xfrm>
            <a:off x="1143000" y="1391265"/>
            <a:ext cx="7010400" cy="5314336"/>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305800" cy="685800"/>
          </a:xfrm>
        </p:spPr>
        <p:txBody>
          <a:bodyPr>
            <a:normAutofit/>
          </a:bodyPr>
          <a:lstStyle/>
          <a:p>
            <a:r>
              <a:rPr lang="en-US" sz="3200" b="1" dirty="0">
                <a:solidFill>
                  <a:schemeClr val="tx1"/>
                </a:solidFill>
                <a:latin typeface="Arial Black" pitchFamily="34" charset="0"/>
              </a:rPr>
              <a:t>Observed and intrinsic fluxes</a:t>
            </a:r>
          </a:p>
        </p:txBody>
      </p:sp>
      <p:pic>
        <p:nvPicPr>
          <p:cNvPr id="4" name="Picture 2"/>
          <p:cNvPicPr>
            <a:picLocks noChangeAspect="1" noChangeArrowheads="1"/>
          </p:cNvPicPr>
          <p:nvPr/>
        </p:nvPicPr>
        <p:blipFill>
          <a:blip r:embed="rId2"/>
          <a:srcRect/>
          <a:stretch>
            <a:fillRect/>
          </a:stretch>
        </p:blipFill>
        <p:spPr bwMode="auto">
          <a:xfrm>
            <a:off x="533400" y="762000"/>
            <a:ext cx="8229600" cy="5879084"/>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305800" cy="685800"/>
          </a:xfrm>
        </p:spPr>
        <p:txBody>
          <a:bodyPr>
            <a:normAutofit/>
          </a:bodyPr>
          <a:lstStyle/>
          <a:p>
            <a:r>
              <a:rPr lang="en-US" sz="3200" b="1" dirty="0">
                <a:solidFill>
                  <a:schemeClr val="tx1"/>
                </a:solidFill>
                <a:latin typeface="Arial Black" pitchFamily="34" charset="0"/>
              </a:rPr>
              <a:t>Observed and intrinsic fluxes</a:t>
            </a:r>
          </a:p>
        </p:txBody>
      </p:sp>
      <p:pic>
        <p:nvPicPr>
          <p:cNvPr id="3075" name="Picture 3"/>
          <p:cNvPicPr>
            <a:picLocks noChangeAspect="1" noChangeArrowheads="1"/>
          </p:cNvPicPr>
          <p:nvPr/>
        </p:nvPicPr>
        <p:blipFill>
          <a:blip r:embed="rId2"/>
          <a:srcRect/>
          <a:stretch>
            <a:fillRect/>
          </a:stretch>
        </p:blipFill>
        <p:spPr bwMode="auto">
          <a:xfrm>
            <a:off x="522344" y="819150"/>
            <a:ext cx="8176691" cy="581025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172200" cy="609600"/>
          </a:xfrm>
        </p:spPr>
        <p:txBody>
          <a:bodyPr>
            <a:noAutofit/>
          </a:bodyPr>
          <a:lstStyle/>
          <a:p>
            <a:r>
              <a:rPr lang="en-US" sz="3200" b="1" dirty="0">
                <a:solidFill>
                  <a:schemeClr val="tx1"/>
                </a:solidFill>
                <a:latin typeface="Arial Black" pitchFamily="34" charset="0"/>
              </a:rPr>
              <a:t>Likelihood Analysis:</a:t>
            </a:r>
          </a:p>
        </p:txBody>
      </p:sp>
      <p:pic>
        <p:nvPicPr>
          <p:cNvPr id="6146" name="Picture 2"/>
          <p:cNvPicPr>
            <a:picLocks noChangeAspect="1" noChangeArrowheads="1"/>
          </p:cNvPicPr>
          <p:nvPr/>
        </p:nvPicPr>
        <p:blipFill>
          <a:blip r:embed="rId2"/>
          <a:srcRect/>
          <a:stretch>
            <a:fillRect/>
          </a:stretch>
        </p:blipFill>
        <p:spPr bwMode="auto">
          <a:xfrm>
            <a:off x="1071563" y="876560"/>
            <a:ext cx="7767637" cy="5812518"/>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915400" cy="876300"/>
          </a:xfrm>
        </p:spPr>
        <p:txBody>
          <a:bodyPr>
            <a:normAutofit fontScale="90000"/>
          </a:bodyPr>
          <a:lstStyle/>
          <a:p>
            <a:br>
              <a:rPr lang="en-US" b="1" dirty="0"/>
            </a:br>
            <a:br>
              <a:rPr lang="en-US" b="1" dirty="0"/>
            </a:br>
            <a:r>
              <a:rPr lang="en-GB" sz="2800" b="1" dirty="0">
                <a:solidFill>
                  <a:srgbClr val="0070C0"/>
                </a:solidFill>
                <a:latin typeface="Arial Black" pitchFamily="34" charset="0"/>
              </a:rPr>
              <a:t>Multi-Wavelength</a:t>
            </a:r>
            <a:r>
              <a:rPr lang="en-GB" sz="2800" b="1" dirty="0">
                <a:solidFill>
                  <a:schemeClr val="tx1"/>
                </a:solidFill>
                <a:latin typeface="Arial Black" pitchFamily="34" charset="0"/>
              </a:rPr>
              <a:t> and </a:t>
            </a:r>
            <a:r>
              <a:rPr lang="en-GB" sz="2800" b="1" dirty="0">
                <a:solidFill>
                  <a:srgbClr val="0070C0"/>
                </a:solidFill>
                <a:latin typeface="Arial Black" pitchFamily="34" charset="0"/>
              </a:rPr>
              <a:t>Multi-Messenger</a:t>
            </a:r>
            <a:r>
              <a:rPr lang="en-GB" sz="2800" b="1" dirty="0">
                <a:solidFill>
                  <a:schemeClr val="tx1"/>
                </a:solidFill>
                <a:latin typeface="Arial Black" pitchFamily="34" charset="0"/>
              </a:rPr>
              <a:t> Astronomy: Key to </a:t>
            </a:r>
            <a:r>
              <a:rPr lang="en-GB" sz="2800" b="1" dirty="0">
                <a:solidFill>
                  <a:srgbClr val="FF0000"/>
                </a:solidFill>
                <a:latin typeface="Arial Black" pitchFamily="34" charset="0"/>
              </a:rPr>
              <a:t>a Deeper Cosmic Insight</a:t>
            </a:r>
            <a:endParaRPr lang="en-US" sz="2800" b="1" dirty="0">
              <a:solidFill>
                <a:srgbClr val="FF0000"/>
              </a:solidFill>
              <a:latin typeface="Arial Black" pitchFamily="34" charset="0"/>
            </a:endParaRPr>
          </a:p>
        </p:txBody>
      </p:sp>
      <p:pic>
        <p:nvPicPr>
          <p:cNvPr id="20482" name="Picture 2" descr="The Elephant-Sized Assumption. Perspective is everything. Check your… | by  Amelia Broughton | Medium"/>
          <p:cNvPicPr>
            <a:picLocks noChangeAspect="1" noChangeArrowheads="1"/>
          </p:cNvPicPr>
          <p:nvPr/>
        </p:nvPicPr>
        <p:blipFill>
          <a:blip r:embed="rId2"/>
          <a:srcRect/>
          <a:stretch>
            <a:fillRect/>
          </a:stretch>
        </p:blipFill>
        <p:spPr bwMode="auto">
          <a:xfrm>
            <a:off x="685800" y="2590800"/>
            <a:ext cx="7620000" cy="4038600"/>
          </a:xfrm>
          <a:prstGeom prst="rect">
            <a:avLst/>
          </a:prstGeom>
          <a:noFill/>
        </p:spPr>
      </p:pic>
      <p:pic>
        <p:nvPicPr>
          <p:cNvPr id="2050" name="Picture 2" descr="Figure 5: The Crab Nebula in radio, infrared, visible ultraviolet, X-ray and gamma-ray wavelengths [Sources: Radio: NRAO/AI and M. Bietenholz, J. M. Uson, T. J. Cornwell; Infrared: NASA/JPL-Caltech/R. Gehrz (University of Minnesota); Visible: NASA, ESA, J. Hester and A. Loll (Arizona State University); Ultraviolet: NASA/Swift/E. Hoversten, PSU; X-ray: NASA/CXC/SAO/F. Seward et al.; Gamma-ray: NASA/DOE/Fermi LAT/ R. Buehler]">
            <a:extLst>
              <a:ext uri="{FF2B5EF4-FFF2-40B4-BE49-F238E27FC236}">
                <a16:creationId xmlns:a16="http://schemas.microsoft.com/office/drawing/2014/main" id="{4072E3DC-3998-D8F7-A1A7-9009917734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920750"/>
            <a:ext cx="7676068" cy="159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5943600" cy="609600"/>
          </a:xfrm>
        </p:spPr>
        <p:txBody>
          <a:bodyPr>
            <a:normAutofit fontScale="90000"/>
          </a:bodyPr>
          <a:lstStyle/>
          <a:p>
            <a:r>
              <a:rPr lang="en-US" sz="3200" b="1" dirty="0">
                <a:solidFill>
                  <a:schemeClr val="tx1"/>
                </a:solidFill>
                <a:latin typeface="Arial Black" pitchFamily="34" charset="0"/>
              </a:rPr>
              <a:t>Likelihood Analysis:</a:t>
            </a:r>
          </a:p>
        </p:txBody>
      </p:sp>
      <p:pic>
        <p:nvPicPr>
          <p:cNvPr id="7170" name="Picture 2"/>
          <p:cNvPicPr>
            <a:picLocks noChangeAspect="1" noChangeArrowheads="1"/>
          </p:cNvPicPr>
          <p:nvPr/>
        </p:nvPicPr>
        <p:blipFill>
          <a:blip r:embed="rId2"/>
          <a:srcRect/>
          <a:stretch>
            <a:fillRect/>
          </a:stretch>
        </p:blipFill>
        <p:spPr bwMode="auto">
          <a:xfrm>
            <a:off x="457200" y="837203"/>
            <a:ext cx="8305800" cy="5868397"/>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normAutofit fontScale="90000"/>
          </a:bodyPr>
          <a:lstStyle/>
          <a:p>
            <a:r>
              <a:rPr lang="en-US" sz="3600" b="1" dirty="0">
                <a:solidFill>
                  <a:srgbClr val="0070C0"/>
                </a:solidFill>
                <a:latin typeface="Arial Black" pitchFamily="34" charset="0"/>
              </a:rPr>
              <a:t>Observational considerations</a:t>
            </a:r>
            <a:r>
              <a:rPr lang="en-US" sz="2900" b="1" dirty="0">
                <a:solidFill>
                  <a:schemeClr val="tx1"/>
                </a:solidFill>
                <a:latin typeface="Arial Black" pitchFamily="34" charset="0"/>
              </a:rPr>
              <a:t>:</a:t>
            </a:r>
            <a:r>
              <a:rPr lang="en-US" sz="2800" b="1" dirty="0">
                <a:solidFill>
                  <a:schemeClr val="tx1"/>
                </a:solidFill>
                <a:latin typeface="Arial Black" pitchFamily="34" charset="0"/>
              </a:rPr>
              <a:t> </a:t>
            </a:r>
            <a:r>
              <a:rPr lang="en-US" sz="2800" b="1" dirty="0">
                <a:solidFill>
                  <a:srgbClr val="C00000"/>
                </a:solidFill>
                <a:latin typeface="Arial Black" pitchFamily="34" charset="0"/>
              </a:rPr>
              <a:t>Void Catalogs of the SDSS DR7</a:t>
            </a:r>
            <a:r>
              <a:rPr lang="en-US" sz="2800" b="1" dirty="0">
                <a:solidFill>
                  <a:schemeClr val="tx1"/>
                </a:solidFill>
                <a:latin typeface="Arial Black" pitchFamily="34" charset="0"/>
              </a:rPr>
              <a:t>,  </a:t>
            </a:r>
            <a:r>
              <a:rPr lang="en-US" sz="2800" b="1" i="1" dirty="0">
                <a:solidFill>
                  <a:schemeClr val="tx1"/>
                </a:solidFill>
                <a:latin typeface="Arial Black" pitchFamily="34" charset="0"/>
              </a:rPr>
              <a:t>Douglass et al. (2023)</a:t>
            </a:r>
          </a:p>
        </p:txBody>
      </p:sp>
      <p:pic>
        <p:nvPicPr>
          <p:cNvPr id="1026" name="Picture 2" descr="This illustration, based on the updated VoidFinder SDSS DR7 from Douglass et al. (2023), shows the distribution of 2303 cosmic voids with effective radii between 14.53 and 43.91 Mpc. The colours on the map reflect the voids’ relative comoving effective radii, weighted by radius and plotted using healpix grid cells to ensure consistent solid angle coverage across the sky. This method accurately represents spatial distribution by assigning weights to corresponding pixels on the healpix map. This is done by using a healpix map with mollview for a Mollweide projection in Celestial Equatorial coordinates.">
            <a:extLst>
              <a:ext uri="{FF2B5EF4-FFF2-40B4-BE49-F238E27FC236}">
                <a16:creationId xmlns:a16="http://schemas.microsoft.com/office/drawing/2014/main" id="{33DE786B-97E0-EA63-D83E-51180C9AE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43088"/>
            <a:ext cx="8763000" cy="4633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density of voids within a specified solid angle on the sky is quantified by calculating the total comoving effective radii within each grid cell shown in Fig. 1. Each cell covers a 10° square in both Right Ascension and Declination. These cells are weighted based on the cumulative comoving effective radius encompassed within. The colour bars represent the relative amount of void content in each cell compared to others, visually illustrating variations in void density across the sky. This is done by using a healpix map with mollview for a Mollweide projection in Celestial Equatorial coordinates.">
            <a:extLst>
              <a:ext uri="{FF2B5EF4-FFF2-40B4-BE49-F238E27FC236}">
                <a16:creationId xmlns:a16="http://schemas.microsoft.com/office/drawing/2014/main" id="{1F3B8909-BDD0-C202-6886-AC71150FA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62200"/>
            <a:ext cx="8686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EC226B-6123-703A-1A46-AD77DB125DA6}"/>
              </a:ext>
            </a:extLst>
          </p:cNvPr>
          <p:cNvSpPr txBox="1"/>
          <p:nvPr/>
        </p:nvSpPr>
        <p:spPr>
          <a:xfrm>
            <a:off x="152400" y="304800"/>
            <a:ext cx="8610600" cy="461665"/>
          </a:xfrm>
          <a:prstGeom prst="rect">
            <a:avLst/>
          </a:prstGeom>
          <a:noFill/>
        </p:spPr>
        <p:txBody>
          <a:bodyPr wrap="square" rtlCol="0">
            <a:spAutoFit/>
          </a:bodyPr>
          <a:lstStyle/>
          <a:p>
            <a:r>
              <a:rPr lang="en-GB" sz="2400" b="1" dirty="0">
                <a:latin typeface="Amasis MT Pro Black" panose="02040A04050005020304" pitchFamily="18" charset="0"/>
              </a:rPr>
              <a:t>Total Co-Moving Effective Radii Within Each Grid Cell</a:t>
            </a:r>
            <a:endParaRPr lang="en-US" sz="2400" b="1" dirty="0">
              <a:solidFill>
                <a:schemeClr val="accent2"/>
              </a:solidFill>
              <a:latin typeface="Amasis MT Pro Black" panose="02040A04050005020304" pitchFamily="18" charset="0"/>
              <a:cs typeface="Aharoni" panose="02010803020104030203" pitchFamily="2" charset="-79"/>
            </a:endParaRPr>
          </a:p>
        </p:txBody>
      </p:sp>
      <p:sp>
        <p:nvSpPr>
          <p:cNvPr id="4" name="TextBox 3">
            <a:extLst>
              <a:ext uri="{FF2B5EF4-FFF2-40B4-BE49-F238E27FC236}">
                <a16:creationId xmlns:a16="http://schemas.microsoft.com/office/drawing/2014/main" id="{280DC50A-7DC4-414B-65A1-B002C4F908B8}"/>
              </a:ext>
            </a:extLst>
          </p:cNvPr>
          <p:cNvSpPr txBox="1"/>
          <p:nvPr/>
        </p:nvSpPr>
        <p:spPr>
          <a:xfrm>
            <a:off x="152400" y="990600"/>
            <a:ext cx="8839200" cy="923330"/>
          </a:xfrm>
          <a:prstGeom prst="rect">
            <a:avLst/>
          </a:prstGeom>
          <a:noFill/>
        </p:spPr>
        <p:txBody>
          <a:bodyPr wrap="square">
            <a:spAutoFit/>
          </a:bodyPr>
          <a:lstStyle/>
          <a:p>
            <a:r>
              <a:rPr lang="en-GB" b="1" dirty="0"/>
              <a:t>The accumulated comoving effective radii contained in the volume of the solid angle subtended by each cell within the celestial coordinates of 140◦ to 240◦ in Right Ascension and 0◦ to 60◦ in Declination</a:t>
            </a:r>
            <a:endParaRPr lang="en-US"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5715000" cy="609600"/>
          </a:xfrm>
        </p:spPr>
        <p:txBody>
          <a:bodyPr>
            <a:noAutofit/>
          </a:bodyPr>
          <a:lstStyle/>
          <a:p>
            <a:r>
              <a:rPr lang="en-US" sz="2600" b="1" dirty="0">
                <a:solidFill>
                  <a:schemeClr val="tx1"/>
                </a:solidFill>
                <a:latin typeface="Arial Black" pitchFamily="34" charset="0"/>
              </a:rPr>
              <a:t>Monte Carlo simulation</a:t>
            </a:r>
          </a:p>
        </p:txBody>
      </p:sp>
      <p:pic>
        <p:nvPicPr>
          <p:cNvPr id="23554" name="Picture 2"/>
          <p:cNvPicPr>
            <a:picLocks noChangeAspect="1" noChangeArrowheads="1"/>
          </p:cNvPicPr>
          <p:nvPr/>
        </p:nvPicPr>
        <p:blipFill>
          <a:blip r:embed="rId2"/>
          <a:srcRect/>
          <a:stretch>
            <a:fillRect/>
          </a:stretch>
        </p:blipFill>
        <p:spPr bwMode="auto">
          <a:xfrm>
            <a:off x="76200" y="937140"/>
            <a:ext cx="8610600" cy="5844660"/>
          </a:xfrm>
          <a:prstGeom prst="rect">
            <a:avLst/>
          </a:prstGeom>
          <a:noFill/>
          <a:ln w="9525">
            <a:noFill/>
            <a:miter lim="800000"/>
            <a:headEnd/>
            <a:tailEnd/>
          </a:ln>
          <a:effectLst/>
        </p:spPr>
      </p:pic>
      <p:sp>
        <p:nvSpPr>
          <p:cNvPr id="7" name="TextBox 6"/>
          <p:cNvSpPr txBox="1"/>
          <p:nvPr/>
        </p:nvSpPr>
        <p:spPr>
          <a:xfrm>
            <a:off x="5334000" y="2133601"/>
            <a:ext cx="3200400" cy="1446550"/>
          </a:xfrm>
          <a:prstGeom prst="rect">
            <a:avLst/>
          </a:prstGeom>
          <a:noFill/>
        </p:spPr>
        <p:txBody>
          <a:bodyPr wrap="square" rtlCol="0">
            <a:spAutoFit/>
          </a:bodyPr>
          <a:lstStyle/>
          <a:p>
            <a:r>
              <a:rPr lang="en-US" sz="1400" dirty="0">
                <a:latin typeface="Arial Black" pitchFamily="34" charset="0"/>
              </a:rPr>
              <a:t>Average  </a:t>
            </a:r>
            <a:r>
              <a:rPr lang="el-GR" sz="1400" dirty="0">
                <a:latin typeface="Arial Black" pitchFamily="34" charset="0"/>
              </a:rPr>
              <a:t>Σ</a:t>
            </a:r>
            <a:r>
              <a:rPr lang="en-US" sz="1400" dirty="0">
                <a:latin typeface="Arial Black" pitchFamily="34" charset="0"/>
              </a:rPr>
              <a:t>R = </a:t>
            </a:r>
            <a:r>
              <a:rPr lang="en-US" sz="1400" dirty="0">
                <a:solidFill>
                  <a:srgbClr val="FF0000"/>
                </a:solidFill>
                <a:latin typeface="Arial Black" pitchFamily="34" charset="0"/>
              </a:rPr>
              <a:t>113 </a:t>
            </a:r>
            <a:r>
              <a:rPr lang="en-US" sz="1400" dirty="0" err="1">
                <a:solidFill>
                  <a:srgbClr val="FF0000"/>
                </a:solidFill>
                <a:latin typeface="Arial Black" pitchFamily="34" charset="0"/>
              </a:rPr>
              <a:t>Mpc</a:t>
            </a:r>
            <a:endParaRPr lang="en-US" sz="1400" dirty="0">
              <a:solidFill>
                <a:srgbClr val="FF0000"/>
              </a:solidFill>
              <a:latin typeface="Arial Black" pitchFamily="34" charset="0"/>
            </a:endParaRPr>
          </a:p>
          <a:p>
            <a:r>
              <a:rPr lang="en-US" sz="1400" dirty="0">
                <a:latin typeface="Arial Black" pitchFamily="34" charset="0"/>
              </a:rPr>
              <a:t>Standard Deviation = </a:t>
            </a:r>
            <a:r>
              <a:rPr lang="en-US" sz="1400" dirty="0">
                <a:solidFill>
                  <a:srgbClr val="FF0000"/>
                </a:solidFill>
                <a:latin typeface="Arial Black" pitchFamily="34" charset="0"/>
              </a:rPr>
              <a:t>50 </a:t>
            </a:r>
            <a:r>
              <a:rPr lang="en-US" sz="1400" dirty="0" err="1">
                <a:solidFill>
                  <a:srgbClr val="FF0000"/>
                </a:solidFill>
                <a:latin typeface="Arial Black" pitchFamily="34" charset="0"/>
              </a:rPr>
              <a:t>Mpc</a:t>
            </a:r>
            <a:endParaRPr lang="en-US" sz="1400" dirty="0">
              <a:solidFill>
                <a:srgbClr val="FF0000"/>
              </a:solidFill>
              <a:latin typeface="Arial Black" pitchFamily="34" charset="0"/>
            </a:endParaRPr>
          </a:p>
          <a:p>
            <a:endParaRPr lang="en-US" sz="1400" dirty="0">
              <a:solidFill>
                <a:srgbClr val="FF0000"/>
              </a:solidFill>
              <a:latin typeface="Arial Black" pitchFamily="34" charset="0"/>
            </a:endParaRPr>
          </a:p>
          <a:p>
            <a:r>
              <a:rPr lang="en-US" sz="1400" dirty="0">
                <a:latin typeface="Arial Black" pitchFamily="34" charset="0"/>
              </a:rPr>
              <a:t>Probability of </a:t>
            </a:r>
            <a:r>
              <a:rPr lang="el-GR" sz="1400" dirty="0">
                <a:solidFill>
                  <a:srgbClr val="FF0000"/>
                </a:solidFill>
                <a:latin typeface="Arial Black" pitchFamily="34" charset="0"/>
              </a:rPr>
              <a:t>Σ</a:t>
            </a:r>
            <a:r>
              <a:rPr lang="en-US" sz="1400" dirty="0">
                <a:solidFill>
                  <a:srgbClr val="FF0000"/>
                </a:solidFill>
                <a:latin typeface="Arial Black" pitchFamily="34" charset="0"/>
              </a:rPr>
              <a:t>R ≥ 200 </a:t>
            </a:r>
            <a:r>
              <a:rPr lang="en-US" sz="1400" dirty="0" err="1">
                <a:solidFill>
                  <a:srgbClr val="FF0000"/>
                </a:solidFill>
                <a:latin typeface="Arial Black" pitchFamily="34" charset="0"/>
              </a:rPr>
              <a:t>Mpc</a:t>
            </a:r>
            <a:endParaRPr lang="en-US" sz="1400" dirty="0">
              <a:solidFill>
                <a:srgbClr val="FF0000"/>
              </a:solidFill>
              <a:latin typeface="Arial Black" pitchFamily="34" charset="0"/>
            </a:endParaRPr>
          </a:p>
          <a:p>
            <a:r>
              <a:rPr lang="en-US" sz="1400" dirty="0">
                <a:latin typeface="Arial Black" pitchFamily="34" charset="0"/>
              </a:rPr>
              <a:t> is </a:t>
            </a:r>
            <a:r>
              <a:rPr lang="en-US" sz="1400" dirty="0">
                <a:solidFill>
                  <a:srgbClr val="FF0000"/>
                </a:solidFill>
                <a:latin typeface="Arial Black" pitchFamily="34" charset="0"/>
              </a:rPr>
              <a:t>around 5%   </a:t>
            </a:r>
            <a:br>
              <a:rPr lang="en-US" b="1" dirty="0">
                <a:latin typeface="Arial Black" pitchFamily="34" charset="0"/>
              </a:rPr>
            </a:br>
            <a:endParaRPr lang="en-US" b="1" dirty="0">
              <a:latin typeface="Arial Black"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762000"/>
          </a:xfrm>
        </p:spPr>
        <p:txBody>
          <a:bodyPr>
            <a:normAutofit fontScale="90000"/>
          </a:bodyPr>
          <a:lstStyle/>
          <a:p>
            <a:r>
              <a:rPr lang="en-US" sz="4800" b="1" dirty="0">
                <a:solidFill>
                  <a:schemeClr val="tx1"/>
                </a:solidFill>
                <a:latin typeface="Arial Black" pitchFamily="34" charset="0"/>
              </a:rPr>
              <a:t>Summary and Conclusions:</a:t>
            </a:r>
          </a:p>
        </p:txBody>
      </p:sp>
      <p:sp>
        <p:nvSpPr>
          <p:cNvPr id="3" name="Content Placeholder 2"/>
          <p:cNvSpPr>
            <a:spLocks noGrp="1"/>
          </p:cNvSpPr>
          <p:nvPr>
            <p:ph sz="quarter" idx="1"/>
          </p:nvPr>
        </p:nvSpPr>
        <p:spPr>
          <a:xfrm>
            <a:off x="76200" y="1143000"/>
            <a:ext cx="8991600" cy="5562600"/>
          </a:xfrm>
        </p:spPr>
        <p:txBody>
          <a:bodyPr>
            <a:normAutofit lnSpcReduction="10000"/>
          </a:bodyPr>
          <a:lstStyle/>
          <a:p>
            <a:r>
              <a:rPr lang="en-US" sz="2400" dirty="0">
                <a:latin typeface="Arial Black" pitchFamily="34" charset="0"/>
                <a:cs typeface="Arial" pitchFamily="34" charset="0"/>
              </a:rPr>
              <a:t>The </a:t>
            </a:r>
            <a:r>
              <a:rPr lang="en-US" sz="2400" dirty="0">
                <a:solidFill>
                  <a:srgbClr val="FF0000"/>
                </a:solidFill>
                <a:latin typeface="Arial Black" pitchFamily="34" charset="0"/>
                <a:cs typeface="Arial" pitchFamily="34" charset="0"/>
              </a:rPr>
              <a:t>optical depth </a:t>
            </a:r>
            <a:r>
              <a:rPr lang="en-US" sz="2400" dirty="0">
                <a:latin typeface="Arial Black" pitchFamily="34" charset="0"/>
                <a:cs typeface="Arial" pitchFamily="34" charset="0"/>
              </a:rPr>
              <a:t>may be reduced by about </a:t>
            </a:r>
            <a:r>
              <a:rPr lang="en-US" sz="2400" dirty="0">
                <a:solidFill>
                  <a:srgbClr val="FF0000"/>
                </a:solidFill>
                <a:latin typeface="Arial Black" pitchFamily="34" charset="0"/>
                <a:cs typeface="Arial" pitchFamily="34" charset="0"/>
              </a:rPr>
              <a:t>10% </a:t>
            </a:r>
            <a:r>
              <a:rPr lang="en-US" sz="2400" dirty="0">
                <a:latin typeface="Arial Black" pitchFamily="34" charset="0"/>
                <a:cs typeface="Arial" pitchFamily="34" charset="0"/>
              </a:rPr>
              <a:t>and </a:t>
            </a:r>
            <a:r>
              <a:rPr lang="en-US" sz="2400" dirty="0">
                <a:solidFill>
                  <a:srgbClr val="FF0000"/>
                </a:solidFill>
                <a:latin typeface="Arial Black" pitchFamily="34" charset="0"/>
                <a:cs typeface="Arial" pitchFamily="34" charset="0"/>
              </a:rPr>
              <a:t>30% </a:t>
            </a:r>
            <a:r>
              <a:rPr lang="en-US" sz="2400" dirty="0">
                <a:latin typeface="Arial Black" pitchFamily="34" charset="0"/>
                <a:cs typeface="Arial" pitchFamily="34" charset="0"/>
              </a:rPr>
              <a:t>at </a:t>
            </a:r>
            <a:r>
              <a:rPr lang="en-US" sz="2400" dirty="0">
                <a:solidFill>
                  <a:srgbClr val="FF0000"/>
                </a:solidFill>
                <a:latin typeface="Arial Black" pitchFamily="34" charset="0"/>
                <a:cs typeface="Arial" pitchFamily="34" charset="0"/>
              </a:rPr>
              <a:t>13 </a:t>
            </a:r>
            <a:r>
              <a:rPr lang="en-US" sz="2400" dirty="0" err="1">
                <a:solidFill>
                  <a:srgbClr val="FF0000"/>
                </a:solidFill>
                <a:latin typeface="Arial Black" pitchFamily="34" charset="0"/>
                <a:cs typeface="Arial" pitchFamily="34" charset="0"/>
              </a:rPr>
              <a:t>TeV</a:t>
            </a:r>
            <a:r>
              <a:rPr lang="en-US" sz="2400" dirty="0">
                <a:latin typeface="Arial Black" pitchFamily="34" charset="0"/>
                <a:cs typeface="Arial" pitchFamily="34" charset="0"/>
              </a:rPr>
              <a:t>, in the cases of </a:t>
            </a:r>
            <a:r>
              <a:rPr lang="en-US" sz="2400" dirty="0">
                <a:solidFill>
                  <a:srgbClr val="FF0000"/>
                </a:solidFill>
                <a:latin typeface="Arial Black" pitchFamily="34" charset="0"/>
                <a:cs typeface="Arial" pitchFamily="34" charset="0"/>
              </a:rPr>
              <a:t>R = 110 </a:t>
            </a:r>
            <a:r>
              <a:rPr lang="en-US" sz="2400" dirty="0" err="1">
                <a:solidFill>
                  <a:srgbClr val="FF0000"/>
                </a:solidFill>
                <a:latin typeface="Arial Black" pitchFamily="34" charset="0"/>
                <a:cs typeface="Arial" pitchFamily="34" charset="0"/>
              </a:rPr>
              <a:t>Mpc</a:t>
            </a:r>
            <a:r>
              <a:rPr lang="en-US" sz="2400" dirty="0">
                <a:solidFill>
                  <a:srgbClr val="FF0000"/>
                </a:solidFill>
                <a:latin typeface="Arial Black" pitchFamily="34" charset="0"/>
                <a:cs typeface="Arial" pitchFamily="34" charset="0"/>
              </a:rPr>
              <a:t> </a:t>
            </a:r>
            <a:r>
              <a:rPr lang="en-US" sz="2400" dirty="0">
                <a:latin typeface="Arial Black" pitchFamily="34" charset="0"/>
                <a:cs typeface="Arial" pitchFamily="34" charset="0"/>
              </a:rPr>
              <a:t>and </a:t>
            </a:r>
            <a:r>
              <a:rPr lang="en-US" sz="2400" dirty="0">
                <a:solidFill>
                  <a:srgbClr val="FF0000"/>
                </a:solidFill>
                <a:latin typeface="Arial Black" pitchFamily="34" charset="0"/>
                <a:cs typeface="Arial" pitchFamily="34" charset="0"/>
              </a:rPr>
              <a:t>R = 250 </a:t>
            </a:r>
            <a:r>
              <a:rPr lang="en-US" sz="2400" dirty="0" err="1">
                <a:solidFill>
                  <a:srgbClr val="FF0000"/>
                </a:solidFill>
                <a:latin typeface="Arial Black" pitchFamily="34" charset="0"/>
                <a:cs typeface="Arial" pitchFamily="34" charset="0"/>
              </a:rPr>
              <a:t>Mpc</a:t>
            </a:r>
            <a:r>
              <a:rPr lang="en-US" sz="2400" dirty="0">
                <a:latin typeface="Arial Black" pitchFamily="34" charset="0"/>
                <a:cs typeface="Arial" pitchFamily="34" charset="0"/>
              </a:rPr>
              <a:t>, respectively.</a:t>
            </a:r>
          </a:p>
          <a:p>
            <a:r>
              <a:rPr lang="en-US" sz="2400" dirty="0">
                <a:latin typeface="Arial Black" pitchFamily="34" charset="0"/>
                <a:cs typeface="Arial" pitchFamily="34" charset="0"/>
              </a:rPr>
              <a:t>All EBL models are found to </a:t>
            </a:r>
            <a:r>
              <a:rPr lang="en-US" sz="2400" dirty="0">
                <a:solidFill>
                  <a:srgbClr val="FF0000"/>
                </a:solidFill>
                <a:latin typeface="Arial Black" pitchFamily="34" charset="0"/>
                <a:cs typeface="Arial" pitchFamily="34" charset="0"/>
              </a:rPr>
              <a:t>better fit the LHASSO data</a:t>
            </a:r>
            <a:r>
              <a:rPr lang="en-US" sz="2400" dirty="0">
                <a:latin typeface="Arial Black" pitchFamily="34" charset="0"/>
                <a:cs typeface="Arial" pitchFamily="34" charset="0"/>
              </a:rPr>
              <a:t>, </a:t>
            </a:r>
            <a:r>
              <a:rPr lang="ar-SA" sz="2400" dirty="0" err="1">
                <a:latin typeface="Arial Black" pitchFamily="34" charset="0"/>
                <a:cs typeface="Arial" pitchFamily="34" charset="0"/>
              </a:rPr>
              <a:t>considering</a:t>
            </a:r>
            <a:r>
              <a:rPr lang="en-US" sz="2400" dirty="0">
                <a:latin typeface="Arial Black" pitchFamily="34" charset="0"/>
                <a:cs typeface="Arial" pitchFamily="34" charset="0"/>
              </a:rPr>
              <a:t> the </a:t>
            </a:r>
            <a:r>
              <a:rPr lang="en-US" sz="2400" dirty="0">
                <a:solidFill>
                  <a:srgbClr val="FF0000"/>
                </a:solidFill>
                <a:latin typeface="Arial Black" pitchFamily="34" charset="0"/>
                <a:cs typeface="Arial" pitchFamily="34" charset="0"/>
              </a:rPr>
              <a:t>potential presence of cosmic voids </a:t>
            </a:r>
            <a:r>
              <a:rPr lang="en-US" sz="2400" dirty="0">
                <a:latin typeface="Arial Black" pitchFamily="34" charset="0"/>
                <a:cs typeface="Arial" pitchFamily="34" charset="0"/>
              </a:rPr>
              <a:t>between us and GRB 221009A</a:t>
            </a:r>
            <a:r>
              <a:rPr lang="en-US" sz="2400" dirty="0">
                <a:solidFill>
                  <a:srgbClr val="FF0000"/>
                </a:solidFill>
                <a:latin typeface="Arial Black" pitchFamily="34" charset="0"/>
                <a:cs typeface="Arial" pitchFamily="34" charset="0"/>
              </a:rPr>
              <a:t>.</a:t>
            </a:r>
            <a:endParaRPr lang="en-US" sz="2400" b="1" dirty="0">
              <a:solidFill>
                <a:srgbClr val="C00000"/>
              </a:solidFill>
              <a:latin typeface="Arial Black" pitchFamily="34" charset="0"/>
              <a:cs typeface="Arial" pitchFamily="34" charset="0"/>
            </a:endParaRPr>
          </a:p>
          <a:p>
            <a:r>
              <a:rPr lang="en-US" sz="2400" dirty="0">
                <a:latin typeface="Arial Black" pitchFamily="34" charset="0"/>
                <a:cs typeface="Arial" pitchFamily="34" charset="0"/>
              </a:rPr>
              <a:t>Our </a:t>
            </a:r>
            <a:r>
              <a:rPr lang="en-US" sz="2400" dirty="0">
                <a:solidFill>
                  <a:srgbClr val="0070C0"/>
                </a:solidFill>
                <a:latin typeface="Arial Black" pitchFamily="34" charset="0"/>
                <a:cs typeface="Arial" pitchFamily="34" charset="0"/>
              </a:rPr>
              <a:t>Monte Carlo simulations </a:t>
            </a:r>
            <a:r>
              <a:rPr lang="en-US" sz="2400" dirty="0">
                <a:latin typeface="Arial Black" pitchFamily="34" charset="0"/>
                <a:cs typeface="Arial" pitchFamily="34" charset="0"/>
              </a:rPr>
              <a:t>suggest that the required void content for the </a:t>
            </a:r>
            <a:r>
              <a:rPr lang="en-US" sz="2400" dirty="0">
                <a:solidFill>
                  <a:srgbClr val="FF0000"/>
                </a:solidFill>
                <a:latin typeface="Arial Black" pitchFamily="34" charset="0"/>
                <a:cs typeface="Arial" pitchFamily="34" charset="0"/>
              </a:rPr>
              <a:t>best fits </a:t>
            </a:r>
            <a:r>
              <a:rPr lang="en-US" sz="2400" dirty="0">
                <a:latin typeface="Arial Black" pitchFamily="34" charset="0"/>
                <a:cs typeface="Arial" pitchFamily="34" charset="0"/>
              </a:rPr>
              <a:t>is plausible based on </a:t>
            </a:r>
            <a:r>
              <a:rPr lang="ar-SA" sz="2400" dirty="0" err="1">
                <a:latin typeface="Arial Black" pitchFamily="34" charset="0"/>
                <a:cs typeface="Arial" pitchFamily="34" charset="0"/>
              </a:rPr>
              <a:t>the</a:t>
            </a:r>
            <a:r>
              <a:rPr lang="ar-SA" sz="2400" dirty="0">
                <a:latin typeface="Arial Black" pitchFamily="34" charset="0"/>
                <a:cs typeface="Arial" pitchFamily="34" charset="0"/>
              </a:rPr>
              <a:t> </a:t>
            </a:r>
            <a:r>
              <a:rPr lang="en-US" sz="2400" dirty="0">
                <a:latin typeface="Arial Black" pitchFamily="34" charset="0"/>
                <a:cs typeface="Arial" pitchFamily="34" charset="0"/>
              </a:rPr>
              <a:t>void catalog (SDSS DR7).</a:t>
            </a:r>
            <a:endParaRPr lang="en-US" sz="2400" b="1" dirty="0">
              <a:solidFill>
                <a:srgbClr val="FF0000"/>
              </a:solidFill>
              <a:latin typeface="Arial Rounded MT Bold" pitchFamily="34" charset="0"/>
            </a:endParaRPr>
          </a:p>
          <a:p>
            <a:r>
              <a:rPr lang="en-US" sz="2400" dirty="0">
                <a:latin typeface="Arial Black" pitchFamily="34" charset="0"/>
                <a:cs typeface="Arial" pitchFamily="34" charset="0"/>
              </a:rPr>
              <a:t>Advanced instruments like </a:t>
            </a:r>
            <a:r>
              <a:rPr lang="en-US" sz="2400" dirty="0">
                <a:solidFill>
                  <a:srgbClr val="FF0000"/>
                </a:solidFill>
                <a:latin typeface="Arial Black" pitchFamily="34" charset="0"/>
                <a:cs typeface="Arial" pitchFamily="34" charset="0"/>
              </a:rPr>
              <a:t>DESI</a:t>
            </a:r>
            <a:r>
              <a:rPr lang="en-US" sz="2400" dirty="0">
                <a:latin typeface="Arial Black" pitchFamily="34" charset="0"/>
                <a:cs typeface="Arial" pitchFamily="34" charset="0"/>
              </a:rPr>
              <a:t>, along with the future  </a:t>
            </a:r>
            <a:r>
              <a:rPr lang="en-US" sz="2400" dirty="0">
                <a:solidFill>
                  <a:srgbClr val="FF0000"/>
                </a:solidFill>
                <a:latin typeface="Arial Black" pitchFamily="34" charset="0"/>
                <a:cs typeface="Arial" pitchFamily="34" charset="0"/>
              </a:rPr>
              <a:t>CTA</a:t>
            </a:r>
            <a:r>
              <a:rPr lang="en-US" sz="2400" dirty="0">
                <a:latin typeface="Arial Black" pitchFamily="34" charset="0"/>
                <a:cs typeface="Arial" pitchFamily="34" charset="0"/>
              </a:rPr>
              <a:t>, will offer excellent opportunities to test this hypothesis  </a:t>
            </a:r>
          </a:p>
          <a:p>
            <a:r>
              <a:rPr lang="en-US" sz="2400" dirty="0">
                <a:latin typeface="Arial Black" pitchFamily="34" charset="0"/>
                <a:cs typeface="Arial" pitchFamily="34" charset="0"/>
              </a:rPr>
              <a:t>For more see, </a:t>
            </a:r>
            <a:r>
              <a:rPr lang="en-US" sz="2400" i="1" dirty="0">
                <a:solidFill>
                  <a:schemeClr val="accent1">
                    <a:lumMod val="60000"/>
                    <a:lumOff val="40000"/>
                  </a:schemeClr>
                </a:solidFill>
                <a:latin typeface="Arial Black" pitchFamily="34" charset="0"/>
                <a:cs typeface="Arial" pitchFamily="34" charset="0"/>
              </a:rPr>
              <a:t>Abdalla et al MNRAS 532, 198–208</a:t>
            </a:r>
          </a:p>
          <a:p>
            <a:pPr>
              <a:buNone/>
            </a:pPr>
            <a:r>
              <a:rPr lang="en-US" dirty="0">
                <a:latin typeface="Arial" pitchFamily="34" charset="0"/>
                <a:cs typeface="Arial" pitchFamily="34" charset="0"/>
              </a:rPr>
              <a:t>   </a:t>
            </a:r>
            <a:r>
              <a:rPr lang="en-US" b="1" dirty="0">
                <a:solidFill>
                  <a:srgbClr val="C00000"/>
                </a:solidFill>
                <a:latin typeface="Arial" pitchFamily="34" charset="0"/>
                <a:cs typeface="Arial" pitchFamily="34" charset="0"/>
              </a:rPr>
              <a:t> </a:t>
            </a:r>
            <a:r>
              <a:rPr lang="en-US" dirty="0">
                <a:latin typeface="Arial" pitchFamily="34" charset="0"/>
                <a:cs typeface="Arial" pitchFamily="34"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09800" y="1447800"/>
            <a:ext cx="5334000" cy="2514600"/>
          </a:xfrm>
        </p:spPr>
        <p:txBody>
          <a:bodyPr/>
          <a:lstStyle/>
          <a:p>
            <a:pPr>
              <a:buNone/>
            </a:pPr>
            <a:endParaRPr lang="en-US" dirty="0"/>
          </a:p>
          <a:p>
            <a:pPr>
              <a:buNone/>
            </a:pPr>
            <a:endParaRPr lang="en-US" dirty="0"/>
          </a:p>
          <a:p>
            <a:pPr>
              <a:buNone/>
            </a:pPr>
            <a:r>
              <a:rPr lang="en-US" sz="5400" b="1" dirty="0">
                <a:latin typeface="Arial Black" pitchFamily="34" charset="0"/>
              </a:rPr>
              <a:t>Thank you!</a:t>
            </a:r>
          </a:p>
        </p:txBody>
      </p:sp>
      <p:pic>
        <p:nvPicPr>
          <p:cNvPr id="4" name="Picture 2" descr="ucm"/>
          <p:cNvPicPr>
            <a:picLocks noChangeAspect="1" noChangeArrowheads="1"/>
          </p:cNvPicPr>
          <p:nvPr/>
        </p:nvPicPr>
        <p:blipFill>
          <a:blip r:embed="rId2"/>
          <a:srcRect/>
          <a:stretch>
            <a:fillRect/>
          </a:stretch>
        </p:blipFill>
        <p:spPr bwMode="auto">
          <a:xfrm>
            <a:off x="228600" y="5398769"/>
            <a:ext cx="4876800" cy="1249682"/>
          </a:xfrm>
          <a:prstGeom prst="rect">
            <a:avLst/>
          </a:prstGeom>
          <a:noFill/>
        </p:spPr>
      </p:pic>
      <p:pic>
        <p:nvPicPr>
          <p:cNvPr id="5" name="Picture 4" descr="https://www.ucm.es/data/cont/media/www/pag-97706/logo_IPARCOS_v4.jpg"/>
          <p:cNvPicPr>
            <a:picLocks noChangeAspect="1" noChangeArrowheads="1"/>
          </p:cNvPicPr>
          <p:nvPr/>
        </p:nvPicPr>
        <p:blipFill>
          <a:blip r:embed="rId3"/>
          <a:srcRect/>
          <a:stretch>
            <a:fillRect/>
          </a:stretch>
        </p:blipFill>
        <p:spPr bwMode="auto">
          <a:xfrm>
            <a:off x="6553200" y="4476749"/>
            <a:ext cx="2133600" cy="2305051"/>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3431AE-D035-398D-536B-4E82F1E5F285}"/>
              </a:ext>
            </a:extLst>
          </p:cNvPr>
          <p:cNvSpPr>
            <a:spLocks noGrp="1"/>
          </p:cNvSpPr>
          <p:nvPr>
            <p:ph sz="quarter" idx="1"/>
          </p:nvPr>
        </p:nvSpPr>
        <p:spPr>
          <a:xfrm>
            <a:off x="533400" y="2209800"/>
            <a:ext cx="8305800" cy="1981200"/>
          </a:xfrm>
        </p:spPr>
        <p:txBody>
          <a:bodyPr>
            <a:normAutofit/>
          </a:bodyPr>
          <a:lstStyle/>
          <a:p>
            <a:pPr marL="0" indent="0">
              <a:buNone/>
            </a:pPr>
            <a:r>
              <a:rPr lang="en-US" sz="6600" b="1" dirty="0"/>
              <a:t>Supplementary</a:t>
            </a:r>
          </a:p>
        </p:txBody>
      </p:sp>
    </p:spTree>
    <p:extLst>
      <p:ext uri="{BB962C8B-B14F-4D97-AF65-F5344CB8AC3E}">
        <p14:creationId xmlns:p14="http://schemas.microsoft.com/office/powerpoint/2010/main" val="3285438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BBDE-EA2D-A595-72A7-42A32C1B957B}"/>
              </a:ext>
            </a:extLst>
          </p:cNvPr>
          <p:cNvSpPr>
            <a:spLocks noGrp="1"/>
          </p:cNvSpPr>
          <p:nvPr>
            <p:ph type="title"/>
          </p:nvPr>
        </p:nvSpPr>
        <p:spPr>
          <a:xfrm>
            <a:off x="152400" y="76200"/>
            <a:ext cx="5181600" cy="838200"/>
          </a:xfrm>
        </p:spPr>
        <p:txBody>
          <a:bodyPr>
            <a:normAutofit/>
          </a:bodyPr>
          <a:lstStyle/>
          <a:p>
            <a:r>
              <a:rPr lang="en-US" b="1" dirty="0">
                <a:solidFill>
                  <a:schemeClr val="tx1"/>
                </a:solidFill>
              </a:rPr>
              <a:t>Photon-ALP Conversion</a:t>
            </a:r>
          </a:p>
        </p:txBody>
      </p:sp>
      <p:pic>
        <p:nvPicPr>
          <p:cNvPr id="1026" name="Picture 2" descr="fig0">
            <a:extLst>
              <a:ext uri="{FF2B5EF4-FFF2-40B4-BE49-F238E27FC236}">
                <a16:creationId xmlns:a16="http://schemas.microsoft.com/office/drawing/2014/main" id="{B7E28256-DBEE-D4E3-D838-8FDB82160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700072" y="1728273"/>
            <a:ext cx="5992255"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11D06F-14D3-71BA-1857-746A48CB6598}"/>
              </a:ext>
            </a:extLst>
          </p:cNvPr>
          <p:cNvSpPr txBox="1"/>
          <p:nvPr/>
        </p:nvSpPr>
        <p:spPr>
          <a:xfrm>
            <a:off x="6202581" y="6248400"/>
            <a:ext cx="2636619" cy="369332"/>
          </a:xfrm>
          <a:prstGeom prst="rect">
            <a:avLst/>
          </a:prstGeom>
          <a:noFill/>
        </p:spPr>
        <p:txBody>
          <a:bodyPr wrap="none" rtlCol="0">
            <a:spAutoFit/>
          </a:bodyPr>
          <a:lstStyle/>
          <a:p>
            <a:r>
              <a:rPr lang="fr-FR" i="1" dirty="0" err="1"/>
              <a:t>From</a:t>
            </a:r>
            <a:r>
              <a:rPr lang="fr-FR" i="1" dirty="0"/>
              <a:t> Sanchez-</a:t>
            </a:r>
            <a:r>
              <a:rPr lang="fr-FR" i="1" dirty="0" err="1"/>
              <a:t>Conde</a:t>
            </a:r>
            <a:r>
              <a:rPr lang="fr-FR" i="1" dirty="0"/>
              <a:t> et al. 2009</a:t>
            </a:r>
            <a:endParaRPr lang="en-US" i="1" dirty="0"/>
          </a:p>
        </p:txBody>
      </p:sp>
      <p:sp>
        <p:nvSpPr>
          <p:cNvPr id="7" name="TextBox 6">
            <a:extLst>
              <a:ext uri="{FF2B5EF4-FFF2-40B4-BE49-F238E27FC236}">
                <a16:creationId xmlns:a16="http://schemas.microsoft.com/office/drawing/2014/main" id="{A06FD335-80A2-CE00-0362-37E384ED34AD}"/>
              </a:ext>
            </a:extLst>
          </p:cNvPr>
          <p:cNvSpPr txBox="1"/>
          <p:nvPr/>
        </p:nvSpPr>
        <p:spPr>
          <a:xfrm>
            <a:off x="152400" y="1042451"/>
            <a:ext cx="4157100" cy="461665"/>
          </a:xfrm>
          <a:prstGeom prst="rect">
            <a:avLst/>
          </a:prstGeom>
          <a:noFill/>
        </p:spPr>
        <p:txBody>
          <a:bodyPr wrap="none" rtlCol="0">
            <a:spAutoFit/>
          </a:bodyPr>
          <a:lstStyle/>
          <a:p>
            <a:r>
              <a:rPr lang="en-US" sz="2400" b="1" dirty="0">
                <a:solidFill>
                  <a:srgbClr val="0070C0"/>
                </a:solidFill>
              </a:rPr>
              <a:t>Challenges and Consideration:</a:t>
            </a:r>
          </a:p>
        </p:txBody>
      </p:sp>
      <p:sp>
        <p:nvSpPr>
          <p:cNvPr id="11" name="TextBox 10">
            <a:extLst>
              <a:ext uri="{FF2B5EF4-FFF2-40B4-BE49-F238E27FC236}">
                <a16:creationId xmlns:a16="http://schemas.microsoft.com/office/drawing/2014/main" id="{0CF49220-64A1-3DCB-D21F-18264D160C64}"/>
              </a:ext>
            </a:extLst>
          </p:cNvPr>
          <p:cNvSpPr txBox="1"/>
          <p:nvPr/>
        </p:nvSpPr>
        <p:spPr>
          <a:xfrm>
            <a:off x="76200" y="1920657"/>
            <a:ext cx="6477000" cy="3170099"/>
          </a:xfrm>
          <a:prstGeom prst="rect">
            <a:avLst/>
          </a:prstGeom>
          <a:noFill/>
        </p:spPr>
        <p:txBody>
          <a:bodyPr wrap="square" rtlCol="0">
            <a:spAutoFit/>
          </a:bodyPr>
          <a:lstStyle/>
          <a:p>
            <a:pPr indent="-285750">
              <a:buFont typeface="Arial" panose="020B0604020202020204" pitchFamily="34" charset="0"/>
              <a:buChar char="•"/>
            </a:pPr>
            <a:r>
              <a:rPr lang="en-GB" sz="2000" b="1" dirty="0"/>
              <a:t>The exact magnetic field structures </a:t>
            </a:r>
            <a:r>
              <a:rPr lang="en-US" sz="2000" b="1" dirty="0"/>
              <a:t>and strength </a:t>
            </a:r>
            <a:r>
              <a:rPr lang="en-GB" sz="2000" b="1" dirty="0"/>
              <a:t>in the host galaxy and the Milky Way are not precisely known.</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Complexity of the Mechanism:  The process involves </a:t>
            </a:r>
          </a:p>
          <a:p>
            <a:r>
              <a:rPr lang="en-GB" sz="2000" b="1" dirty="0">
                <a:solidFill>
                  <a:srgbClr val="FF0000"/>
                </a:solidFill>
              </a:rPr>
              <a:t>photon conversion to ALP,  </a:t>
            </a:r>
            <a:r>
              <a:rPr lang="en-GB" sz="2000" b="1" dirty="0">
                <a:solidFill>
                  <a:srgbClr val="0070C0"/>
                </a:solidFill>
              </a:rPr>
              <a:t>ALP travel</a:t>
            </a:r>
            <a:r>
              <a:rPr lang="en-GB" sz="2000" b="1" dirty="0"/>
              <a:t>, and </a:t>
            </a:r>
            <a:r>
              <a:rPr lang="en-GB" sz="2000" b="1" dirty="0">
                <a:solidFill>
                  <a:srgbClr val="FF0000"/>
                </a:solidFill>
              </a:rPr>
              <a:t>reconversion</a:t>
            </a:r>
          </a:p>
          <a:p>
            <a:r>
              <a:rPr lang="en-GB" sz="2000" b="1" dirty="0">
                <a:solidFill>
                  <a:srgbClr val="FF0000"/>
                </a:solidFill>
              </a:rPr>
              <a:t>to photon.</a:t>
            </a:r>
            <a:r>
              <a:rPr lang="en-GB" sz="2000" b="1" dirty="0"/>
              <a:t> Each stage relies on specific magnetic field </a:t>
            </a:r>
          </a:p>
          <a:p>
            <a:r>
              <a:rPr lang="en-GB" sz="2000" b="1" dirty="0"/>
              <a:t>conditions, introducing uncertainties.</a:t>
            </a:r>
          </a:p>
          <a:p>
            <a:pPr marL="285750" indent="-285750">
              <a:buFont typeface="Arial" panose="020B0604020202020204" pitchFamily="34" charset="0"/>
              <a:buChar char="•"/>
            </a:pPr>
            <a:endParaRPr lang="en-GB" sz="2000" b="1" dirty="0"/>
          </a:p>
          <a:p>
            <a:pPr indent="-285750">
              <a:buFont typeface="Arial" panose="020B0604020202020204" pitchFamily="34" charset="0"/>
              <a:buChar char="•"/>
            </a:pPr>
            <a:r>
              <a:rPr lang="en-GB" sz="2000" b="1" dirty="0"/>
              <a:t>More comprehensive analysis and detailed GRB spectra are needed to test the photon-ALP conversion hypothesis.</a:t>
            </a:r>
            <a:endParaRPr lang="en-US" sz="2000" b="1" dirty="0"/>
          </a:p>
        </p:txBody>
      </p:sp>
      <p:sp>
        <p:nvSpPr>
          <p:cNvPr id="3" name="TextBox 2">
            <a:extLst>
              <a:ext uri="{FF2B5EF4-FFF2-40B4-BE49-F238E27FC236}">
                <a16:creationId xmlns:a16="http://schemas.microsoft.com/office/drawing/2014/main" id="{EDF1A4BC-26FF-DFC7-7642-77B203F8EB9E}"/>
              </a:ext>
            </a:extLst>
          </p:cNvPr>
          <p:cNvSpPr txBox="1"/>
          <p:nvPr/>
        </p:nvSpPr>
        <p:spPr>
          <a:xfrm>
            <a:off x="914400" y="5715000"/>
            <a:ext cx="3281155" cy="369332"/>
          </a:xfrm>
          <a:prstGeom prst="rect">
            <a:avLst/>
          </a:prstGeom>
          <a:noFill/>
        </p:spPr>
        <p:txBody>
          <a:bodyPr wrap="none" rtlCol="0">
            <a:spAutoFit/>
          </a:bodyPr>
          <a:lstStyle/>
          <a:p>
            <a:r>
              <a:rPr lang="en-US" b="0" i="1" dirty="0">
                <a:solidFill>
                  <a:srgbClr val="333333"/>
                </a:solidFill>
                <a:effectLst/>
                <a:latin typeface="-apple-system"/>
              </a:rPr>
              <a:t>Sergey Troitsky JCAP01(2024)016</a:t>
            </a:r>
            <a:endParaRPr lang="en-US" i="1" dirty="0"/>
          </a:p>
        </p:txBody>
      </p:sp>
    </p:spTree>
    <p:extLst>
      <p:ext uri="{BB962C8B-B14F-4D97-AF65-F5344CB8AC3E}">
        <p14:creationId xmlns:p14="http://schemas.microsoft.com/office/powerpoint/2010/main" val="3177404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A97AAD-F8B7-5A5A-9549-7F5C71967C20}"/>
              </a:ext>
            </a:extLst>
          </p:cNvPr>
          <p:cNvPicPr>
            <a:picLocks noChangeAspect="1"/>
          </p:cNvPicPr>
          <p:nvPr/>
        </p:nvPicPr>
        <p:blipFill>
          <a:blip r:embed="rId2"/>
          <a:stretch>
            <a:fillRect/>
          </a:stretch>
        </p:blipFill>
        <p:spPr>
          <a:xfrm>
            <a:off x="304800" y="152399"/>
            <a:ext cx="8526780" cy="6090137"/>
          </a:xfrm>
          <a:prstGeom prst="rect">
            <a:avLst/>
          </a:prstGeom>
        </p:spPr>
      </p:pic>
      <p:sp>
        <p:nvSpPr>
          <p:cNvPr id="6" name="TextBox 5">
            <a:extLst>
              <a:ext uri="{FF2B5EF4-FFF2-40B4-BE49-F238E27FC236}">
                <a16:creationId xmlns:a16="http://schemas.microsoft.com/office/drawing/2014/main" id="{AED94CFE-BA4F-08C7-B1B8-853C375919C7}"/>
              </a:ext>
            </a:extLst>
          </p:cNvPr>
          <p:cNvSpPr txBox="1"/>
          <p:nvPr/>
        </p:nvSpPr>
        <p:spPr>
          <a:xfrm>
            <a:off x="4343400" y="6324600"/>
            <a:ext cx="3810000" cy="381000"/>
          </a:xfrm>
          <a:prstGeom prst="rect">
            <a:avLst/>
          </a:prstGeom>
          <a:noFill/>
        </p:spPr>
        <p:txBody>
          <a:bodyPr wrap="square" rtlCol="0">
            <a:spAutoFit/>
          </a:bodyPr>
          <a:lstStyle/>
          <a:p>
            <a:r>
              <a:rPr lang="fr-FR" b="1" i="1" dirty="0"/>
              <a:t>Cao Z., et al., 2023,  </a:t>
            </a:r>
            <a:r>
              <a:rPr lang="fr-FR" b="1" i="1" dirty="0" err="1"/>
              <a:t>Sci</a:t>
            </a:r>
            <a:r>
              <a:rPr lang="fr-FR" b="1" i="1" dirty="0"/>
              <a:t>. Adv., 9, adj2778</a:t>
            </a:r>
            <a:endParaRPr lang="en-US" b="1" i="1" dirty="0"/>
          </a:p>
        </p:txBody>
      </p:sp>
      <p:sp>
        <p:nvSpPr>
          <p:cNvPr id="9" name="Title 1">
            <a:extLst>
              <a:ext uri="{FF2B5EF4-FFF2-40B4-BE49-F238E27FC236}">
                <a16:creationId xmlns:a16="http://schemas.microsoft.com/office/drawing/2014/main" id="{4C006298-CA24-F2B2-9792-29D1450E9D71}"/>
              </a:ext>
            </a:extLst>
          </p:cNvPr>
          <p:cNvSpPr>
            <a:spLocks noGrp="1"/>
          </p:cNvSpPr>
          <p:nvPr>
            <p:ph type="title"/>
          </p:nvPr>
        </p:nvSpPr>
        <p:spPr>
          <a:xfrm>
            <a:off x="152400" y="152400"/>
            <a:ext cx="1295400" cy="792162"/>
          </a:xfrm>
        </p:spPr>
        <p:txBody>
          <a:bodyPr/>
          <a:lstStyle/>
          <a:p>
            <a:r>
              <a:rPr lang="en-US" b="1" dirty="0">
                <a:solidFill>
                  <a:schemeClr val="accent2"/>
                </a:solidFill>
              </a:rPr>
              <a:t>LIV</a:t>
            </a:r>
          </a:p>
        </p:txBody>
      </p:sp>
    </p:spTree>
    <p:extLst>
      <p:ext uri="{BB962C8B-B14F-4D97-AF65-F5344CB8AC3E}">
        <p14:creationId xmlns:p14="http://schemas.microsoft.com/office/powerpoint/2010/main" val="240388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E6C5A-333B-28B8-10DD-6FB7991D0D0E}"/>
              </a:ext>
            </a:extLst>
          </p:cNvPr>
          <p:cNvSpPr>
            <a:spLocks noGrp="1"/>
          </p:cNvSpPr>
          <p:nvPr>
            <p:ph sz="quarter" idx="1"/>
          </p:nvPr>
        </p:nvSpPr>
        <p:spPr>
          <a:xfrm>
            <a:off x="76200" y="1219200"/>
            <a:ext cx="8610600" cy="5410200"/>
          </a:xfrm>
        </p:spPr>
        <p:txBody>
          <a:bodyPr/>
          <a:lstStyle/>
          <a:p>
            <a:r>
              <a:rPr lang="en-US" b="1" dirty="0"/>
              <a:t>Magnetic Field Uncertainties </a:t>
            </a:r>
          </a:p>
          <a:p>
            <a:r>
              <a:rPr lang="en-GB" b="1" dirty="0"/>
              <a:t>Neutrino Non-Detection</a:t>
            </a:r>
            <a:r>
              <a:rPr lang="en-GB" dirty="0"/>
              <a:t>: Lack of </a:t>
            </a:r>
            <a:r>
              <a:rPr lang="en-GB" dirty="0" err="1"/>
              <a:t>PeV</a:t>
            </a:r>
            <a:r>
              <a:rPr lang="en-GB" dirty="0"/>
              <a:t> neutrinos detected by </a:t>
            </a:r>
            <a:r>
              <a:rPr lang="en-GB" dirty="0" err="1"/>
              <a:t>IceCube</a:t>
            </a:r>
            <a:r>
              <a:rPr lang="en-GB" dirty="0"/>
              <a:t> challenges the UHECR model</a:t>
            </a:r>
          </a:p>
          <a:p>
            <a:r>
              <a:rPr lang="en-GB" b="1" dirty="0"/>
              <a:t>Host Galaxy Propagation</a:t>
            </a:r>
            <a:r>
              <a:rPr lang="en-GB" dirty="0"/>
              <a:t>: Additional time delays due to UHECR propagation within the host galaxy.</a:t>
            </a:r>
          </a:p>
          <a:p>
            <a:r>
              <a:rPr lang="en-GB" b="1" dirty="0">
                <a:solidFill>
                  <a:schemeClr val="accent1"/>
                </a:solidFill>
              </a:rPr>
              <a:t>And more!</a:t>
            </a:r>
          </a:p>
          <a:p>
            <a:r>
              <a:rPr lang="en-GB" b="1" dirty="0"/>
              <a:t>Further observations and detailed analyses are essential to refine the model and understand high-energy processes in GRBs.</a:t>
            </a:r>
          </a:p>
          <a:p>
            <a:pPr marL="0" indent="0">
              <a:buNone/>
            </a:pPr>
            <a:br>
              <a:rPr lang="en-GB" dirty="0"/>
            </a:br>
            <a:r>
              <a:rPr lang="en-GB" b="1" dirty="0"/>
              <a:t>For more details</a:t>
            </a:r>
            <a:r>
              <a:rPr lang="en-GB" dirty="0"/>
              <a:t>, </a:t>
            </a:r>
            <a:r>
              <a:rPr lang="en-US" sz="2800" i="1" dirty="0"/>
              <a:t>Das &amp; Razzaque(2023), </a:t>
            </a:r>
            <a:r>
              <a:rPr lang="en-US" sz="2000" dirty="0"/>
              <a:t>A&amp;A 670, L12</a:t>
            </a:r>
            <a:endParaRPr lang="en-US" sz="2800" i="1" dirty="0"/>
          </a:p>
          <a:p>
            <a:pPr marL="0" indent="0">
              <a:buNone/>
            </a:pPr>
            <a:endParaRPr lang="en-US" dirty="0"/>
          </a:p>
        </p:txBody>
      </p:sp>
      <p:sp>
        <p:nvSpPr>
          <p:cNvPr id="5" name="Title 4">
            <a:extLst>
              <a:ext uri="{FF2B5EF4-FFF2-40B4-BE49-F238E27FC236}">
                <a16:creationId xmlns:a16="http://schemas.microsoft.com/office/drawing/2014/main" id="{9E0EC9AD-3A1E-9D71-CC50-59405FF056A4}"/>
              </a:ext>
            </a:extLst>
          </p:cNvPr>
          <p:cNvSpPr>
            <a:spLocks noGrp="1"/>
          </p:cNvSpPr>
          <p:nvPr>
            <p:ph type="title"/>
          </p:nvPr>
        </p:nvSpPr>
        <p:spPr>
          <a:xfrm>
            <a:off x="76200" y="76200"/>
            <a:ext cx="8915400" cy="1143000"/>
          </a:xfrm>
        </p:spPr>
        <p:txBody>
          <a:bodyPr>
            <a:normAutofit fontScale="90000"/>
          </a:bodyPr>
          <a:lstStyle/>
          <a:p>
            <a:r>
              <a:rPr lang="en-GB" b="1" dirty="0">
                <a:solidFill>
                  <a:schemeClr val="tx1"/>
                </a:solidFill>
              </a:rPr>
              <a:t>Challenges in Explaining VHE Gamma Rays from GRB 221009A</a:t>
            </a:r>
            <a:endParaRPr lang="en-US" b="1" dirty="0">
              <a:solidFill>
                <a:schemeClr val="tx1"/>
              </a:solidFill>
            </a:endParaRPr>
          </a:p>
        </p:txBody>
      </p:sp>
    </p:spTree>
    <p:extLst>
      <p:ext uri="{BB962C8B-B14F-4D97-AF65-F5344CB8AC3E}">
        <p14:creationId xmlns:p14="http://schemas.microsoft.com/office/powerpoint/2010/main" val="39801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39200" cy="944562"/>
          </a:xfrm>
        </p:spPr>
        <p:txBody>
          <a:bodyPr/>
          <a:lstStyle/>
          <a:p>
            <a:r>
              <a:rPr lang="en-US" b="1" dirty="0">
                <a:solidFill>
                  <a:schemeClr val="tx1"/>
                </a:solidFill>
              </a:rPr>
              <a:t>Fermi LAT satellite detector</a:t>
            </a:r>
          </a:p>
        </p:txBody>
      </p:sp>
      <p:pic>
        <p:nvPicPr>
          <p:cNvPr id="4" name="LAT_pair.mpg">
            <a:hlinkClick r:id="" action="ppaction://media"/>
          </p:cNvPr>
          <p:cNvPicPr>
            <a:picLocks noGrp="1" noChangeAspect="1"/>
          </p:cNvPicPr>
          <p:nvPr>
            <p:ph sz="quarter" idx="1"/>
            <a:videoFile r:link="rId2"/>
            <p:extLst>
              <p:ext uri="{DAA4B4D4-6D71-4841-9C94-3DE7FCFB9230}">
                <p14:media xmlns:p14="http://schemas.microsoft.com/office/powerpoint/2010/main" r:link="rId1"/>
              </p:ext>
            </p:extLst>
          </p:nvPr>
        </p:nvPicPr>
        <p:blipFill>
          <a:blip r:embed="rId4"/>
          <a:stretch>
            <a:fillRect/>
          </a:stretch>
        </p:blipFill>
        <p:spPr>
          <a:xfrm>
            <a:off x="76200" y="1143000"/>
            <a:ext cx="8991600" cy="563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US" b="1" dirty="0">
                <a:solidFill>
                  <a:schemeClr val="tx1"/>
                </a:solidFill>
              </a:rPr>
              <a:t>Schematic drawing:</a:t>
            </a:r>
            <a:br>
              <a:rPr lang="en-US" dirty="0"/>
            </a:br>
            <a:r>
              <a:rPr lang="en-US" b="1" dirty="0">
                <a:solidFill>
                  <a:srgbClr val="002060"/>
                </a:solidFill>
              </a:rPr>
              <a:t>Imaging Atmospheric Cherenkov Technique</a:t>
            </a:r>
          </a:p>
        </p:txBody>
      </p:sp>
      <p:sp>
        <p:nvSpPr>
          <p:cNvPr id="3" name="Content Placeholder 2"/>
          <p:cNvSpPr>
            <a:spLocks noGrp="1"/>
          </p:cNvSpPr>
          <p:nvPr>
            <p:ph sz="quarter" idx="1"/>
          </p:nvPr>
        </p:nvSpPr>
        <p:spPr/>
        <p:txBody>
          <a:bodyPr/>
          <a:lstStyle/>
          <a:p>
            <a:endParaRPr lang="en-US"/>
          </a:p>
        </p:txBody>
      </p:sp>
      <p:pic>
        <p:nvPicPr>
          <p:cNvPr id="22530" name="Picture 2"/>
          <p:cNvPicPr>
            <a:picLocks noChangeAspect="1" noChangeArrowheads="1"/>
          </p:cNvPicPr>
          <p:nvPr/>
        </p:nvPicPr>
        <p:blipFill>
          <a:blip r:embed="rId2"/>
          <a:srcRect/>
          <a:stretch>
            <a:fillRect/>
          </a:stretch>
        </p:blipFill>
        <p:spPr bwMode="auto">
          <a:xfrm>
            <a:off x="914400" y="1219200"/>
            <a:ext cx="7772549" cy="4995603"/>
          </a:xfrm>
          <a:prstGeom prst="rect">
            <a:avLst/>
          </a:prstGeom>
          <a:noFill/>
          <a:ln w="9525">
            <a:noFill/>
            <a:miter lim="800000"/>
            <a:headEnd/>
            <a:tailEnd/>
          </a:ln>
          <a:effectLst/>
        </p:spPr>
      </p:pic>
      <p:sp>
        <p:nvSpPr>
          <p:cNvPr id="5" name="Rectangle 4"/>
          <p:cNvSpPr/>
          <p:nvPr/>
        </p:nvSpPr>
        <p:spPr>
          <a:xfrm>
            <a:off x="7162800" y="6400800"/>
            <a:ext cx="1475276" cy="369332"/>
          </a:xfrm>
          <a:prstGeom prst="rect">
            <a:avLst/>
          </a:prstGeom>
        </p:spPr>
        <p:txBody>
          <a:bodyPr wrap="none">
            <a:spAutoFit/>
          </a:bodyPr>
          <a:lstStyle/>
          <a:p>
            <a:r>
              <a:rPr lang="en-US" i="1" dirty="0" err="1"/>
              <a:t>Mangano</a:t>
            </a:r>
            <a:r>
              <a:rPr lang="en-US" i="1" dirty="0"/>
              <a:t> (2017)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839200" cy="1143000"/>
          </a:xfrm>
        </p:spPr>
        <p:txBody>
          <a:bodyPr>
            <a:normAutofit fontScale="90000"/>
          </a:bodyPr>
          <a:lstStyle/>
          <a:p>
            <a:r>
              <a:rPr lang="en-US" sz="3600" b="1" dirty="0">
                <a:solidFill>
                  <a:srgbClr val="0070C0"/>
                </a:solidFill>
                <a:latin typeface="Arial Black" pitchFamily="34" charset="0"/>
              </a:rPr>
              <a:t>H</a:t>
            </a:r>
            <a:r>
              <a:rPr lang="en-US" sz="3600" b="1" dirty="0">
                <a:solidFill>
                  <a:schemeClr val="tx1"/>
                </a:solidFill>
                <a:latin typeface="Arial Black" pitchFamily="34" charset="0"/>
              </a:rPr>
              <a:t>igh </a:t>
            </a:r>
            <a:r>
              <a:rPr lang="en-US" sz="3600" b="1" dirty="0">
                <a:solidFill>
                  <a:srgbClr val="0070C0"/>
                </a:solidFill>
                <a:latin typeface="Arial Black" pitchFamily="34" charset="0"/>
              </a:rPr>
              <a:t>E</a:t>
            </a:r>
            <a:r>
              <a:rPr lang="en-US" sz="3600" b="1" dirty="0">
                <a:solidFill>
                  <a:schemeClr val="tx1"/>
                </a:solidFill>
                <a:latin typeface="Arial Black" pitchFamily="34" charset="0"/>
              </a:rPr>
              <a:t>nergy </a:t>
            </a:r>
            <a:r>
              <a:rPr lang="en-US" sz="3600" b="1" dirty="0">
                <a:solidFill>
                  <a:srgbClr val="0070C0"/>
                </a:solidFill>
                <a:latin typeface="Arial Black" pitchFamily="34" charset="0"/>
              </a:rPr>
              <a:t>S</a:t>
            </a:r>
            <a:r>
              <a:rPr lang="en-US" sz="3600" b="1" dirty="0">
                <a:solidFill>
                  <a:schemeClr val="tx1"/>
                </a:solidFill>
                <a:latin typeface="Arial Black" pitchFamily="34" charset="0"/>
              </a:rPr>
              <a:t>tereoscopic </a:t>
            </a:r>
            <a:r>
              <a:rPr lang="en-US" sz="3600" b="1" dirty="0">
                <a:solidFill>
                  <a:srgbClr val="0070C0"/>
                </a:solidFill>
                <a:latin typeface="Arial Black" pitchFamily="34" charset="0"/>
              </a:rPr>
              <a:t>S</a:t>
            </a:r>
            <a:r>
              <a:rPr lang="en-US" sz="3600" b="1" dirty="0">
                <a:solidFill>
                  <a:schemeClr val="tx1"/>
                </a:solidFill>
                <a:latin typeface="Arial Black" pitchFamily="34" charset="0"/>
              </a:rPr>
              <a:t>ystem </a:t>
            </a:r>
            <a:r>
              <a:rPr lang="en-US" sz="3600" b="1" dirty="0">
                <a:solidFill>
                  <a:srgbClr val="0070C0"/>
                </a:solidFill>
                <a:latin typeface="Arial Black" pitchFamily="34" charset="0"/>
              </a:rPr>
              <a:t>(H.E.S.S.)</a:t>
            </a: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128944" y="1295400"/>
            <a:ext cx="9015056" cy="5574547"/>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1143000"/>
          </a:xfrm>
        </p:spPr>
        <p:txBody>
          <a:bodyPr>
            <a:noAutofit/>
          </a:bodyPr>
          <a:lstStyle/>
          <a:p>
            <a:r>
              <a:rPr lang="en-US" sz="3600" b="1" dirty="0">
                <a:solidFill>
                  <a:schemeClr val="tx1"/>
                </a:solidFill>
                <a:latin typeface="Arial Black" pitchFamily="34" charset="0"/>
              </a:rPr>
              <a:t>The MAGIC Telescope in La Palma (Canary Islands, Spain)</a:t>
            </a:r>
          </a:p>
        </p:txBody>
      </p:sp>
      <p:sp>
        <p:nvSpPr>
          <p:cNvPr id="3" name="Content Placeholder 2"/>
          <p:cNvSpPr>
            <a:spLocks noGrp="1"/>
          </p:cNvSpPr>
          <p:nvPr>
            <p:ph sz="quarter" idx="1"/>
          </p:nvPr>
        </p:nvSpPr>
        <p:spPr/>
        <p:txBody>
          <a:bodyPr/>
          <a:lstStyle/>
          <a:p>
            <a:endParaRPr lang="en-US" dirty="0"/>
          </a:p>
        </p:txBody>
      </p:sp>
      <p:sp>
        <p:nvSpPr>
          <p:cNvPr id="48130" name="AutoShape 2" descr="A picture of the two MAGIC telescopes at the Roque de los Muchachos... |  Download Scientific Diagr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2" name="AutoShape 4" descr="A picture of the two MAGIC telescopes at the Roque de los Muchachos... |  Download Scientific Diagr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4" name="AutoShape 6" descr="A picture of the two MAGIC telescopes at the Roque de los Muchachos... |  Download Scientific Diagr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5603" y="1219200"/>
            <a:ext cx="9149603" cy="54102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783772"/>
          </a:xfrm>
        </p:spPr>
        <p:txBody>
          <a:bodyPr>
            <a:normAutofit/>
          </a:bodyPr>
          <a:lstStyle/>
          <a:p>
            <a:r>
              <a:rPr lang="en-US" sz="3600" b="1" dirty="0">
                <a:solidFill>
                  <a:schemeClr val="tx1"/>
                </a:solidFill>
              </a:rPr>
              <a:t>The VERITAS telescopes ( Arizona, USA)</a:t>
            </a:r>
          </a:p>
        </p:txBody>
      </p:sp>
      <p:pic>
        <p:nvPicPr>
          <p:cNvPr id="49164" name="Picture 12" descr="Photo of the Very Energetic Radiation Imaging Telescope Array System (VERITAS)."/>
          <p:cNvPicPr>
            <a:picLocks noChangeAspect="1" noChangeArrowheads="1"/>
          </p:cNvPicPr>
          <p:nvPr/>
        </p:nvPicPr>
        <p:blipFill>
          <a:blip r:embed="rId2"/>
          <a:srcRect/>
          <a:stretch>
            <a:fillRect/>
          </a:stretch>
        </p:blipFill>
        <p:spPr bwMode="auto">
          <a:xfrm>
            <a:off x="138546" y="990598"/>
            <a:ext cx="9005454" cy="566057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534400" cy="731838"/>
          </a:xfrm>
        </p:spPr>
        <p:txBody>
          <a:bodyPr>
            <a:normAutofit fontScale="90000"/>
          </a:bodyPr>
          <a:lstStyle/>
          <a:p>
            <a:r>
              <a:rPr lang="en-US" b="1" dirty="0">
                <a:solidFill>
                  <a:schemeClr val="tx1"/>
                </a:solidFill>
              </a:rPr>
              <a:t>High Altitude Water Cherenkov Observatory</a:t>
            </a:r>
          </a:p>
        </p:txBody>
      </p:sp>
      <p:sp>
        <p:nvSpPr>
          <p:cNvPr id="3" name="Content Placeholder 2"/>
          <p:cNvSpPr>
            <a:spLocks noGrp="1"/>
          </p:cNvSpPr>
          <p:nvPr>
            <p:ph sz="quarter" idx="1"/>
          </p:nvPr>
        </p:nvSpPr>
        <p:spPr/>
        <p:txBody>
          <a:bodyPr/>
          <a:lstStyle/>
          <a:p>
            <a:endParaRPr lang="en-US"/>
          </a:p>
        </p:txBody>
      </p:sp>
      <p:pic>
        <p:nvPicPr>
          <p:cNvPr id="23554" name="Picture 2"/>
          <p:cNvPicPr>
            <a:picLocks noChangeAspect="1" noChangeArrowheads="1"/>
          </p:cNvPicPr>
          <p:nvPr/>
        </p:nvPicPr>
        <p:blipFill>
          <a:blip r:embed="rId2"/>
          <a:srcRect/>
          <a:stretch>
            <a:fillRect/>
          </a:stretch>
        </p:blipFill>
        <p:spPr bwMode="auto">
          <a:xfrm>
            <a:off x="21212" y="1066800"/>
            <a:ext cx="9122788" cy="5791200"/>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6302</TotalTime>
  <Words>1222</Words>
  <Application>Microsoft Office PowerPoint</Application>
  <PresentationFormat>On-screen Show (4:3)</PresentationFormat>
  <Paragraphs>133</Paragraphs>
  <Slides>39</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Amasis MT Pro Black</vt:lpstr>
      <vt:lpstr>-apple-system</vt:lpstr>
      <vt:lpstr>Arial</vt:lpstr>
      <vt:lpstr>Arial</vt:lpstr>
      <vt:lpstr>Arial Black</vt:lpstr>
      <vt:lpstr>Arial Rounded MT Bold</vt:lpstr>
      <vt:lpstr>Calibri</vt:lpstr>
      <vt:lpstr>Franklin Gothic Book</vt:lpstr>
      <vt:lpstr>Liberation Sans</vt:lpstr>
      <vt:lpstr>Perpetua</vt:lpstr>
      <vt:lpstr>Söhne</vt:lpstr>
      <vt:lpstr>Symbol</vt:lpstr>
      <vt:lpstr>Wingdings 2</vt:lpstr>
      <vt:lpstr>Equity</vt:lpstr>
      <vt:lpstr>  Exploring the Influence of Cosmic Voids on the propagation of TeV Gamma-Rays and the Puzzle of GRB221009A </vt:lpstr>
      <vt:lpstr>Ancient Astronomers Stargazing</vt:lpstr>
      <vt:lpstr>  Multi-Wavelength and Multi-Messenger Astronomy: Key to a Deeper Cosmic Insight</vt:lpstr>
      <vt:lpstr>Fermi LAT satellite detector</vt:lpstr>
      <vt:lpstr>Schematic drawing: Imaging Atmospheric Cherenkov Technique</vt:lpstr>
      <vt:lpstr>High Energy Stereoscopic System (H.E.S.S.)</vt:lpstr>
      <vt:lpstr>The MAGIC Telescope in La Palma (Canary Islands, Spain)</vt:lpstr>
      <vt:lpstr>The VERITAS telescopes ( Arizona, USA)</vt:lpstr>
      <vt:lpstr>High Altitude Water Cherenkov Observatory</vt:lpstr>
      <vt:lpstr>Large High Altitude Air Shower Observatory (LHAASO)</vt:lpstr>
      <vt:lpstr>The Cherenkov Telescope Array (CTA)</vt:lpstr>
      <vt:lpstr>GRB 221009A:  RA = 288.264° &amp; Dec = 19.768°</vt:lpstr>
      <vt:lpstr>GRB221009A : ionised the Earth's atmosphere, changing how radio waves propagate through it. Detectors in India, Germany and UK observed this change                 Credit: Rami Mandow  @CosmicRami</vt:lpstr>
      <vt:lpstr>This series of visible-light images from NASA’s Swift telescope’s ultraviolet/optical instrument shows that the bright glow of GRB 221009A (yellow circle) faded over about 10 hours.  Swift/NASA, B. Cenko</vt:lpstr>
      <vt:lpstr>GRB221009A detected by LHAASO (Large High Altitude Air Shower Observatory)</vt:lpstr>
      <vt:lpstr>Background:</vt:lpstr>
      <vt:lpstr>Extragalactic Background Light (EBL):</vt:lpstr>
      <vt:lpstr>       Extragalactic Background Light (EBL):                                                                    Finke eta al  (2010)</vt:lpstr>
      <vt:lpstr>   Gamma-rays horizon:                                                                    Finke eta al  (2010)</vt:lpstr>
      <vt:lpstr>Survival Probability (SP) of TeV  Gamma-ray Photons from "BOAT"</vt:lpstr>
      <vt:lpstr>Attempts to Solve the Puzzle of GRB 221009A TeV Detection</vt:lpstr>
      <vt:lpstr>Can cosmic voids explain tens of TeV photons detected from GRB 221009A?</vt:lpstr>
      <vt:lpstr> EBL inhomogeneity:  - For Stellar and dust components</vt:lpstr>
      <vt:lpstr>PowerPoint Presentation</vt:lpstr>
      <vt:lpstr>Cosmic voids:   GRB 221009A  Gamma-gamma opacity  for VHE gamma rays can be reduced by up to 30% at around 13 TeV, the highest-energy photon detected from GRB 221009A</vt:lpstr>
      <vt:lpstr>The reduction is substantially higher for TeV photons compared to GeV</vt:lpstr>
      <vt:lpstr>Observed and intrinsic fluxes</vt:lpstr>
      <vt:lpstr>Observed and intrinsic fluxes</vt:lpstr>
      <vt:lpstr>Likelihood Analysis:</vt:lpstr>
      <vt:lpstr>Likelihood Analysis:</vt:lpstr>
      <vt:lpstr>Observational considerations: Void Catalogs of the SDSS DR7,  Douglass et al. (2023)</vt:lpstr>
      <vt:lpstr>PowerPoint Presentation</vt:lpstr>
      <vt:lpstr>Monte Carlo simulation</vt:lpstr>
      <vt:lpstr>Summary and Conclusions:</vt:lpstr>
      <vt:lpstr>PowerPoint Presentation</vt:lpstr>
      <vt:lpstr>PowerPoint Presentation</vt:lpstr>
      <vt:lpstr>Photon-ALP Conversion</vt:lpstr>
      <vt:lpstr>LIV</vt:lpstr>
      <vt:lpstr>Challenges in Explaining VHE Gamma Rays from GRB 221009A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Radio Astronomy</dc:title>
  <dc:creator>Hassan</dc:creator>
  <cp:lastModifiedBy>HASSAN ABDALLA HASSAN HAMAD</cp:lastModifiedBy>
  <cp:revision>437</cp:revision>
  <dcterms:created xsi:type="dcterms:W3CDTF">2020-09-29T09:31:09Z</dcterms:created>
  <dcterms:modified xsi:type="dcterms:W3CDTF">2024-07-31T07:56:36Z</dcterms:modified>
</cp:coreProperties>
</file>