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7"/>
  </p:notesMasterIdLst>
  <p:sldIdLst>
    <p:sldId id="257" r:id="rId4"/>
    <p:sldId id="312" r:id="rId5"/>
    <p:sldId id="280" r:id="rId6"/>
    <p:sldId id="281" r:id="rId8"/>
    <p:sldId id="314" r:id="rId9"/>
    <p:sldId id="282" r:id="rId10"/>
    <p:sldId id="334" r:id="rId11"/>
    <p:sldId id="260" r:id="rId12"/>
    <p:sldId id="291" r:id="rId13"/>
    <p:sldId id="315" r:id="rId14"/>
    <p:sldId id="316" r:id="rId15"/>
    <p:sldId id="317" r:id="rId16"/>
    <p:sldId id="318" r:id="rId17"/>
    <p:sldId id="293" r:id="rId18"/>
    <p:sldId id="320" r:id="rId19"/>
    <p:sldId id="319" r:id="rId20"/>
    <p:sldId id="321" r:id="rId21"/>
    <p:sldId id="323" r:id="rId22"/>
    <p:sldId id="324" r:id="rId23"/>
    <p:sldId id="330" r:id="rId24"/>
    <p:sldId id="331" r:id="rId25"/>
    <p:sldId id="325" r:id="rId26"/>
    <p:sldId id="32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6" name="Shape 226"/>
        <p:cNvGrpSpPr/>
        <p:nvPr/>
      </p:nvGrpSpPr>
      <p:grpSpPr>
        <a:xfrm>
          <a:off x="0" y="0"/>
          <a:ext cx="0" cy="0"/>
          <a:chOff x="0" y="0"/>
          <a:chExt cx="0" cy="0"/>
        </a:xfrm>
      </p:grpSpPr>
      <p:sp>
        <p:nvSpPr>
          <p:cNvPr id="227" name="Google Shape;227;g2977ea1ffe4_0_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977ea1ffe4_0_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Back in August 27th, we detected a very bright FRB at a high DM of 1434 pc cm-3, but unfortunately the classifier was a bit slow and the TB data was not saved. </a:t>
            </a:r>
            <a:endParaRPr lang="en-GB"/>
          </a:p>
          <a:p>
            <a:pPr marL="0" lvl="0" indent="0" algn="l" rtl="0">
              <a:spcBef>
                <a:spcPts val="0"/>
              </a:spcBef>
              <a:spcAft>
                <a:spcPts val="0"/>
              </a:spcAft>
              <a:buNone/>
            </a:pPr>
            <a:r>
              <a:rPr lang="en-GB"/>
              <a:t>Here you can see the dynamic spectrum, and  the broadening at lower frequencies is caused by intra-channel dispersive smearing. </a:t>
            </a:r>
            <a:endParaRPr lang="en-GB"/>
          </a:p>
          <a:p>
            <a:pPr marL="0" lvl="0" indent="0" algn="l" rtl="0">
              <a:spcBef>
                <a:spcPts val="0"/>
              </a:spcBef>
              <a:spcAft>
                <a:spcPts val="0"/>
              </a:spcAft>
              <a:buNone/>
            </a:pPr>
            <a:r>
              <a:rPr lang="en-GB"/>
              <a:t>But since the burst has been detected in 70 CBs and the IB, we were able to localise it with SeeKAT, with uncertainties ~0.75” in RA and DEC. </a:t>
            </a:r>
            <a:endParaRPr lang="en-GB"/>
          </a:p>
          <a:p>
            <a:pPr marL="0" lvl="0" indent="0" algn="l" rtl="0">
              <a:spcBef>
                <a:spcPts val="0"/>
              </a:spcBef>
              <a:spcAft>
                <a:spcPts val="0"/>
              </a:spcAft>
              <a:buNone/>
            </a:pPr>
            <a:r>
              <a:rPr lang="en-GB"/>
              <a:t>With the F^4 team, we obtained a deep Keck/DEIMOS image of the FRB location, and we identified its most likely host here, and two nearby galaxies just a couple of “ away.</a:t>
            </a:r>
            <a:endParaRPr lang="en-GB"/>
          </a:p>
          <a:p>
            <a:pPr marL="0" lvl="0" indent="0" algn="l" rtl="0">
              <a:spcBef>
                <a:spcPts val="0"/>
              </a:spcBef>
              <a:spcAft>
                <a:spcPts val="0"/>
              </a:spcAft>
              <a:buNone/>
            </a:pPr>
            <a:r>
              <a:rPr lang="en-GB"/>
              <a:t>This FRB is highly dispersed, with an excess DM of 1365 pc cm-3, which means that this could be the highest redshift FRB ever localised. From the Macquart relation, z is expected to be between 0.84 and 1.95, with a mean z 1.61.</a:t>
            </a:r>
            <a:endParaRPr lang="en-GB"/>
          </a:p>
          <a:p>
            <a:pPr marL="0" lvl="0" indent="0" algn="l" rtl="0">
              <a:spcBef>
                <a:spcPts val="0"/>
              </a:spcBef>
              <a:spcAft>
                <a:spcPts val="0"/>
              </a:spcAft>
              <a:buNone/>
            </a:pPr>
            <a:r>
              <a:rPr lang="en-GB"/>
              <a:t>We are attempting to get a spectrum to measure the redshift, so stay tuned for that.</a:t>
            </a:r>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3" name="Shape 173"/>
        <p:cNvGrpSpPr/>
        <p:nvPr/>
      </p:nvGrpSpPr>
      <p:grpSpPr>
        <a:xfrm>
          <a:off x="0" y="0"/>
          <a:ext cx="0" cy="0"/>
          <a:chOff x="0" y="0"/>
          <a:chExt cx="0" cy="0"/>
        </a:xfrm>
      </p:grpSpPr>
      <p:sp>
        <p:nvSpPr>
          <p:cNvPr id="174" name="Google Shape;174;g2977ea1ffe4_0_31: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977ea1ffe4_0_3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Each of the FRB localisations shown here has an error region with ~2” radius. We are currently limited by the astrometry, the uncertainty of the FRB position itself is ~0.5” in RA and DEC on average.</a:t>
            </a:r>
            <a:endParaRPr lang="en-GB"/>
          </a:p>
          <a:p>
            <a:pPr marL="0" lvl="0" indent="0" algn="l" rtl="0">
              <a:spcBef>
                <a:spcPts val="0"/>
              </a:spcBef>
              <a:spcAft>
                <a:spcPts val="0"/>
              </a:spcAft>
              <a:buNone/>
            </a:pPr>
            <a:r>
              <a:rPr lang="en-GB"/>
              <a:t>For these localised FRBs, we looked at archival optical data to see if there were any visible galaxies at the FRB position. For most of the FRBs, we find galaxies co-located with the FRBs in DESI-Legacy DR10 images. In some cases, there are two potential galaxies that the FRB could be associated with.</a:t>
            </a:r>
            <a:endParaRPr lang="en-GB"/>
          </a:p>
          <a:p>
            <a:pPr marL="0" lvl="0" indent="0" algn="l" rtl="0">
              <a:spcBef>
                <a:spcPts val="0"/>
              </a:spcBef>
              <a:spcAft>
                <a:spcPts val="0"/>
              </a:spcAft>
              <a:buNone/>
            </a:pPr>
            <a:r>
              <a:rPr lang="en-GB"/>
              <a:t>DESI-Legacy: magnitude depth 23-25 in g-band</a:t>
            </a:r>
            <a:endParaRPr lang="en-GB"/>
          </a:p>
          <a:p>
            <a:pPr marL="0" lvl="0" indent="0" algn="l" rtl="0">
              <a:spcBef>
                <a:spcPts val="0"/>
              </a:spcBef>
              <a:spcAft>
                <a:spcPts val="0"/>
              </a:spcAft>
              <a:buNone/>
            </a:pPr>
            <a:r>
              <a:rPr lang="en-GB"/>
              <a:t>For the first 2023 FRB, there was no </a:t>
            </a:r>
            <a:r>
              <a:rPr lang="en-GB"/>
              <a:t>available DESI data, so together with the F^4 team we obtained a Gemini-South R-band image of the field. We find a galaxy at the FRB position.</a:t>
            </a:r>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Title Text"/>
          <p:cNvSpPr txBox="1"/>
          <p:nvPr>
            <p:ph type="title" hasCustomPrompt="1"/>
          </p:nvPr>
        </p:nvSpPr>
        <p:spPr>
          <a:xfrm>
            <a:off x="1988344" y="428625"/>
            <a:ext cx="8215313" cy="1000125"/>
          </a:xfrm>
          <a:prstGeom prst="rect">
            <a:avLst/>
          </a:prstGeom>
        </p:spPr>
        <p:txBody>
          <a:bodyPr lIns="71437" tIns="71437" rIns="71437" bIns="71437"/>
          <a:lstStyle>
            <a:lvl1pPr defTabSz="821690">
              <a:lnSpc>
                <a:spcPct val="100000"/>
              </a:lnSpc>
              <a:defRPr sz="3100" b="0" cap="all" spc="992">
                <a:latin typeface="Avenir Light"/>
                <a:ea typeface="Avenir Light"/>
                <a:cs typeface="Avenir Light"/>
                <a:sym typeface="Avenir Light"/>
              </a:defRPr>
            </a:lvl1pPr>
          </a:lstStyle>
          <a:p>
            <a:r>
              <a:t>Title Text</a:t>
            </a:r>
          </a:p>
        </p:txBody>
      </p:sp>
      <p:sp>
        <p:nvSpPr>
          <p:cNvPr id="150" name="Body Level One…"/>
          <p:cNvSpPr txBox="1"/>
          <p:nvPr>
            <p:ph type="body" idx="1" hasCustomPrompt="1"/>
          </p:nvPr>
        </p:nvSpPr>
        <p:spPr>
          <a:xfrm>
            <a:off x="1988344" y="1419820"/>
            <a:ext cx="8215313" cy="4723805"/>
          </a:xfrm>
          <a:prstGeom prst="rect">
            <a:avLst/>
          </a:prstGeom>
        </p:spPr>
        <p:txBody>
          <a:bodyPr lIns="71437" tIns="71437" rIns="71437" bIns="71437" anchor="ctr"/>
          <a:lstStyle>
            <a:lvl1pPr marL="326390" indent="-326390" defTabSz="821690">
              <a:lnSpc>
                <a:spcPct val="100000"/>
              </a:lnSpc>
              <a:spcBef>
                <a:spcPct val="590000"/>
              </a:spcBef>
              <a:buSzPct val="90000"/>
              <a:defRPr sz="2500">
                <a:latin typeface="Avenir Light"/>
                <a:ea typeface="Avenir Light"/>
                <a:cs typeface="Avenir Light"/>
                <a:sym typeface="Avenir Light"/>
              </a:defRPr>
            </a:lvl1pPr>
            <a:lvl2pPr marL="561340" indent="-326390" defTabSz="821690">
              <a:lnSpc>
                <a:spcPct val="100000"/>
              </a:lnSpc>
              <a:spcBef>
                <a:spcPct val="590000"/>
              </a:spcBef>
              <a:buSzPct val="90000"/>
              <a:defRPr sz="2500">
                <a:latin typeface="Avenir Light"/>
                <a:ea typeface="Avenir Light"/>
                <a:cs typeface="Avenir Light"/>
                <a:sym typeface="Avenir Light"/>
              </a:defRPr>
            </a:lvl2pPr>
            <a:lvl3pPr marL="796290" indent="-326390" defTabSz="821690">
              <a:lnSpc>
                <a:spcPct val="100000"/>
              </a:lnSpc>
              <a:spcBef>
                <a:spcPct val="590000"/>
              </a:spcBef>
              <a:buSzPct val="90000"/>
              <a:defRPr sz="2500">
                <a:latin typeface="Avenir Light"/>
                <a:ea typeface="Avenir Light"/>
                <a:cs typeface="Avenir Light"/>
                <a:sym typeface="Avenir Light"/>
              </a:defRPr>
            </a:lvl3pPr>
            <a:lvl4pPr marL="1031240" indent="-326390" defTabSz="821690">
              <a:lnSpc>
                <a:spcPct val="100000"/>
              </a:lnSpc>
              <a:spcBef>
                <a:spcPct val="590000"/>
              </a:spcBef>
              <a:buSzPct val="90000"/>
              <a:defRPr sz="2500">
                <a:latin typeface="Avenir Light"/>
                <a:ea typeface="Avenir Light"/>
                <a:cs typeface="Avenir Light"/>
                <a:sym typeface="Avenir Light"/>
              </a:defRPr>
            </a:lvl4pPr>
            <a:lvl5pPr marL="1266190" indent="-326390" defTabSz="821690">
              <a:lnSpc>
                <a:spcPct val="100000"/>
              </a:lnSpc>
              <a:spcBef>
                <a:spcPct val="590000"/>
              </a:spcBef>
              <a:buSzPct val="90000"/>
              <a:defRPr sz="2500">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5967677" y="6516588"/>
            <a:ext cx="236284" cy="280988"/>
          </a:xfrm>
          <a:prstGeom prst="rect">
            <a:avLst/>
          </a:prstGeom>
        </p:spPr>
        <p:txBody>
          <a:bodyPr lIns="71437" tIns="71437" rIns="71437" bIns="71437" anchor="ctr"/>
          <a:lstStyle>
            <a:lvl1pPr defTabSz="821690">
              <a:defRPr sz="1200">
                <a:latin typeface="Avenir Light"/>
                <a:ea typeface="Avenir Light"/>
                <a:cs typeface="Avenir Light"/>
                <a:sym typeface="Avenir Light"/>
              </a:defRPr>
            </a:lvl1p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matchingName="Title and body content">
  <p:cSld name="TITLE_AND_TWO_COLUMNS">
    <p:bg>
      <p:bgPr>
        <a:solidFill>
          <a:schemeClr val="lt1"/>
        </a:solidFill>
        <a:effectLst/>
      </p:bgPr>
    </p:bg>
    <p:spTree>
      <p:nvGrpSpPr>
        <p:cNvPr id="22" name="Shape 22"/>
        <p:cNvGrpSpPr/>
        <p:nvPr/>
      </p:nvGrpSpPr>
      <p:grpSpPr>
        <a:xfrm>
          <a:off x="0" y="0"/>
          <a:ext cx="0" cy="0"/>
          <a:chOff x="0" y="0"/>
          <a:chExt cx="0" cy="0"/>
        </a:xfrm>
      </p:grpSpPr>
      <p:sp>
        <p:nvSpPr>
          <p:cNvPr id="23" name="Google Shape;23;p5"/>
          <p:cNvSpPr txBox="1"/>
          <p:nvPr>
            <p:ph type="title"/>
          </p:nvPr>
        </p:nvSpPr>
        <p:spPr>
          <a:xfrm>
            <a:off x="415600" y="-28700"/>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1"/>
              </a:buClr>
              <a:buSzPts val="2800"/>
              <a:buNone/>
              <a:defRPr>
                <a:solidFill>
                  <a:schemeClr val="accent1"/>
                </a:solidFill>
                <a:highlight>
                  <a:srgbClr val="FFFFFF"/>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 name="Google Shape;24;p5"/>
          <p:cNvSpPr txBox="1"/>
          <p:nvPr>
            <p:ph type="body" idx="1"/>
          </p:nvPr>
        </p:nvSpPr>
        <p:spPr>
          <a:xfrm>
            <a:off x="6443200" y="1536633"/>
            <a:ext cx="5333200" cy="4555200"/>
          </a:xfrm>
          <a:prstGeom prst="rect">
            <a:avLst/>
          </a:prstGeom>
        </p:spPr>
        <p:txBody>
          <a:bodyPr spcFirstLastPara="1" wrap="square" lIns="91425" tIns="91425" rIns="91425" bIns="91425" anchor="t" anchorCtr="0">
            <a:normAutofit/>
          </a:bodyPr>
          <a:lstStyle>
            <a:lvl1pPr marL="609600" lvl="0" indent="-423545" rtl="0">
              <a:spcBef>
                <a:spcPts val="0"/>
              </a:spcBef>
              <a:spcAft>
                <a:spcPts val="0"/>
              </a:spcAft>
              <a:buClr>
                <a:srgbClr val="000000"/>
              </a:buClr>
              <a:buSzPts val="1400"/>
              <a:buChar char="●"/>
              <a:defRPr sz="1865">
                <a:solidFill>
                  <a:srgbClr val="000000"/>
                </a:solidFill>
              </a:defRPr>
            </a:lvl1pPr>
            <a:lvl2pPr marL="1219200" lvl="1" indent="-406400" rtl="0">
              <a:spcBef>
                <a:spcPts val="0"/>
              </a:spcBef>
              <a:spcAft>
                <a:spcPts val="0"/>
              </a:spcAft>
              <a:buClr>
                <a:srgbClr val="000000"/>
              </a:buClr>
              <a:buSzPts val="1200"/>
              <a:buChar char="○"/>
              <a:defRPr sz="1600">
                <a:solidFill>
                  <a:srgbClr val="000000"/>
                </a:solidFill>
              </a:defRPr>
            </a:lvl2pPr>
            <a:lvl3pPr marL="1828800" lvl="2" indent="-406400" rtl="0">
              <a:spcBef>
                <a:spcPts val="0"/>
              </a:spcBef>
              <a:spcAft>
                <a:spcPts val="0"/>
              </a:spcAft>
              <a:buClr>
                <a:srgbClr val="000000"/>
              </a:buClr>
              <a:buSzPts val="1200"/>
              <a:buChar char="■"/>
              <a:defRPr sz="1600">
                <a:solidFill>
                  <a:srgbClr val="000000"/>
                </a:solidFill>
              </a:defRPr>
            </a:lvl3pPr>
            <a:lvl4pPr marL="2438400" lvl="3" indent="-406400" rtl="0">
              <a:spcBef>
                <a:spcPts val="0"/>
              </a:spcBef>
              <a:spcAft>
                <a:spcPts val="0"/>
              </a:spcAft>
              <a:buClr>
                <a:srgbClr val="000000"/>
              </a:buClr>
              <a:buSzPts val="1200"/>
              <a:buChar char="●"/>
              <a:defRPr sz="1600">
                <a:solidFill>
                  <a:srgbClr val="000000"/>
                </a:solidFill>
              </a:defRPr>
            </a:lvl4pPr>
            <a:lvl5pPr marL="3048000" lvl="4" indent="-406400" rtl="0">
              <a:spcBef>
                <a:spcPts val="0"/>
              </a:spcBef>
              <a:spcAft>
                <a:spcPts val="0"/>
              </a:spcAft>
              <a:buClr>
                <a:srgbClr val="000000"/>
              </a:buClr>
              <a:buSzPts val="1200"/>
              <a:buChar char="○"/>
              <a:defRPr sz="1600">
                <a:solidFill>
                  <a:srgbClr val="000000"/>
                </a:solidFill>
              </a:defRPr>
            </a:lvl5pPr>
            <a:lvl6pPr marL="3657600" lvl="5" indent="-406400" rtl="0">
              <a:spcBef>
                <a:spcPts val="0"/>
              </a:spcBef>
              <a:spcAft>
                <a:spcPts val="0"/>
              </a:spcAft>
              <a:buClr>
                <a:srgbClr val="000000"/>
              </a:buClr>
              <a:buSzPts val="1200"/>
              <a:buChar char="■"/>
              <a:defRPr sz="1600">
                <a:solidFill>
                  <a:srgbClr val="000000"/>
                </a:solidFill>
              </a:defRPr>
            </a:lvl6pPr>
            <a:lvl7pPr marL="4267200" lvl="6" indent="-406400" rtl="0">
              <a:spcBef>
                <a:spcPts val="0"/>
              </a:spcBef>
              <a:spcAft>
                <a:spcPts val="0"/>
              </a:spcAft>
              <a:buClr>
                <a:srgbClr val="000000"/>
              </a:buClr>
              <a:buSzPts val="1200"/>
              <a:buChar char="●"/>
              <a:defRPr sz="1600">
                <a:solidFill>
                  <a:srgbClr val="000000"/>
                </a:solidFill>
              </a:defRPr>
            </a:lvl7pPr>
            <a:lvl8pPr marL="4876800" lvl="7" indent="-406400" rtl="0">
              <a:spcBef>
                <a:spcPts val="0"/>
              </a:spcBef>
              <a:spcAft>
                <a:spcPts val="0"/>
              </a:spcAft>
              <a:buClr>
                <a:srgbClr val="000000"/>
              </a:buClr>
              <a:buSzPts val="1200"/>
              <a:buChar char="○"/>
              <a:defRPr sz="1600">
                <a:solidFill>
                  <a:srgbClr val="000000"/>
                </a:solidFill>
              </a:defRPr>
            </a:lvl8pPr>
            <a:lvl9pPr marL="5486400" lvl="8" indent="-406400" rtl="0">
              <a:spcBef>
                <a:spcPts val="0"/>
              </a:spcBef>
              <a:spcAft>
                <a:spcPts val="0"/>
              </a:spcAft>
              <a:buClr>
                <a:srgbClr val="000000"/>
              </a:buClr>
              <a:buSzPts val="1200"/>
              <a:buChar char="■"/>
              <a:defRPr sz="1600">
                <a:solidFill>
                  <a:srgbClr val="000000"/>
                </a:solidFill>
              </a:defRPr>
            </a:lvl9pPr>
          </a:lstStyle>
          <a:p/>
        </p:txBody>
      </p:sp>
      <p:sp>
        <p:nvSpPr>
          <p:cNvPr id="25" name="Google Shape;25;p5"/>
          <p:cNvSpPr txBox="1"/>
          <p:nvPr>
            <p:ph type="sldNum" idx="12"/>
          </p:nvPr>
        </p:nvSpPr>
        <p:spPr>
          <a:xfrm>
            <a:off x="11460411" y="6487156"/>
            <a:ext cx="731600" cy="524800"/>
          </a:xfrm>
          <a:prstGeom prst="rect">
            <a:avLst/>
          </a:prstGeom>
        </p:spPr>
        <p:txBody>
          <a:bodyPr spcFirstLastPara="1" wrap="square" lIns="91425" tIns="91425" rIns="91425" bIns="91425" anchor="ctr" anchorCtr="0">
            <a:noAutofit/>
          </a:bodyPr>
          <a:lstStyle>
            <a:lvl1pPr lvl="0" rtl="0">
              <a:buNone/>
              <a:defRPr>
                <a:latin typeface="Alice"/>
                <a:ea typeface="Alice"/>
                <a:cs typeface="Alice"/>
                <a:sym typeface="Alice"/>
              </a:defRPr>
            </a:lvl1pPr>
            <a:lvl2pPr lvl="1" rtl="0">
              <a:buNone/>
              <a:defRPr>
                <a:latin typeface="Alice"/>
                <a:ea typeface="Alice"/>
                <a:cs typeface="Alice"/>
                <a:sym typeface="Alice"/>
              </a:defRPr>
            </a:lvl2pPr>
            <a:lvl3pPr lvl="2" rtl="0">
              <a:buNone/>
              <a:defRPr>
                <a:latin typeface="Alice"/>
                <a:ea typeface="Alice"/>
                <a:cs typeface="Alice"/>
                <a:sym typeface="Alice"/>
              </a:defRPr>
            </a:lvl3pPr>
            <a:lvl4pPr lvl="3" rtl="0">
              <a:buNone/>
              <a:defRPr>
                <a:latin typeface="Alice"/>
                <a:ea typeface="Alice"/>
                <a:cs typeface="Alice"/>
                <a:sym typeface="Alice"/>
              </a:defRPr>
            </a:lvl4pPr>
            <a:lvl5pPr lvl="4" rtl="0">
              <a:buNone/>
              <a:defRPr>
                <a:latin typeface="Alice"/>
                <a:ea typeface="Alice"/>
                <a:cs typeface="Alice"/>
                <a:sym typeface="Alice"/>
              </a:defRPr>
            </a:lvl5pPr>
            <a:lvl6pPr lvl="5" rtl="0">
              <a:buNone/>
              <a:defRPr>
                <a:latin typeface="Alice"/>
                <a:ea typeface="Alice"/>
                <a:cs typeface="Alice"/>
                <a:sym typeface="Alice"/>
              </a:defRPr>
            </a:lvl6pPr>
            <a:lvl7pPr lvl="6" rtl="0">
              <a:buNone/>
              <a:defRPr>
                <a:latin typeface="Alice"/>
                <a:ea typeface="Alice"/>
                <a:cs typeface="Alice"/>
                <a:sym typeface="Alice"/>
              </a:defRPr>
            </a:lvl7pPr>
            <a:lvl8pPr lvl="7" rtl="0">
              <a:buNone/>
              <a:defRPr>
                <a:latin typeface="Alice"/>
                <a:ea typeface="Alice"/>
                <a:cs typeface="Alice"/>
                <a:sym typeface="Alice"/>
              </a:defRPr>
            </a:lvl8pPr>
            <a:lvl9pPr lvl="8" rtl="0">
              <a:buNone/>
              <a:defRPr>
                <a:latin typeface="Alice"/>
                <a:ea typeface="Alice"/>
                <a:cs typeface="Alice"/>
                <a:sym typeface="Alic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03249" y="5919524"/>
            <a:ext cx="10985502" cy="318490"/>
          </a:xfrm>
          <a:prstGeom prst="rect">
            <a:avLst/>
          </a:prstGeom>
        </p:spPr>
        <p:txBody>
          <a:bodyPr lIns="45719" tIns="45719" rIns="45719" bIns="45719" anchor="b"/>
          <a:lstStyle>
            <a:lvl1pPr marL="0" indent="0" defTabSz="825500">
              <a:lnSpc>
                <a:spcPct val="100000"/>
              </a:lnSpc>
              <a:spcBef>
                <a:spcPct val="0"/>
              </a:spcBef>
              <a:buSzTx/>
              <a:buNone/>
              <a:defRPr sz="1800" b="1"/>
            </a:lvl1pPr>
          </a:lstStyle>
          <a:p>
            <a:r>
              <a:t>Author and Date</a:t>
            </a:r>
          </a:p>
        </p:txBody>
      </p:sp>
      <p:sp>
        <p:nvSpPr>
          <p:cNvPr id="12" name="Presentation Title"/>
          <p:cNvSpPr txBox="1"/>
          <p:nvPr>
            <p:ph type="title" hasCustomPrompt="1"/>
          </p:nvPr>
        </p:nvSpPr>
        <p:spPr>
          <a:xfrm>
            <a:off x="603248" y="1287496"/>
            <a:ext cx="10985502" cy="2324101"/>
          </a:xfrm>
          <a:prstGeom prst="rect">
            <a:avLst/>
          </a:prstGeom>
        </p:spPr>
        <p:txBody>
          <a:bodyPr anchor="b"/>
          <a:lstStyle>
            <a:lvl1pPr>
              <a:defRPr sz="5800" spc="-232"/>
            </a:lvl1pPr>
          </a:lstStyle>
          <a:p>
            <a:r>
              <a:t>Presentation Title</a:t>
            </a:r>
          </a:p>
        </p:txBody>
      </p:sp>
      <p:sp>
        <p:nvSpPr>
          <p:cNvPr id="13" name="Body Level One…"/>
          <p:cNvSpPr txBox="1"/>
          <p:nvPr>
            <p:ph type="body" sz="quarter" idx="1" hasCustomPrompt="1"/>
          </p:nvPr>
        </p:nvSpPr>
        <p:spPr>
          <a:xfrm>
            <a:off x="603250" y="3598433"/>
            <a:ext cx="10985500" cy="952501"/>
          </a:xfrm>
          <a:prstGeom prst="rect">
            <a:avLst/>
          </a:prstGeom>
        </p:spPr>
        <p:txBody>
          <a:bodyPr/>
          <a:lstStyle>
            <a:lvl1pPr marL="0" indent="0" defTabSz="825500">
              <a:lnSpc>
                <a:spcPct val="100000"/>
              </a:lnSpc>
              <a:spcBef>
                <a:spcPct val="0"/>
              </a:spcBef>
              <a:buSzTx/>
              <a:buNone/>
              <a:defRPr sz="2750" b="1"/>
            </a:lvl1pPr>
            <a:lvl2pPr marL="0" indent="228600" defTabSz="825500">
              <a:lnSpc>
                <a:spcPct val="100000"/>
              </a:lnSpc>
              <a:spcBef>
                <a:spcPct val="0"/>
              </a:spcBef>
              <a:buSzTx/>
              <a:buNone/>
              <a:defRPr sz="2750" b="1"/>
            </a:lvl2pPr>
            <a:lvl3pPr marL="0" indent="457200" defTabSz="825500">
              <a:lnSpc>
                <a:spcPct val="100000"/>
              </a:lnSpc>
              <a:spcBef>
                <a:spcPct val="0"/>
              </a:spcBef>
              <a:buSzTx/>
              <a:buNone/>
              <a:defRPr sz="2750" b="1"/>
            </a:lvl3pPr>
            <a:lvl4pPr marL="0" indent="685800" defTabSz="825500">
              <a:lnSpc>
                <a:spcPct val="100000"/>
              </a:lnSpc>
              <a:spcBef>
                <a:spcPct val="0"/>
              </a:spcBef>
              <a:buSzTx/>
              <a:buNone/>
              <a:defRPr sz="2750" b="1"/>
            </a:lvl4pPr>
            <a:lvl5pPr marL="0" indent="914400" defTabSz="825500">
              <a:lnSpc>
                <a:spcPct val="100000"/>
              </a:lnSpc>
              <a:spcBef>
                <a:spcPct val="0"/>
              </a:spcBef>
              <a:buSzTx/>
              <a:buNone/>
              <a:defRPr sz="2750" b="1"/>
            </a:lvl5pPr>
          </a:lstStyle>
          <a:p>
            <a:r>
              <a:t>Presentation Subtitle</a:t>
            </a:r>
          </a:p>
          <a:p>
            <a:pPr lvl="1"/>
          </a:p>
          <a:p>
            <a:pPr lvl="2"/>
          </a:p>
          <a:p>
            <a:pPr lvl="3"/>
          </a:p>
          <a:p>
            <a:pPr lvl="4"/>
          </a:p>
        </p:txBody>
      </p:sp>
      <p:sp>
        <p:nvSpPr>
          <p:cNvPr id="14" name="Slide Number"/>
          <p:cNvSpPr txBox="1"/>
          <p:nvPr>
            <p:ph type="sldNum" sz="quarter" idx="2"/>
          </p:nvPr>
        </p:nvSpPr>
        <p:spPr>
          <a:xfrm>
            <a:off x="6003874" y="6540500"/>
            <a:ext cx="184252" cy="187300"/>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p:nvPr>
            <p:ph type="pic" idx="21"/>
          </p:nvPr>
        </p:nvSpPr>
        <p:spPr>
          <a:xfrm>
            <a:off x="-215900" y="-2019300"/>
            <a:ext cx="14732000" cy="9017000"/>
          </a:xfrm>
          <a:prstGeom prst="rect">
            <a:avLst/>
          </a:prstGeom>
        </p:spPr>
        <p:txBody>
          <a:bodyPr lIns="91439" tIns="45719" rIns="91439" bIns="45719">
            <a:noAutofit/>
          </a:bodyPr>
          <a:lstStyle/>
          <a:p/>
        </p:txBody>
      </p:sp>
      <p:sp>
        <p:nvSpPr>
          <p:cNvPr id="22" name="Presentation Title"/>
          <p:cNvSpPr txBox="1"/>
          <p:nvPr>
            <p:ph type="title" hasCustomPrompt="1"/>
          </p:nvPr>
        </p:nvSpPr>
        <p:spPr>
          <a:xfrm>
            <a:off x="603250" y="3562350"/>
            <a:ext cx="10985500" cy="2324100"/>
          </a:xfrm>
          <a:prstGeom prst="rect">
            <a:avLst/>
          </a:prstGeom>
        </p:spPr>
        <p:txBody>
          <a:bodyPr anchor="b"/>
          <a:lstStyle>
            <a:lvl1pPr>
              <a:defRPr sz="5800" spc="-232"/>
            </a:lvl1pPr>
          </a:lstStyle>
          <a:p>
            <a:r>
              <a:t>Presentation Title</a:t>
            </a:r>
          </a:p>
        </p:txBody>
      </p:sp>
      <p:sp>
        <p:nvSpPr>
          <p:cNvPr id="23" name="Author and Date"/>
          <p:cNvSpPr txBox="1"/>
          <p:nvPr>
            <p:ph type="body" sz="quarter" idx="22" hasCustomPrompt="1"/>
          </p:nvPr>
        </p:nvSpPr>
        <p:spPr>
          <a:xfrm>
            <a:off x="603845" y="553069"/>
            <a:ext cx="10984311" cy="318490"/>
          </a:xfrm>
          <a:prstGeom prst="rect">
            <a:avLst/>
          </a:prstGeom>
        </p:spPr>
        <p:txBody>
          <a:bodyPr lIns="45719" tIns="45719" rIns="45719" bIns="45719"/>
          <a:lstStyle>
            <a:lvl1pPr marL="0" indent="0" defTabSz="825500">
              <a:lnSpc>
                <a:spcPct val="100000"/>
              </a:lnSpc>
              <a:spcBef>
                <a:spcPct val="0"/>
              </a:spcBef>
              <a:buSzTx/>
              <a:buNone/>
              <a:defRPr sz="1800" b="1"/>
            </a:lvl1pPr>
          </a:lstStyle>
          <a:p>
            <a:r>
              <a:t>Author and Date</a:t>
            </a:r>
          </a:p>
        </p:txBody>
      </p:sp>
      <p:sp>
        <p:nvSpPr>
          <p:cNvPr id="24" name="Body Level One…"/>
          <p:cNvSpPr txBox="1"/>
          <p:nvPr>
            <p:ph type="body" sz="quarter" idx="1" hasCustomPrompt="1"/>
          </p:nvPr>
        </p:nvSpPr>
        <p:spPr>
          <a:xfrm>
            <a:off x="603250" y="5804955"/>
            <a:ext cx="10985500" cy="572344"/>
          </a:xfrm>
          <a:prstGeom prst="rect">
            <a:avLst/>
          </a:prstGeom>
        </p:spPr>
        <p:txBody>
          <a:bodyPr/>
          <a:lstStyle>
            <a:lvl1pPr marL="0" indent="0" defTabSz="825500">
              <a:lnSpc>
                <a:spcPct val="100000"/>
              </a:lnSpc>
              <a:spcBef>
                <a:spcPct val="0"/>
              </a:spcBef>
              <a:buSzTx/>
              <a:buNone/>
              <a:defRPr sz="2750" b="1"/>
            </a:lvl1pPr>
            <a:lvl2pPr marL="0" indent="228600" defTabSz="825500">
              <a:lnSpc>
                <a:spcPct val="100000"/>
              </a:lnSpc>
              <a:spcBef>
                <a:spcPct val="0"/>
              </a:spcBef>
              <a:buSzTx/>
              <a:buNone/>
              <a:defRPr sz="2750" b="1"/>
            </a:lvl2pPr>
            <a:lvl3pPr marL="0" indent="457200" defTabSz="825500">
              <a:lnSpc>
                <a:spcPct val="100000"/>
              </a:lnSpc>
              <a:spcBef>
                <a:spcPct val="0"/>
              </a:spcBef>
              <a:buSzTx/>
              <a:buNone/>
              <a:defRPr sz="2750" b="1"/>
            </a:lvl3pPr>
            <a:lvl4pPr marL="0" indent="685800" defTabSz="825500">
              <a:lnSpc>
                <a:spcPct val="100000"/>
              </a:lnSpc>
              <a:spcBef>
                <a:spcPct val="0"/>
              </a:spcBef>
              <a:buSzTx/>
              <a:buNone/>
              <a:defRPr sz="2750" b="1"/>
            </a:lvl4pPr>
            <a:lvl5pPr marL="0" indent="914400" defTabSz="825500">
              <a:lnSpc>
                <a:spcPct val="100000"/>
              </a:lnSpc>
              <a:spcBef>
                <a:spcPct val="0"/>
              </a:spcBef>
              <a:buSzTx/>
              <a:buNone/>
              <a:defRPr sz="2750" b="1"/>
            </a:lvl5pPr>
          </a:lstStyle>
          <a:p>
            <a:r>
              <a:t>Presentation Subtitle </a:t>
            </a:r>
          </a:p>
          <a:p>
            <a:pPr lvl="1"/>
          </a:p>
          <a:p>
            <a:pPr lvl="2"/>
          </a:p>
          <a:p>
            <a:pPr lvl="3"/>
          </a:p>
          <a:p>
            <a:pPr lvl="4"/>
          </a:p>
        </p:txBody>
      </p:sp>
      <p:sp>
        <p:nvSpPr>
          <p:cNvPr id="25"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603250" y="635000"/>
            <a:ext cx="4889500" cy="2941137"/>
          </a:xfrm>
          <a:prstGeom prst="rect">
            <a:avLst/>
          </a:prstGeom>
        </p:spPr>
        <p:txBody>
          <a:bodyPr anchor="b"/>
          <a:lstStyle/>
          <a:p>
            <a:r>
              <a:t>Slide Title</a:t>
            </a:r>
          </a:p>
        </p:txBody>
      </p:sp>
      <p:sp>
        <p:nvSpPr>
          <p:cNvPr id="33" name="Body Level One…"/>
          <p:cNvSpPr txBox="1"/>
          <p:nvPr>
            <p:ph type="body" sz="quarter" idx="1" hasCustomPrompt="1"/>
          </p:nvPr>
        </p:nvSpPr>
        <p:spPr>
          <a:xfrm>
            <a:off x="603250" y="3530288"/>
            <a:ext cx="4889500" cy="2691202"/>
          </a:xfrm>
          <a:prstGeom prst="rect">
            <a:avLst/>
          </a:prstGeom>
        </p:spPr>
        <p:txBody>
          <a:bodyPr/>
          <a:lstStyle>
            <a:lvl1pPr marL="0" indent="0" defTabSz="825500">
              <a:lnSpc>
                <a:spcPct val="100000"/>
              </a:lnSpc>
              <a:spcBef>
                <a:spcPct val="0"/>
              </a:spcBef>
              <a:buSzTx/>
              <a:buNone/>
              <a:defRPr sz="2750" b="1"/>
            </a:lvl1pPr>
            <a:lvl2pPr marL="0" indent="228600" defTabSz="825500">
              <a:lnSpc>
                <a:spcPct val="100000"/>
              </a:lnSpc>
              <a:spcBef>
                <a:spcPct val="0"/>
              </a:spcBef>
              <a:buSzTx/>
              <a:buNone/>
              <a:defRPr sz="2750" b="1"/>
            </a:lvl2pPr>
            <a:lvl3pPr marL="0" indent="457200" defTabSz="825500">
              <a:lnSpc>
                <a:spcPct val="100000"/>
              </a:lnSpc>
              <a:spcBef>
                <a:spcPct val="0"/>
              </a:spcBef>
              <a:buSzTx/>
              <a:buNone/>
              <a:defRPr sz="2750" b="1"/>
            </a:lvl3pPr>
            <a:lvl4pPr marL="0" indent="685800" defTabSz="825500">
              <a:lnSpc>
                <a:spcPct val="100000"/>
              </a:lnSpc>
              <a:spcBef>
                <a:spcPct val="0"/>
              </a:spcBef>
              <a:buSzTx/>
              <a:buNone/>
              <a:defRPr sz="2750" b="1"/>
            </a:lvl4pPr>
            <a:lvl5pPr marL="0" indent="914400" defTabSz="825500">
              <a:lnSpc>
                <a:spcPct val="100000"/>
              </a:lnSpc>
              <a:spcBef>
                <a:spcPct val="0"/>
              </a:spcBef>
              <a:buSzTx/>
              <a:buNone/>
              <a:defRPr sz="2750" b="1"/>
            </a:lvl5pPr>
          </a:lstStyle>
          <a:p>
            <a:r>
              <a:t>Slide Subtitle</a:t>
            </a:r>
          </a:p>
          <a:p>
            <a:pPr lvl="1"/>
          </a:p>
          <a:p>
            <a:pPr lvl="2"/>
          </a:p>
          <a:p>
            <a:pPr lvl="3"/>
          </a:p>
          <a:p>
            <a:pPr lvl="4"/>
          </a:p>
        </p:txBody>
      </p:sp>
      <p:sp>
        <p:nvSpPr>
          <p:cNvPr id="34" name="92709243_1322x1323.jpeg"/>
          <p:cNvSpPr/>
          <p:nvPr>
            <p:ph type="pic" sz="half" idx="21"/>
          </p:nvPr>
        </p:nvSpPr>
        <p:spPr>
          <a:xfrm>
            <a:off x="6026152" y="635000"/>
            <a:ext cx="5594203" cy="5604945"/>
          </a:xfrm>
          <a:prstGeom prst="rect">
            <a:avLst/>
          </a:prstGeom>
        </p:spPr>
        <p:txBody>
          <a:bodyPr lIns="91439" tIns="45719" rIns="91439" bIns="45719">
            <a:noAutofit/>
          </a:bodyPr>
          <a:lstStyle/>
          <a:p/>
        </p:txBody>
      </p:sp>
      <p:sp>
        <p:nvSpPr>
          <p:cNvPr id="35" name="Slide Number"/>
          <p:cNvSpPr txBox="1"/>
          <p:nvPr>
            <p:ph type="sldNum" sz="quarter" idx="2"/>
          </p:nvPr>
        </p:nvSpPr>
        <p:spPr>
          <a:xfrm>
            <a:off x="6000750" y="6542617"/>
            <a:ext cx="184253" cy="187300"/>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r>
              <a:t>Slide Title</a:t>
            </a:r>
          </a:p>
        </p:txBody>
      </p:sp>
      <p:sp>
        <p:nvSpPr>
          <p:cNvPr id="43" name="Slide Subtitle"/>
          <p:cNvSpPr txBox="1"/>
          <p:nvPr>
            <p:ph type="body" sz="quarter" idx="21" hasCustomPrompt="1"/>
          </p:nvPr>
        </p:nvSpPr>
        <p:spPr>
          <a:xfrm>
            <a:off x="603250" y="1122981"/>
            <a:ext cx="10985500" cy="467390"/>
          </a:xfrm>
          <a:prstGeom prst="rect">
            <a:avLst/>
          </a:prstGeom>
        </p:spPr>
        <p:txBody>
          <a:bodyPr lIns="45719" tIns="45719" rIns="45719" bIns="45719"/>
          <a:lstStyle>
            <a:lvl1pPr marL="0" indent="0" defTabSz="825500">
              <a:lnSpc>
                <a:spcPct val="100000"/>
              </a:lnSpc>
              <a:spcBef>
                <a:spcPct val="0"/>
              </a:spcBef>
              <a:buSzTx/>
              <a:buNone/>
              <a:defRPr sz="2750" b="1"/>
            </a:lvl1pPr>
          </a:lstStyle>
          <a:p>
            <a:r>
              <a:t>Slide Subtitle</a:t>
            </a:r>
          </a:p>
        </p:txBody>
      </p:sp>
      <p:sp>
        <p:nvSpPr>
          <p:cNvPr id="44" name="Body Level One…"/>
          <p:cNvSpPr txBox="1"/>
          <p:nvPr>
            <p:ph type="body" idx="1" hasCustomPrompt="1"/>
          </p:nvPr>
        </p:nvSpPr>
        <p:spPr>
          <a:prstGeom prst="rect">
            <a:avLst/>
          </a:prstGeom>
        </p:spPr>
        <p:txBody>
          <a:bodyPr/>
          <a:lstStyle/>
          <a:p>
            <a:r>
              <a:t>Slide bullet text</a:t>
            </a:r>
          </a:p>
          <a:p>
            <a:pPr lvl="1"/>
          </a:p>
          <a:p>
            <a:pPr lvl="2"/>
          </a:p>
          <a:p>
            <a:pPr lvl="3"/>
          </a:p>
          <a:p>
            <a:pPr lvl="4"/>
          </a:p>
        </p:txBody>
      </p:sp>
      <p:sp>
        <p:nvSpPr>
          <p:cNvPr id="45"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r>
              <a:t>Slide bullet text</a:t>
            </a:r>
          </a:p>
          <a:p>
            <a:pPr lvl="1"/>
          </a:p>
          <a:p>
            <a:pPr lvl="2"/>
          </a:p>
          <a:p>
            <a:pPr lvl="3"/>
          </a:p>
          <a:p>
            <a:pPr lvl="4"/>
          </a:p>
        </p:txBody>
      </p:sp>
      <p:sp>
        <p:nvSpPr>
          <p:cNvPr id="53"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603250" y="476250"/>
            <a:ext cx="4889500" cy="717550"/>
          </a:xfrm>
          <a:prstGeom prst="rect">
            <a:avLst/>
          </a:prstGeom>
        </p:spPr>
        <p:txBody>
          <a:bodyPr/>
          <a:lstStyle/>
          <a:p>
            <a:r>
              <a:t>Slide Title</a:t>
            </a:r>
          </a:p>
        </p:txBody>
      </p:sp>
      <p:sp>
        <p:nvSpPr>
          <p:cNvPr id="61" name="Slide Subtitle"/>
          <p:cNvSpPr txBox="1"/>
          <p:nvPr>
            <p:ph type="body" sz="quarter" idx="21" hasCustomPrompt="1"/>
          </p:nvPr>
        </p:nvSpPr>
        <p:spPr>
          <a:xfrm>
            <a:off x="603250" y="1122981"/>
            <a:ext cx="4889500" cy="467390"/>
          </a:xfrm>
          <a:prstGeom prst="rect">
            <a:avLst/>
          </a:prstGeom>
        </p:spPr>
        <p:txBody>
          <a:bodyPr lIns="45719" tIns="45719" rIns="45719" bIns="45719"/>
          <a:lstStyle>
            <a:lvl1pPr marL="0" indent="0" defTabSz="825500">
              <a:lnSpc>
                <a:spcPct val="100000"/>
              </a:lnSpc>
              <a:spcBef>
                <a:spcPct val="0"/>
              </a:spcBef>
              <a:buSzTx/>
              <a:buNone/>
              <a:defRPr sz="2750" b="1"/>
            </a:lvl1pPr>
          </a:lstStyle>
          <a:p>
            <a:r>
              <a:t>Slide Subtitle</a:t>
            </a:r>
          </a:p>
        </p:txBody>
      </p:sp>
      <p:sp>
        <p:nvSpPr>
          <p:cNvPr id="62" name="Body Level One…"/>
          <p:cNvSpPr txBox="1"/>
          <p:nvPr>
            <p:ph type="body" sz="half" idx="1" hasCustomPrompt="1"/>
          </p:nvPr>
        </p:nvSpPr>
        <p:spPr>
          <a:xfrm>
            <a:off x="603250" y="2124252"/>
            <a:ext cx="4889500" cy="4128006"/>
          </a:xfrm>
          <a:prstGeom prst="rect">
            <a:avLst/>
          </a:prstGeom>
        </p:spPr>
        <p:txBody>
          <a:bodyPr/>
          <a:lstStyle/>
          <a:p>
            <a:r>
              <a:t>Slide bullet text</a:t>
            </a:r>
          </a:p>
          <a:p>
            <a:pPr lvl="1"/>
          </a:p>
          <a:p>
            <a:pPr lvl="2"/>
          </a:p>
          <a:p>
            <a:pPr lvl="3"/>
          </a:p>
          <a:p>
            <a:pPr lvl="4"/>
          </a:p>
        </p:txBody>
      </p:sp>
      <p:sp>
        <p:nvSpPr>
          <p:cNvPr id="63" name="824910546_2681x1332.jpg"/>
          <p:cNvSpPr/>
          <p:nvPr>
            <p:ph type="pic" idx="22"/>
          </p:nvPr>
        </p:nvSpPr>
        <p:spPr>
          <a:xfrm>
            <a:off x="3190100" y="631924"/>
            <a:ext cx="11264901" cy="5596736"/>
          </a:xfrm>
          <a:prstGeom prst="rect">
            <a:avLst/>
          </a:prstGeom>
        </p:spPr>
        <p:txBody>
          <a:bodyPr lIns="91439" tIns="45719" rIns="91439" bIns="45719">
            <a:noAutofit/>
          </a:bodyPr>
          <a:lstStyle/>
          <a:p/>
        </p:txBody>
      </p:sp>
      <p:sp>
        <p:nvSpPr>
          <p:cNvPr id="64"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603248" y="2266950"/>
            <a:ext cx="10985502" cy="2324100"/>
          </a:xfrm>
          <a:prstGeom prst="rect">
            <a:avLst/>
          </a:prstGeom>
        </p:spPr>
        <p:txBody>
          <a:bodyPr anchor="ctr"/>
          <a:lstStyle>
            <a:lvl1pPr>
              <a:defRPr sz="5800" b="0" spc="-232">
                <a:latin typeface="Helvetica Neue Medium"/>
                <a:ea typeface="Helvetica Neue Medium"/>
                <a:cs typeface="Helvetica Neue Medium"/>
                <a:sym typeface="Helvetica Neue Medium"/>
              </a:defRPr>
            </a:lvl1pPr>
          </a:lstStyle>
          <a:p>
            <a:r>
              <a:t>Section Title</a:t>
            </a:r>
          </a:p>
        </p:txBody>
      </p:sp>
      <p:sp>
        <p:nvSpPr>
          <p:cNvPr id="72" name="Slide Number"/>
          <p:cNvSpPr txBox="1"/>
          <p:nvPr>
            <p:ph type="sldNum" sz="quarter" idx="2"/>
          </p:nvPr>
        </p:nvSpPr>
        <p:spPr>
          <a:xfrm>
            <a:off x="6000750" y="6542617"/>
            <a:ext cx="184253" cy="187300"/>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603250" y="476250"/>
            <a:ext cx="10985500" cy="717475"/>
          </a:xfrm>
          <a:prstGeom prst="rect">
            <a:avLst/>
          </a:prstGeom>
        </p:spPr>
        <p:txBody>
          <a:bodyPr/>
          <a:lstStyle/>
          <a:p>
            <a:r>
              <a:t>Slide Title</a:t>
            </a:r>
          </a:p>
        </p:txBody>
      </p:sp>
      <p:sp>
        <p:nvSpPr>
          <p:cNvPr id="80" name="Slide Subtitle"/>
          <p:cNvSpPr txBox="1"/>
          <p:nvPr>
            <p:ph type="body" sz="quarter" idx="21" hasCustomPrompt="1"/>
          </p:nvPr>
        </p:nvSpPr>
        <p:spPr>
          <a:xfrm>
            <a:off x="603250" y="1122981"/>
            <a:ext cx="10985500" cy="467390"/>
          </a:xfrm>
          <a:prstGeom prst="rect">
            <a:avLst/>
          </a:prstGeom>
        </p:spPr>
        <p:txBody>
          <a:bodyPr lIns="45719" tIns="45719" rIns="45719" bIns="45719"/>
          <a:lstStyle>
            <a:lvl1pPr marL="0" indent="0" defTabSz="825500">
              <a:lnSpc>
                <a:spcPct val="100000"/>
              </a:lnSpc>
              <a:spcBef>
                <a:spcPct val="0"/>
              </a:spcBef>
              <a:buSzTx/>
              <a:buNone/>
              <a:defRPr sz="2750" b="1"/>
            </a:lvl1pPr>
          </a:lstStyle>
          <a:p>
            <a:r>
              <a:t>Slide Subtitle</a:t>
            </a:r>
          </a:p>
        </p:txBody>
      </p:sp>
      <p:sp>
        <p:nvSpPr>
          <p:cNvPr id="81"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603250" y="476250"/>
            <a:ext cx="10985500" cy="717550"/>
          </a:xfrm>
          <a:prstGeom prst="rect">
            <a:avLst/>
          </a:prstGeom>
        </p:spPr>
        <p:txBody>
          <a:bodyPr/>
          <a:lstStyle/>
          <a:p>
            <a:r>
              <a:t>Agenda Title</a:t>
            </a:r>
          </a:p>
        </p:txBody>
      </p:sp>
      <p:sp>
        <p:nvSpPr>
          <p:cNvPr id="89" name="Agenda Subtitle"/>
          <p:cNvSpPr txBox="1"/>
          <p:nvPr>
            <p:ph type="body" sz="quarter" idx="21" hasCustomPrompt="1"/>
          </p:nvPr>
        </p:nvSpPr>
        <p:spPr>
          <a:xfrm>
            <a:off x="603250" y="1122981"/>
            <a:ext cx="10985500" cy="467390"/>
          </a:xfrm>
          <a:prstGeom prst="rect">
            <a:avLst/>
          </a:prstGeom>
        </p:spPr>
        <p:txBody>
          <a:bodyPr lIns="45719" tIns="45719" rIns="45719" bIns="45719"/>
          <a:lstStyle>
            <a:lvl1pPr marL="0" indent="0" defTabSz="825500">
              <a:lnSpc>
                <a:spcPct val="100000"/>
              </a:lnSpc>
              <a:spcBef>
                <a:spcPct val="0"/>
              </a:spcBef>
              <a:buSzTx/>
              <a:buNone/>
              <a:defRPr sz="2750" b="1"/>
            </a:lvl1pPr>
          </a:lstStyle>
          <a:p>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ct val="180000"/>
              </a:spcBef>
              <a:buSzTx/>
              <a:buNone/>
              <a:defRPr sz="2750" spc="-55"/>
            </a:lvl1pPr>
            <a:lvl2pPr marL="0" indent="228600" defTabSz="825500">
              <a:lnSpc>
                <a:spcPct val="100000"/>
              </a:lnSpc>
              <a:spcBef>
                <a:spcPct val="180000"/>
              </a:spcBef>
              <a:buSzTx/>
              <a:buNone/>
              <a:defRPr sz="2750" spc="-55"/>
            </a:lvl2pPr>
            <a:lvl3pPr marL="0" indent="457200" defTabSz="825500">
              <a:lnSpc>
                <a:spcPct val="100000"/>
              </a:lnSpc>
              <a:spcBef>
                <a:spcPct val="180000"/>
              </a:spcBef>
              <a:buSzTx/>
              <a:buNone/>
              <a:defRPr sz="2750" spc="-55"/>
            </a:lvl3pPr>
            <a:lvl4pPr marL="0" indent="685800" defTabSz="825500">
              <a:lnSpc>
                <a:spcPct val="100000"/>
              </a:lnSpc>
              <a:spcBef>
                <a:spcPct val="180000"/>
              </a:spcBef>
              <a:buSzTx/>
              <a:buNone/>
              <a:defRPr sz="2750" spc="-55"/>
            </a:lvl4pPr>
            <a:lvl5pPr marL="0" indent="914400" defTabSz="825500">
              <a:lnSpc>
                <a:spcPct val="100000"/>
              </a:lnSpc>
              <a:spcBef>
                <a:spcPct val="180000"/>
              </a:spcBef>
              <a:buSzTx/>
              <a:buNone/>
              <a:defRPr sz="2750" spc="-55"/>
            </a:lvl5pPr>
          </a:lstStyle>
          <a:p>
            <a:r>
              <a:t>Agenda Topics</a:t>
            </a:r>
          </a:p>
          <a:p>
            <a:pPr lvl="1"/>
          </a:p>
          <a:p>
            <a:pPr lvl="2"/>
          </a:p>
          <a:p>
            <a:pPr lvl="3"/>
          </a:p>
          <a:p>
            <a:pPr lvl="4"/>
          </a:p>
        </p:txBody>
      </p:sp>
      <p:sp>
        <p:nvSpPr>
          <p:cNvPr id="91"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ct val="0"/>
              </a:spcBef>
              <a:buSzTx/>
              <a:buNone/>
              <a:defRPr sz="5800" spc="-232">
                <a:latin typeface="Helvetica Neue Medium"/>
                <a:ea typeface="Helvetica Neue Medium"/>
                <a:cs typeface="Helvetica Neue Medium"/>
                <a:sym typeface="Helvetica Neue Medium"/>
              </a:defRPr>
            </a:lvl1pPr>
            <a:lvl2pPr marL="0" indent="228600" algn="ctr">
              <a:lnSpc>
                <a:spcPct val="80000"/>
              </a:lnSpc>
              <a:spcBef>
                <a:spcPct val="0"/>
              </a:spcBef>
              <a:buSzTx/>
              <a:buNone/>
              <a:defRPr sz="5800" spc="-232">
                <a:latin typeface="Helvetica Neue Medium"/>
                <a:ea typeface="Helvetica Neue Medium"/>
                <a:cs typeface="Helvetica Neue Medium"/>
                <a:sym typeface="Helvetica Neue Medium"/>
              </a:defRPr>
            </a:lvl2pPr>
            <a:lvl3pPr marL="0" indent="457200" algn="ctr">
              <a:lnSpc>
                <a:spcPct val="80000"/>
              </a:lnSpc>
              <a:spcBef>
                <a:spcPct val="0"/>
              </a:spcBef>
              <a:buSzTx/>
              <a:buNone/>
              <a:defRPr sz="5800" spc="-232">
                <a:latin typeface="Helvetica Neue Medium"/>
                <a:ea typeface="Helvetica Neue Medium"/>
                <a:cs typeface="Helvetica Neue Medium"/>
                <a:sym typeface="Helvetica Neue Medium"/>
              </a:defRPr>
            </a:lvl3pPr>
            <a:lvl4pPr marL="0" indent="685800" algn="ctr">
              <a:lnSpc>
                <a:spcPct val="80000"/>
              </a:lnSpc>
              <a:spcBef>
                <a:spcPct val="0"/>
              </a:spcBef>
              <a:buSzTx/>
              <a:buNone/>
              <a:defRPr sz="5800" spc="-232">
                <a:latin typeface="Helvetica Neue Medium"/>
                <a:ea typeface="Helvetica Neue Medium"/>
                <a:cs typeface="Helvetica Neue Medium"/>
                <a:sym typeface="Helvetica Neue Medium"/>
              </a:defRPr>
            </a:lvl4pPr>
            <a:lvl5pPr marL="0" indent="914400" algn="ctr">
              <a:lnSpc>
                <a:spcPct val="80000"/>
              </a:lnSpc>
              <a:spcBef>
                <a:spcPct val="0"/>
              </a:spcBef>
              <a:buSzTx/>
              <a:buNone/>
              <a:defRPr sz="5800" spc="-232">
                <a:latin typeface="Helvetica Neue Medium"/>
                <a:ea typeface="Helvetica Neue Medium"/>
                <a:cs typeface="Helvetica Neue Medium"/>
                <a:sym typeface="Helvetica Neue Medium"/>
              </a:defRPr>
            </a:lvl5pPr>
          </a:lstStyle>
          <a:p>
            <a:r>
              <a:t>Statement</a:t>
            </a:r>
          </a:p>
          <a:p>
            <a:pPr lvl="1"/>
          </a:p>
          <a:p>
            <a:pPr lvl="2"/>
          </a:p>
          <a:p>
            <a:pPr lvl="3"/>
          </a:p>
          <a:p>
            <a:pPr lvl="4"/>
          </a:p>
        </p:txBody>
      </p:sp>
      <p:sp>
        <p:nvSpPr>
          <p:cNvPr id="99"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603250" y="4131090"/>
            <a:ext cx="10985500" cy="467390"/>
          </a:xfrm>
          <a:prstGeom prst="rect">
            <a:avLst/>
          </a:prstGeom>
        </p:spPr>
        <p:txBody>
          <a:bodyPr lIns="45719" tIns="45719" rIns="45719" bIns="45719"/>
          <a:lstStyle>
            <a:lvl1pPr marL="0" indent="0" algn="ctr" defTabSz="825500">
              <a:lnSpc>
                <a:spcPct val="100000"/>
              </a:lnSpc>
              <a:spcBef>
                <a:spcPct val="0"/>
              </a:spcBef>
              <a:buSzTx/>
              <a:buNone/>
              <a:defRPr sz="2750" b="1"/>
            </a:lvl1pPr>
          </a:lstStyle>
          <a:p>
            <a:r>
              <a:t>Fact information</a:t>
            </a:r>
          </a:p>
        </p:txBody>
      </p:sp>
      <p:sp>
        <p:nvSpPr>
          <p:cNvPr id="107" name="Body Level One…"/>
          <p:cNvSpPr txBox="1"/>
          <p:nvPr>
            <p:ph type="body" idx="1" hasCustomPrompt="1"/>
          </p:nvPr>
        </p:nvSpPr>
        <p:spPr>
          <a:xfrm>
            <a:off x="603250" y="467629"/>
            <a:ext cx="10985500" cy="3679532"/>
          </a:xfrm>
          <a:prstGeom prst="rect">
            <a:avLst/>
          </a:prstGeom>
        </p:spPr>
        <p:txBody>
          <a:bodyPr anchor="b"/>
          <a:lstStyle>
            <a:lvl1pPr marL="0" indent="0" algn="ctr">
              <a:lnSpc>
                <a:spcPct val="80000"/>
              </a:lnSpc>
              <a:spcBef>
                <a:spcPct val="0"/>
              </a:spcBef>
              <a:buSzTx/>
              <a:buNone/>
              <a:defRPr sz="12500" b="1" spc="-250"/>
            </a:lvl1pPr>
            <a:lvl2pPr marL="0" indent="228600" algn="ctr">
              <a:lnSpc>
                <a:spcPct val="80000"/>
              </a:lnSpc>
              <a:spcBef>
                <a:spcPct val="0"/>
              </a:spcBef>
              <a:buSzTx/>
              <a:buNone/>
              <a:defRPr sz="12500" b="1" spc="-250"/>
            </a:lvl2pPr>
            <a:lvl3pPr marL="0" indent="457200" algn="ctr">
              <a:lnSpc>
                <a:spcPct val="80000"/>
              </a:lnSpc>
              <a:spcBef>
                <a:spcPct val="0"/>
              </a:spcBef>
              <a:buSzTx/>
              <a:buNone/>
              <a:defRPr sz="12500" b="1" spc="-250"/>
            </a:lvl3pPr>
            <a:lvl4pPr marL="0" indent="685800" algn="ctr">
              <a:lnSpc>
                <a:spcPct val="80000"/>
              </a:lnSpc>
              <a:spcBef>
                <a:spcPct val="0"/>
              </a:spcBef>
              <a:buSzTx/>
              <a:buNone/>
              <a:defRPr sz="12500" b="1" spc="-250"/>
            </a:lvl4pPr>
            <a:lvl5pPr marL="0" indent="914400" algn="ctr">
              <a:lnSpc>
                <a:spcPct val="80000"/>
              </a:lnSpc>
              <a:spcBef>
                <a:spcPct val="0"/>
              </a:spcBef>
              <a:buSzTx/>
              <a:buNone/>
              <a:defRPr sz="12500" b="1" spc="-250"/>
            </a:lvl5pPr>
          </a:lstStyle>
          <a:p>
            <a:r>
              <a:t>100%</a:t>
            </a:r>
          </a:p>
          <a:p>
            <a:pPr lvl="1"/>
          </a:p>
          <a:p>
            <a:pPr lvl="2"/>
          </a:p>
          <a:p>
            <a:pPr lvl="3"/>
          </a:p>
          <a:p>
            <a:pPr lvl="4"/>
          </a:p>
        </p:txBody>
      </p:sp>
      <p:sp>
        <p:nvSpPr>
          <p:cNvPr id="108"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1240413" y="5337727"/>
            <a:ext cx="10074626" cy="318490"/>
          </a:xfrm>
          <a:prstGeom prst="rect">
            <a:avLst/>
          </a:prstGeom>
        </p:spPr>
        <p:txBody>
          <a:bodyPr lIns="45719" tIns="45719" rIns="45719" bIns="45719"/>
          <a:lstStyle>
            <a:lvl1pPr marL="0" indent="0" defTabSz="825500">
              <a:lnSpc>
                <a:spcPct val="100000"/>
              </a:lnSpc>
              <a:spcBef>
                <a:spcPct val="0"/>
              </a:spcBef>
              <a:buSzTx/>
              <a:buNone/>
              <a:defRPr sz="1800" b="1"/>
            </a:lvl1pPr>
          </a:lstStyle>
          <a:p>
            <a:r>
              <a:t>Attribution</a:t>
            </a:r>
          </a:p>
        </p:txBody>
      </p:sp>
      <p:sp>
        <p:nvSpPr>
          <p:cNvPr id="116" name="Body Level One…"/>
          <p:cNvSpPr txBox="1"/>
          <p:nvPr>
            <p:ph type="body" sz="half" idx="1" hasCustomPrompt="1"/>
          </p:nvPr>
        </p:nvSpPr>
        <p:spPr>
          <a:xfrm>
            <a:off x="876962" y="2469930"/>
            <a:ext cx="10438077" cy="1918140"/>
          </a:xfrm>
          <a:prstGeom prst="rect">
            <a:avLst/>
          </a:prstGeom>
        </p:spPr>
        <p:txBody>
          <a:bodyPr anchor="ctr"/>
          <a:lstStyle>
            <a:lvl1pPr marL="319405" indent="-234950">
              <a:spcBef>
                <a:spcPct val="0"/>
              </a:spcBef>
              <a:buSzTx/>
              <a:buNone/>
              <a:defRPr sz="4250" spc="-170">
                <a:latin typeface="Helvetica Neue Medium"/>
                <a:ea typeface="Helvetica Neue Medium"/>
                <a:cs typeface="Helvetica Neue Medium"/>
                <a:sym typeface="Helvetica Neue Medium"/>
              </a:defRPr>
            </a:lvl1pPr>
            <a:lvl2pPr marL="319405" indent="-6350">
              <a:spcBef>
                <a:spcPct val="0"/>
              </a:spcBef>
              <a:buSzTx/>
              <a:buNone/>
              <a:defRPr sz="4250" spc="-170">
                <a:latin typeface="Helvetica Neue Medium"/>
                <a:ea typeface="Helvetica Neue Medium"/>
                <a:cs typeface="Helvetica Neue Medium"/>
                <a:sym typeface="Helvetica Neue Medium"/>
              </a:defRPr>
            </a:lvl2pPr>
            <a:lvl3pPr marL="319405" indent="222250">
              <a:spcBef>
                <a:spcPct val="0"/>
              </a:spcBef>
              <a:buSzTx/>
              <a:buNone/>
              <a:defRPr sz="4250" spc="-170">
                <a:latin typeface="Helvetica Neue Medium"/>
                <a:ea typeface="Helvetica Neue Medium"/>
                <a:cs typeface="Helvetica Neue Medium"/>
                <a:sym typeface="Helvetica Neue Medium"/>
              </a:defRPr>
            </a:lvl3pPr>
            <a:lvl4pPr marL="319405" indent="450850">
              <a:spcBef>
                <a:spcPct val="0"/>
              </a:spcBef>
              <a:buSzTx/>
              <a:buNone/>
              <a:defRPr sz="4250" spc="-170">
                <a:latin typeface="Helvetica Neue Medium"/>
                <a:ea typeface="Helvetica Neue Medium"/>
                <a:cs typeface="Helvetica Neue Medium"/>
                <a:sym typeface="Helvetica Neue Medium"/>
              </a:defRPr>
            </a:lvl4pPr>
            <a:lvl5pPr marL="319405" indent="679450">
              <a:spcBef>
                <a:spcPct val="0"/>
              </a:spcBef>
              <a:buSzTx/>
              <a:buNone/>
              <a:defRPr sz="4250" spc="-170">
                <a:latin typeface="Helvetica Neue Medium"/>
                <a:ea typeface="Helvetica Neue Medium"/>
                <a:cs typeface="Helvetica Neue Medium"/>
                <a:sym typeface="Helvetica Neue Medium"/>
              </a:defRPr>
            </a:lvl5pPr>
          </a:lstStyle>
          <a:p>
            <a:r>
              <a:t>“Notable Quote”</a:t>
            </a:r>
          </a:p>
          <a:p>
            <a:pPr lvl="1"/>
          </a:p>
          <a:p>
            <a:pPr lvl="2"/>
          </a:p>
          <a:p>
            <a:pPr lvl="3"/>
          </a:p>
          <a:p>
            <a:pPr lvl="4"/>
          </a:p>
        </p:txBody>
      </p:sp>
      <p:sp>
        <p:nvSpPr>
          <p:cNvPr id="117"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p:nvPr>
            <p:ph type="pic" sz="quarter" idx="21"/>
          </p:nvPr>
        </p:nvSpPr>
        <p:spPr>
          <a:xfrm>
            <a:off x="7715250" y="3542705"/>
            <a:ext cx="4064000" cy="2705101"/>
          </a:xfrm>
          <a:prstGeom prst="rect">
            <a:avLst/>
          </a:prstGeom>
        </p:spPr>
        <p:txBody>
          <a:bodyPr lIns="91439" tIns="45719" rIns="91439" bIns="45719">
            <a:noAutofit/>
          </a:bodyPr>
          <a:lstStyle/>
          <a:p/>
        </p:txBody>
      </p:sp>
      <p:sp>
        <p:nvSpPr>
          <p:cNvPr id="125" name="824910546_2681x1332.jpg"/>
          <p:cNvSpPr/>
          <p:nvPr>
            <p:ph type="pic" idx="22"/>
          </p:nvPr>
        </p:nvSpPr>
        <p:spPr>
          <a:xfrm>
            <a:off x="-1466850" y="635000"/>
            <a:ext cx="11349567" cy="5638800"/>
          </a:xfrm>
          <a:prstGeom prst="rect">
            <a:avLst/>
          </a:prstGeom>
        </p:spPr>
        <p:txBody>
          <a:bodyPr lIns="91439" tIns="45719" rIns="91439" bIns="45719">
            <a:noAutofit/>
          </a:bodyPr>
          <a:lstStyle/>
          <a:p/>
        </p:txBody>
      </p:sp>
      <p:sp>
        <p:nvSpPr>
          <p:cNvPr id="126" name="575395635_960x639.jpg"/>
          <p:cNvSpPr/>
          <p:nvPr>
            <p:ph type="pic" sz="quarter" idx="23"/>
          </p:nvPr>
        </p:nvSpPr>
        <p:spPr>
          <a:xfrm>
            <a:off x="7715250" y="635000"/>
            <a:ext cx="4064000" cy="2705100"/>
          </a:xfrm>
          <a:prstGeom prst="rect">
            <a:avLst/>
          </a:prstGeom>
        </p:spPr>
        <p:txBody>
          <a:bodyPr lIns="91439" tIns="45719" rIns="91439" bIns="45719">
            <a:noAutofit/>
          </a:bodyPr>
          <a:lstStyle/>
          <a:p/>
        </p:txBody>
      </p:sp>
      <p:sp>
        <p:nvSpPr>
          <p:cNvPr id="127"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p:nvPr>
            <p:ph type="pic" idx="21"/>
          </p:nvPr>
        </p:nvSpPr>
        <p:spPr>
          <a:xfrm>
            <a:off x="-755650" y="-1860550"/>
            <a:ext cx="14255750" cy="9515121"/>
          </a:xfrm>
          <a:prstGeom prst="rect">
            <a:avLst/>
          </a:prstGeom>
        </p:spPr>
        <p:txBody>
          <a:bodyPr lIns="91439" tIns="45719" rIns="91439" bIns="45719">
            <a:noAutofit/>
          </a:bodyPr>
          <a:lstStyle/>
          <a:p/>
        </p:txBody>
      </p:sp>
      <p:sp>
        <p:nvSpPr>
          <p:cNvPr id="135"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Title Text"/>
          <p:cNvSpPr txBox="1"/>
          <p:nvPr>
            <p:ph type="title" hasCustomPrompt="1"/>
          </p:nvPr>
        </p:nvSpPr>
        <p:spPr>
          <a:xfrm>
            <a:off x="1988344" y="428625"/>
            <a:ext cx="8215313" cy="1000125"/>
          </a:xfrm>
          <a:prstGeom prst="rect">
            <a:avLst/>
          </a:prstGeom>
        </p:spPr>
        <p:txBody>
          <a:bodyPr lIns="71437" tIns="71437" rIns="71437" bIns="71437"/>
          <a:lstStyle>
            <a:lvl1pPr defTabSz="821690">
              <a:lnSpc>
                <a:spcPct val="100000"/>
              </a:lnSpc>
              <a:defRPr sz="3100" b="0" cap="all" spc="992">
                <a:latin typeface="Avenir Light"/>
                <a:ea typeface="Avenir Light"/>
                <a:cs typeface="Avenir Light"/>
                <a:sym typeface="Avenir Light"/>
              </a:defRPr>
            </a:lvl1pPr>
          </a:lstStyle>
          <a:p>
            <a:r>
              <a:t>Title Text</a:t>
            </a:r>
          </a:p>
        </p:txBody>
      </p:sp>
      <p:sp>
        <p:nvSpPr>
          <p:cNvPr id="150" name="Body Level One…"/>
          <p:cNvSpPr txBox="1"/>
          <p:nvPr>
            <p:ph type="body" idx="1" hasCustomPrompt="1"/>
          </p:nvPr>
        </p:nvSpPr>
        <p:spPr>
          <a:xfrm>
            <a:off x="1988344" y="1419820"/>
            <a:ext cx="8215313" cy="4723805"/>
          </a:xfrm>
          <a:prstGeom prst="rect">
            <a:avLst/>
          </a:prstGeom>
        </p:spPr>
        <p:txBody>
          <a:bodyPr lIns="71437" tIns="71437" rIns="71437" bIns="71437" anchor="ctr"/>
          <a:lstStyle>
            <a:lvl1pPr marL="326390" indent="-326390" defTabSz="821690">
              <a:lnSpc>
                <a:spcPct val="100000"/>
              </a:lnSpc>
              <a:spcBef>
                <a:spcPct val="590000"/>
              </a:spcBef>
              <a:buSzPct val="90000"/>
              <a:defRPr sz="2500">
                <a:latin typeface="Avenir Light"/>
                <a:ea typeface="Avenir Light"/>
                <a:cs typeface="Avenir Light"/>
                <a:sym typeface="Avenir Light"/>
              </a:defRPr>
            </a:lvl1pPr>
            <a:lvl2pPr marL="561340" indent="-326390" defTabSz="821690">
              <a:lnSpc>
                <a:spcPct val="100000"/>
              </a:lnSpc>
              <a:spcBef>
                <a:spcPct val="590000"/>
              </a:spcBef>
              <a:buSzPct val="90000"/>
              <a:defRPr sz="2500">
                <a:latin typeface="Avenir Light"/>
                <a:ea typeface="Avenir Light"/>
                <a:cs typeface="Avenir Light"/>
                <a:sym typeface="Avenir Light"/>
              </a:defRPr>
            </a:lvl2pPr>
            <a:lvl3pPr marL="796290" indent="-326390" defTabSz="821690">
              <a:lnSpc>
                <a:spcPct val="100000"/>
              </a:lnSpc>
              <a:spcBef>
                <a:spcPct val="590000"/>
              </a:spcBef>
              <a:buSzPct val="90000"/>
              <a:defRPr sz="2500">
                <a:latin typeface="Avenir Light"/>
                <a:ea typeface="Avenir Light"/>
                <a:cs typeface="Avenir Light"/>
                <a:sym typeface="Avenir Light"/>
              </a:defRPr>
            </a:lvl3pPr>
            <a:lvl4pPr marL="1031240" indent="-326390" defTabSz="821690">
              <a:lnSpc>
                <a:spcPct val="100000"/>
              </a:lnSpc>
              <a:spcBef>
                <a:spcPct val="590000"/>
              </a:spcBef>
              <a:buSzPct val="90000"/>
              <a:defRPr sz="2500">
                <a:latin typeface="Avenir Light"/>
                <a:ea typeface="Avenir Light"/>
                <a:cs typeface="Avenir Light"/>
                <a:sym typeface="Avenir Light"/>
              </a:defRPr>
            </a:lvl4pPr>
            <a:lvl5pPr marL="1266190" indent="-326390" defTabSz="821690">
              <a:lnSpc>
                <a:spcPct val="100000"/>
              </a:lnSpc>
              <a:spcBef>
                <a:spcPct val="590000"/>
              </a:spcBef>
              <a:buSzPct val="90000"/>
              <a:defRPr sz="2500">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5967677" y="6516588"/>
            <a:ext cx="236284" cy="280988"/>
          </a:xfrm>
          <a:prstGeom prst="rect">
            <a:avLst/>
          </a:prstGeom>
        </p:spPr>
        <p:txBody>
          <a:bodyPr lIns="71437" tIns="71437" rIns="71437" bIns="71437" anchor="ctr"/>
          <a:lstStyle>
            <a:lvl1pPr defTabSz="821690">
              <a:defRPr sz="1200">
                <a:latin typeface="Avenir Light"/>
                <a:ea typeface="Avenir Light"/>
                <a:cs typeface="Avenir Light"/>
                <a:sym typeface="Avenir Light"/>
              </a:defRPr>
            </a:lvl1p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158" name="Line"/>
          <p:cNvSpPr/>
          <p:nvPr/>
        </p:nvSpPr>
        <p:spPr>
          <a:xfrm flipV="1">
            <a:off x="1809750" y="698316"/>
            <a:ext cx="8572500" cy="185"/>
          </a:xfrm>
          <a:prstGeom prst="line">
            <a:avLst/>
          </a:prstGeom>
          <a:ln w="25400">
            <a:solidFill>
              <a:srgbClr val="A6AAA9"/>
            </a:solidFill>
            <a:miter lim="400000"/>
          </a:ln>
        </p:spPr>
        <p:txBody>
          <a:bodyPr lIns="35718" tIns="35718" rIns="35718" bIns="35718" anchor="ctr"/>
          <a:lstStyle/>
          <a:p>
            <a:pPr algn="l" defTabSz="642620">
              <a:defRPr sz="1600">
                <a:solidFill>
                  <a:srgbClr val="000000"/>
                </a:solidFill>
                <a:latin typeface="Helvetica"/>
                <a:ea typeface="Helvetica"/>
                <a:cs typeface="Helvetica"/>
                <a:sym typeface="Helvetica"/>
              </a:defRPr>
            </a:pPr>
            <a:endParaRPr sz="1200"/>
          </a:p>
        </p:txBody>
      </p:sp>
      <p:sp>
        <p:nvSpPr>
          <p:cNvPr id="159" name="Text"/>
          <p:cNvSpPr txBox="1"/>
          <p:nvPr>
            <p:ph type="body" sz="quarter" idx="21" hasCustomPrompt="1"/>
          </p:nvPr>
        </p:nvSpPr>
        <p:spPr>
          <a:xfrm>
            <a:off x="1809750" y="319088"/>
            <a:ext cx="7858125" cy="323851"/>
          </a:xfrm>
          <a:prstGeom prst="rect">
            <a:avLst/>
          </a:prstGeom>
        </p:spPr>
        <p:txBody>
          <a:bodyPr lIns="71437" tIns="71437" rIns="71437" bIns="71437" anchor="b">
            <a:spAutoFit/>
          </a:bodyPr>
          <a:lstStyle>
            <a:lvl1pPr marL="0" indent="0" defTabSz="642620">
              <a:lnSpc>
                <a:spcPct val="80000"/>
              </a:lnSpc>
              <a:spcBef>
                <a:spcPct val="0"/>
              </a:spcBef>
              <a:buSzTx/>
              <a:buNone/>
              <a:defRPr sz="1600" cap="all" spc="160">
                <a:solidFill>
                  <a:srgbClr val="838787"/>
                </a:solidFill>
                <a:latin typeface="DIN Alternate Bold"/>
                <a:ea typeface="DIN Alternate Bold"/>
                <a:cs typeface="DIN Alternate Bold"/>
                <a:sym typeface="DIN Alternate Bold"/>
              </a:defRPr>
            </a:lvl1pPr>
          </a:lstStyle>
          <a:p>
            <a:r>
              <a:t>Text</a:t>
            </a:r>
          </a:p>
        </p:txBody>
      </p:sp>
      <p:sp>
        <p:nvSpPr>
          <p:cNvPr id="160" name="Title Text"/>
          <p:cNvSpPr txBox="1"/>
          <p:nvPr>
            <p:ph type="title" hasCustomPrompt="1"/>
          </p:nvPr>
        </p:nvSpPr>
        <p:spPr>
          <a:xfrm>
            <a:off x="1809750" y="1080492"/>
            <a:ext cx="8572500" cy="508993"/>
          </a:xfrm>
          <a:prstGeom prst="rect">
            <a:avLst/>
          </a:prstGeom>
        </p:spPr>
        <p:txBody>
          <a:bodyPr lIns="71437" tIns="71437" rIns="71437" bIns="71437"/>
          <a:lstStyle>
            <a:lvl1pPr defTabSz="821690">
              <a:spcBef>
                <a:spcPct val="390000"/>
              </a:spcBef>
              <a:defRPr sz="4200" b="0" cap="all" spc="0">
                <a:solidFill>
                  <a:srgbClr val="34A5DA"/>
                </a:solidFill>
                <a:latin typeface="DIN Condensed Bold"/>
                <a:ea typeface="DIN Condensed Bold"/>
                <a:cs typeface="DIN Condensed Bold"/>
                <a:sym typeface="DIN Condensed Bold"/>
              </a:defRPr>
            </a:lvl1pPr>
          </a:lstStyle>
          <a:p>
            <a:r>
              <a:t>Title Text</a:t>
            </a:r>
          </a:p>
        </p:txBody>
      </p:sp>
      <p:sp>
        <p:nvSpPr>
          <p:cNvPr id="161" name="Body Level One…"/>
          <p:cNvSpPr txBox="1"/>
          <p:nvPr>
            <p:ph type="body" idx="1" hasCustomPrompt="1"/>
          </p:nvPr>
        </p:nvSpPr>
        <p:spPr>
          <a:xfrm>
            <a:off x="1809750" y="1928813"/>
            <a:ext cx="8572500" cy="4295180"/>
          </a:xfrm>
          <a:prstGeom prst="rect">
            <a:avLst/>
          </a:prstGeom>
        </p:spPr>
        <p:txBody>
          <a:bodyPr lIns="71437" tIns="71437" rIns="71437" bIns="71437"/>
          <a:lstStyle>
            <a:lvl1pPr marL="300990" indent="-300355" defTabSz="821690">
              <a:lnSpc>
                <a:spcPct val="100000"/>
              </a:lnSpc>
              <a:spcBef>
                <a:spcPct val="390000"/>
              </a:spcBef>
              <a:buClr>
                <a:srgbClr val="34A5DA"/>
              </a:buClr>
              <a:buSzPct val="105000"/>
              <a:buFont typeface="Avenir Next Regular"/>
              <a:buChar char="▸"/>
              <a:defRPr sz="2300">
                <a:solidFill>
                  <a:srgbClr val="838787"/>
                </a:solidFill>
                <a:latin typeface="Avenir Next Medium"/>
                <a:ea typeface="Avenir Next Medium"/>
                <a:cs typeface="Avenir Next Medium"/>
                <a:sym typeface="Avenir Next Medium"/>
              </a:defRPr>
            </a:lvl1pPr>
            <a:lvl2pPr marL="523240" indent="-300355" defTabSz="821690">
              <a:lnSpc>
                <a:spcPct val="100000"/>
              </a:lnSpc>
              <a:spcBef>
                <a:spcPct val="390000"/>
              </a:spcBef>
              <a:buClr>
                <a:srgbClr val="34A5DA"/>
              </a:buClr>
              <a:buSzPct val="105000"/>
              <a:buFont typeface="Avenir Next Regular"/>
              <a:buChar char="▸"/>
              <a:defRPr sz="2300">
                <a:solidFill>
                  <a:srgbClr val="838787"/>
                </a:solidFill>
                <a:latin typeface="Avenir Next Medium"/>
                <a:ea typeface="Avenir Next Medium"/>
                <a:cs typeface="Avenir Next Medium"/>
                <a:sym typeface="Avenir Next Medium"/>
              </a:defRPr>
            </a:lvl2pPr>
            <a:lvl3pPr marL="745490" indent="-300355" defTabSz="821690">
              <a:lnSpc>
                <a:spcPct val="100000"/>
              </a:lnSpc>
              <a:spcBef>
                <a:spcPct val="390000"/>
              </a:spcBef>
              <a:buClr>
                <a:srgbClr val="34A5DA"/>
              </a:buClr>
              <a:buSzPct val="105000"/>
              <a:buFont typeface="Avenir Next Regular"/>
              <a:buChar char="▸"/>
              <a:defRPr sz="2300">
                <a:solidFill>
                  <a:srgbClr val="838787"/>
                </a:solidFill>
                <a:latin typeface="Avenir Next Medium"/>
                <a:ea typeface="Avenir Next Medium"/>
                <a:cs typeface="Avenir Next Medium"/>
                <a:sym typeface="Avenir Next Medium"/>
              </a:defRPr>
            </a:lvl3pPr>
            <a:lvl4pPr marL="967740" indent="-300355" defTabSz="821690">
              <a:lnSpc>
                <a:spcPct val="100000"/>
              </a:lnSpc>
              <a:spcBef>
                <a:spcPct val="390000"/>
              </a:spcBef>
              <a:buClr>
                <a:srgbClr val="34A5DA"/>
              </a:buClr>
              <a:buSzPct val="105000"/>
              <a:buFont typeface="Avenir Next Regular"/>
              <a:buChar char="▸"/>
              <a:defRPr sz="2300">
                <a:solidFill>
                  <a:srgbClr val="838787"/>
                </a:solidFill>
                <a:latin typeface="Avenir Next Medium"/>
                <a:ea typeface="Avenir Next Medium"/>
                <a:cs typeface="Avenir Next Medium"/>
                <a:sym typeface="Avenir Next Medium"/>
              </a:defRPr>
            </a:lvl4pPr>
            <a:lvl5pPr marL="1189990" indent="-300355" defTabSz="821690">
              <a:lnSpc>
                <a:spcPct val="100000"/>
              </a:lnSpc>
              <a:spcBef>
                <a:spcPct val="390000"/>
              </a:spcBef>
              <a:buClr>
                <a:srgbClr val="34A5DA"/>
              </a:buClr>
              <a:buSzPct val="105000"/>
              <a:buFont typeface="Avenir Next Regular"/>
              <a:buChar char="▸"/>
              <a:defRPr sz="2300">
                <a:solidFill>
                  <a:srgbClr val="838787"/>
                </a:solidFill>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xfrm>
            <a:off x="10105966" y="303609"/>
            <a:ext cx="272852" cy="306388"/>
          </a:xfrm>
          <a:prstGeom prst="rect">
            <a:avLst/>
          </a:prstGeom>
        </p:spPr>
        <p:txBody>
          <a:bodyPr lIns="71437" tIns="71437" rIns="71437" bIns="71437" anchor="t"/>
          <a:lstStyle>
            <a:lvl1pPr algn="r" defTabSz="821690">
              <a:lnSpc>
                <a:spcPct val="80000"/>
              </a:lnSpc>
              <a:defRPr sz="1600">
                <a:solidFill>
                  <a:srgbClr val="838787"/>
                </a:solidFill>
                <a:latin typeface="DIN Alternate Bold"/>
                <a:ea typeface="DIN Alternate Bold"/>
                <a:cs typeface="DIN Alternate Bold"/>
                <a:sym typeface="DIN Alternate Bold"/>
              </a:defRPr>
            </a:lvl1pPr>
          </a:lstStyle>
          <a:p>
            <a:fld id="{86CB4B4D-7CA3-9044-876B-883B54F8677D}" type="slidenum">
              <a:rPr/>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FFFFFF"/>
        </a:solidFill>
        <a:effectLst/>
      </p:bgPr>
    </p:bg>
    <p:spTree>
      <p:nvGrpSpPr>
        <p:cNvPr id="1" name=""/>
        <p:cNvGrpSpPr/>
        <p:nvPr/>
      </p:nvGrpSpPr>
      <p:grpSpPr>
        <a:xfrm>
          <a:off x="0" y="0"/>
          <a:ext cx="0" cy="0"/>
          <a:chOff x="0" y="0"/>
          <a:chExt cx="0" cy="0"/>
        </a:xfrm>
      </p:grpSpPr>
      <p:sp>
        <p:nvSpPr>
          <p:cNvPr id="169" name="Title Text"/>
          <p:cNvSpPr txBox="1"/>
          <p:nvPr>
            <p:ph type="title" hasCustomPrompt="1"/>
          </p:nvPr>
        </p:nvSpPr>
        <p:spPr>
          <a:xfrm>
            <a:off x="415600" y="593367"/>
            <a:ext cx="11360801" cy="763601"/>
          </a:xfrm>
          <a:prstGeom prst="rect">
            <a:avLst/>
          </a:prstGeom>
        </p:spPr>
        <p:txBody>
          <a:bodyPr lIns="243799" tIns="243799" rIns="243799" bIns="243799"/>
          <a:lstStyle>
            <a:lvl1pPr defTabSz="2438400">
              <a:lnSpc>
                <a:spcPct val="100000"/>
              </a:lnSpc>
              <a:defRPr sz="3700" b="0" spc="0">
                <a:solidFill>
                  <a:srgbClr val="000000"/>
                </a:solidFill>
                <a:latin typeface="Arial" panose="020B0604020202020204"/>
                <a:ea typeface="Arial" panose="020B0604020202020204"/>
                <a:cs typeface="Arial" panose="020B0604020202020204"/>
                <a:sym typeface="Arial" panose="020B0604020202020204"/>
              </a:defRPr>
            </a:lvl1pPr>
          </a:lstStyle>
          <a:p>
            <a:r>
              <a:t>Title Text</a:t>
            </a:r>
          </a:p>
        </p:txBody>
      </p:sp>
      <p:sp>
        <p:nvSpPr>
          <p:cNvPr id="170" name="Body Level One…"/>
          <p:cNvSpPr txBox="1"/>
          <p:nvPr>
            <p:ph type="body" idx="1" hasCustomPrompt="1"/>
          </p:nvPr>
        </p:nvSpPr>
        <p:spPr>
          <a:xfrm>
            <a:off x="415600" y="1536633"/>
            <a:ext cx="11360801" cy="4555201"/>
          </a:xfrm>
          <a:prstGeom prst="rect">
            <a:avLst/>
          </a:prstGeom>
        </p:spPr>
        <p:txBody>
          <a:bodyPr lIns="243799" tIns="243799" rIns="243799" bIns="243799"/>
          <a:lstStyle>
            <a:lvl1pPr marL="514350" indent="-457200" defTabSz="2438400">
              <a:lnSpc>
                <a:spcPct val="115000"/>
              </a:lnSpc>
              <a:spcBef>
                <a:spcPct val="0"/>
              </a:spcBef>
              <a:buClr>
                <a:srgbClr val="595959"/>
              </a:buClr>
              <a:buSzPts val="4800"/>
              <a:buFont typeface="Arial" panose="020B0604020202020204"/>
              <a:buChar char="●"/>
              <a:defRPr>
                <a:solidFill>
                  <a:srgbClr val="595959"/>
                </a:solidFill>
                <a:latin typeface="Arial" panose="020B0604020202020204"/>
                <a:ea typeface="Arial" panose="020B0604020202020204"/>
                <a:cs typeface="Arial" panose="020B0604020202020204"/>
                <a:sym typeface="Arial" panose="020B0604020202020204"/>
              </a:defRPr>
            </a:lvl1pPr>
            <a:lvl2pPr marL="842645" indent="-544195" defTabSz="2438400">
              <a:lnSpc>
                <a:spcPct val="115000"/>
              </a:lnSpc>
              <a:spcBef>
                <a:spcPct val="0"/>
              </a:spcBef>
              <a:buClr>
                <a:srgbClr val="595959"/>
              </a:buClr>
              <a:buSzPts val="4800"/>
              <a:buFont typeface="Arial" panose="020B0604020202020204"/>
              <a:buChar char="○"/>
              <a:defRPr>
                <a:solidFill>
                  <a:srgbClr val="595959"/>
                </a:solidFill>
                <a:latin typeface="Arial" panose="020B0604020202020204"/>
                <a:ea typeface="Arial" panose="020B0604020202020204"/>
                <a:cs typeface="Arial" panose="020B0604020202020204"/>
                <a:sym typeface="Arial" panose="020B0604020202020204"/>
              </a:defRPr>
            </a:lvl2pPr>
            <a:lvl3pPr marL="1071245" indent="-544195" defTabSz="2438400">
              <a:lnSpc>
                <a:spcPct val="115000"/>
              </a:lnSpc>
              <a:spcBef>
                <a:spcPct val="0"/>
              </a:spcBef>
              <a:buClr>
                <a:srgbClr val="595959"/>
              </a:buClr>
              <a:buSzPts val="4800"/>
              <a:buFont typeface="Arial" panose="020B0604020202020204"/>
              <a:buChar char="■"/>
              <a:defRPr>
                <a:solidFill>
                  <a:srgbClr val="595959"/>
                </a:solidFill>
                <a:latin typeface="Arial" panose="020B0604020202020204"/>
                <a:ea typeface="Arial" panose="020B0604020202020204"/>
                <a:cs typeface="Arial" panose="020B0604020202020204"/>
                <a:sym typeface="Arial" panose="020B0604020202020204"/>
              </a:defRPr>
            </a:lvl3pPr>
            <a:lvl4pPr marL="1299845" indent="-544195" defTabSz="2438400">
              <a:lnSpc>
                <a:spcPct val="115000"/>
              </a:lnSpc>
              <a:spcBef>
                <a:spcPct val="0"/>
              </a:spcBef>
              <a:buClr>
                <a:srgbClr val="595959"/>
              </a:buClr>
              <a:buSzPts val="4800"/>
              <a:buFont typeface="Arial" panose="020B0604020202020204"/>
              <a:buChar char="●"/>
              <a:defRPr>
                <a:solidFill>
                  <a:srgbClr val="595959"/>
                </a:solidFill>
                <a:latin typeface="Arial" panose="020B0604020202020204"/>
                <a:ea typeface="Arial" panose="020B0604020202020204"/>
                <a:cs typeface="Arial" panose="020B0604020202020204"/>
                <a:sym typeface="Arial" panose="020B0604020202020204"/>
              </a:defRPr>
            </a:lvl4pPr>
            <a:lvl5pPr marL="1528445" indent="-544195" defTabSz="2438400">
              <a:lnSpc>
                <a:spcPct val="115000"/>
              </a:lnSpc>
              <a:spcBef>
                <a:spcPct val="0"/>
              </a:spcBef>
              <a:buClr>
                <a:srgbClr val="595959"/>
              </a:buClr>
              <a:buSzPts val="4800"/>
              <a:buFont typeface="Arial" panose="020B0604020202020204"/>
              <a:buChar char="○"/>
              <a:defRPr>
                <a:solidFill>
                  <a:srgbClr val="595959"/>
                </a:solidFill>
                <a:latin typeface="Arial" panose="020B0604020202020204"/>
                <a:ea typeface="Arial" panose="020B0604020202020204"/>
                <a:cs typeface="Arial" panose="020B0604020202020204"/>
                <a:sym typeface="Arial" panose="020B0604020202020204"/>
              </a:defRPr>
            </a:lvl5p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11594419" y="6262398"/>
            <a:ext cx="433792" cy="435250"/>
          </a:xfrm>
          <a:prstGeom prst="rect">
            <a:avLst/>
          </a:prstGeom>
        </p:spPr>
        <p:txBody>
          <a:bodyPr lIns="243799" tIns="243799" rIns="243799" bIns="243799" anchor="ctr">
            <a:normAutofit/>
          </a:bodyPr>
          <a:lstStyle>
            <a:lvl1pPr algn="r" defTabSz="2438400">
              <a:defRPr sz="1300">
                <a:solidFill>
                  <a:srgbClr val="595959"/>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8" name="Title Text"/>
          <p:cNvSpPr txBox="1"/>
          <p:nvPr>
            <p:ph type="title" hasCustomPrompt="1"/>
          </p:nvPr>
        </p:nvSpPr>
        <p:spPr>
          <a:xfrm>
            <a:off x="736600" y="177800"/>
            <a:ext cx="10718800" cy="1714500"/>
          </a:xfrm>
          <a:prstGeom prst="rect">
            <a:avLst/>
          </a:prstGeom>
        </p:spPr>
        <p:txBody>
          <a:bodyPr anchor="ctr"/>
          <a:lstStyle>
            <a:lvl1pPr defTabSz="825500">
              <a:lnSpc>
                <a:spcPct val="100000"/>
              </a:lnSpc>
              <a:defRPr sz="5000" b="0" spc="0">
                <a:effectLst>
                  <a:outerShdw blurRad="50800" dist="38100" dir="5400000" rotWithShape="0">
                    <a:srgbClr val="000000"/>
                  </a:outerShdw>
                </a:effectLst>
                <a:latin typeface="Helvetica Neue Light"/>
                <a:ea typeface="Helvetica Neue Light"/>
                <a:cs typeface="Helvetica Neue Light"/>
                <a:sym typeface="Helvetica Neue Light"/>
              </a:defRPr>
            </a:lvl1pPr>
          </a:lstStyle>
          <a:p>
            <a:r>
              <a:t>Title Text</a:t>
            </a:r>
          </a:p>
        </p:txBody>
      </p:sp>
      <p:sp>
        <p:nvSpPr>
          <p:cNvPr id="179" name="Body Level One…"/>
          <p:cNvSpPr txBox="1"/>
          <p:nvPr>
            <p:ph type="body" idx="1" hasCustomPrompt="1"/>
          </p:nvPr>
        </p:nvSpPr>
        <p:spPr>
          <a:xfrm>
            <a:off x="736600" y="1949450"/>
            <a:ext cx="10718800" cy="4019550"/>
          </a:xfrm>
          <a:prstGeom prst="rect">
            <a:avLst/>
          </a:prstGeom>
        </p:spPr>
        <p:txBody>
          <a:bodyPr anchor="ctr"/>
          <a:lstStyle>
            <a:lvl1pPr marL="317500" indent="-317500" defTabSz="825500">
              <a:lnSpc>
                <a:spcPct val="100000"/>
              </a:lnSpc>
              <a:spcBef>
                <a:spcPct val="510000"/>
              </a:spcBef>
              <a:buSzPct val="30000"/>
              <a:buBlip>
                <a:blip r:embed="rId3"/>
              </a:buBlip>
              <a:defRPr sz="2500">
                <a:effectLst>
                  <a:outerShdw blurRad="50800" dist="38100" dir="5400000" rotWithShape="0">
                    <a:srgbClr val="000000"/>
                  </a:outerShdw>
                </a:effectLst>
                <a:latin typeface="Helvetica Neue Light"/>
                <a:ea typeface="Helvetica Neue Light"/>
                <a:cs typeface="Helvetica Neue Light"/>
                <a:sym typeface="Helvetica Neue Light"/>
              </a:defRPr>
            </a:lvl1pPr>
            <a:lvl2pPr marL="635000" indent="-317500" defTabSz="825500">
              <a:lnSpc>
                <a:spcPct val="100000"/>
              </a:lnSpc>
              <a:spcBef>
                <a:spcPct val="510000"/>
              </a:spcBef>
              <a:buSzPct val="30000"/>
              <a:buBlip>
                <a:blip r:embed="rId3"/>
              </a:buBlip>
              <a:defRPr sz="2500">
                <a:effectLst>
                  <a:outerShdw blurRad="50800" dist="38100" dir="5400000" rotWithShape="0">
                    <a:srgbClr val="000000"/>
                  </a:outerShdw>
                </a:effectLst>
                <a:latin typeface="Helvetica Neue Light"/>
                <a:ea typeface="Helvetica Neue Light"/>
                <a:cs typeface="Helvetica Neue Light"/>
                <a:sym typeface="Helvetica Neue Light"/>
              </a:defRPr>
            </a:lvl2pPr>
            <a:lvl3pPr marL="952500" indent="-317500" defTabSz="825500">
              <a:lnSpc>
                <a:spcPct val="100000"/>
              </a:lnSpc>
              <a:spcBef>
                <a:spcPct val="510000"/>
              </a:spcBef>
              <a:buSzPct val="30000"/>
              <a:buBlip>
                <a:blip r:embed="rId3"/>
              </a:buBlip>
              <a:defRPr sz="2500">
                <a:effectLst>
                  <a:outerShdw blurRad="50800" dist="38100" dir="5400000" rotWithShape="0">
                    <a:srgbClr val="000000"/>
                  </a:outerShdw>
                </a:effectLst>
                <a:latin typeface="Helvetica Neue Light"/>
                <a:ea typeface="Helvetica Neue Light"/>
                <a:cs typeface="Helvetica Neue Light"/>
                <a:sym typeface="Helvetica Neue Light"/>
              </a:defRPr>
            </a:lvl3pPr>
            <a:lvl4pPr marL="1270000" indent="-317500" defTabSz="825500">
              <a:lnSpc>
                <a:spcPct val="100000"/>
              </a:lnSpc>
              <a:spcBef>
                <a:spcPct val="510000"/>
              </a:spcBef>
              <a:buSzPct val="30000"/>
              <a:buBlip>
                <a:blip r:embed="rId3"/>
              </a:buBlip>
              <a:defRPr sz="2500">
                <a:effectLst>
                  <a:outerShdw blurRad="50800" dist="38100" dir="5400000" rotWithShape="0">
                    <a:srgbClr val="000000"/>
                  </a:outerShdw>
                </a:effectLst>
                <a:latin typeface="Helvetica Neue Light"/>
                <a:ea typeface="Helvetica Neue Light"/>
                <a:cs typeface="Helvetica Neue Light"/>
                <a:sym typeface="Helvetica Neue Light"/>
              </a:defRPr>
            </a:lvl4pPr>
            <a:lvl5pPr marL="1587500" indent="-317500" defTabSz="825500">
              <a:lnSpc>
                <a:spcPct val="100000"/>
              </a:lnSpc>
              <a:spcBef>
                <a:spcPct val="510000"/>
              </a:spcBef>
              <a:buSzPct val="30000"/>
              <a:buBlip>
                <a:blip r:embed="rId3"/>
              </a:buBlip>
              <a:defRPr sz="2500">
                <a:effectLst>
                  <a:outerShdw blurRad="50800" dist="38100" dir="5400000" rotWithShape="0">
                    <a:srgbClr val="000000"/>
                  </a:outerShdw>
                </a:effectLst>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p:nvPr>
            <p:ph type="sldNum" sz="quarter" idx="2"/>
          </p:nvPr>
        </p:nvSpPr>
        <p:spPr>
          <a:xfrm>
            <a:off x="11860968" y="6561208"/>
            <a:ext cx="184252" cy="193535"/>
          </a:xfrm>
          <a:prstGeom prst="rect">
            <a:avLst/>
          </a:prstGeom>
        </p:spPr>
        <p:txBody>
          <a:bodyPr anchor="ctr"/>
          <a:lstStyle>
            <a:lvl1pPr algn="r" defTabSz="825500">
              <a:defRPr b="1">
                <a:solidFill>
                  <a:srgbClr val="FFFFFF">
                    <a:alpha val="70000"/>
                  </a:srgbClr>
                </a:solidFill>
              </a:defRPr>
            </a:lvl1pPr>
          </a:lstStyle>
          <a:p>
            <a:fld id="{86CB4B4D-7CA3-9044-876B-883B54F8677D}" type="slidenum">
              <a:rPr/>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7" name="Line"/>
          <p:cNvSpPr/>
          <p:nvPr/>
        </p:nvSpPr>
        <p:spPr>
          <a:xfrm>
            <a:off x="476250" y="1524000"/>
            <a:ext cx="11247461" cy="0"/>
          </a:xfrm>
          <a:prstGeom prst="line">
            <a:avLst/>
          </a:prstGeom>
          <a:ln w="12700">
            <a:solidFill>
              <a:srgbClr val="444444">
                <a:alpha val="30000"/>
              </a:srgbClr>
            </a:solidFill>
            <a:miter lim="400000"/>
          </a:ln>
        </p:spPr>
        <p:txBody>
          <a:bodyPr lIns="25400" tIns="25400" rIns="25400" bIns="25400" anchor="ctr"/>
          <a:lstStyle/>
          <a:p>
            <a:pPr algn="l" defTabSz="457200">
              <a:defRPr sz="1200">
                <a:solidFill>
                  <a:srgbClr val="000000"/>
                </a:solidFill>
                <a:latin typeface="Helvetica"/>
                <a:ea typeface="Helvetica"/>
                <a:cs typeface="Helvetica"/>
                <a:sym typeface="Helvetica"/>
              </a:defRPr>
            </a:pPr>
          </a:p>
        </p:txBody>
      </p:sp>
      <p:sp>
        <p:nvSpPr>
          <p:cNvPr id="188" name="Line"/>
          <p:cNvSpPr/>
          <p:nvPr/>
        </p:nvSpPr>
        <p:spPr>
          <a:xfrm>
            <a:off x="476250" y="444500"/>
            <a:ext cx="11247461" cy="0"/>
          </a:xfrm>
          <a:prstGeom prst="line">
            <a:avLst/>
          </a:prstGeom>
          <a:ln w="12700">
            <a:solidFill>
              <a:srgbClr val="444444">
                <a:alpha val="30000"/>
              </a:srgbClr>
            </a:solidFill>
            <a:miter lim="400000"/>
          </a:ln>
        </p:spPr>
        <p:txBody>
          <a:bodyPr lIns="25400" tIns="25400" rIns="25400" bIns="25400" anchor="ctr"/>
          <a:lstStyle/>
          <a:p>
            <a:pPr algn="l" defTabSz="457200">
              <a:defRPr sz="1200">
                <a:solidFill>
                  <a:srgbClr val="000000"/>
                </a:solidFill>
                <a:latin typeface="Helvetica"/>
                <a:ea typeface="Helvetica"/>
                <a:cs typeface="Helvetica"/>
                <a:sym typeface="Helvetica"/>
              </a:defRPr>
            </a:pPr>
          </a:p>
        </p:txBody>
      </p:sp>
      <p:sp>
        <p:nvSpPr>
          <p:cNvPr id="189" name="Title Text"/>
          <p:cNvSpPr txBox="1"/>
          <p:nvPr>
            <p:ph type="title" hasCustomPrompt="1"/>
          </p:nvPr>
        </p:nvSpPr>
        <p:spPr>
          <a:xfrm>
            <a:off x="476250" y="571500"/>
            <a:ext cx="11239500" cy="831850"/>
          </a:xfrm>
          <a:prstGeom prst="rect">
            <a:avLst/>
          </a:prstGeom>
        </p:spPr>
        <p:txBody>
          <a:bodyPr anchor="ctr"/>
          <a:lstStyle>
            <a:lvl1pPr algn="ctr" defTabSz="825500">
              <a:lnSpc>
                <a:spcPct val="90000"/>
              </a:lnSpc>
              <a:spcBef>
                <a:spcPct val="230000"/>
              </a:spcBef>
              <a:defRPr sz="4900" b="0" spc="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190" name="Body Level One…"/>
          <p:cNvSpPr txBox="1"/>
          <p:nvPr>
            <p:ph type="body" idx="1" hasCustomPrompt="1"/>
          </p:nvPr>
        </p:nvSpPr>
        <p:spPr>
          <a:xfrm>
            <a:off x="476250" y="1847850"/>
            <a:ext cx="11239500" cy="4286250"/>
          </a:xfrm>
          <a:prstGeom prst="rect">
            <a:avLst/>
          </a:prstGeom>
        </p:spPr>
        <p:txBody>
          <a:bodyPr anchor="ctr"/>
          <a:lstStyle>
            <a:lvl1pPr defTabSz="825500">
              <a:lnSpc>
                <a:spcPct val="100000"/>
              </a:lnSpc>
              <a:spcBef>
                <a:spcPct val="340000"/>
              </a:spcBef>
              <a:buClr>
                <a:srgbClr val="929292"/>
              </a:buClr>
              <a:buSzPct val="60000"/>
              <a:buFont typeface="Zapf Dingbats"/>
              <a:buChar char="❖"/>
              <a:defRPr sz="2500">
                <a:solidFill>
                  <a:srgbClr val="414141"/>
                </a:solidFill>
                <a:latin typeface="Palatino"/>
                <a:ea typeface="Palatino"/>
                <a:cs typeface="Palatino"/>
                <a:sym typeface="Palatino"/>
              </a:defRPr>
            </a:lvl1pPr>
            <a:lvl2pPr defTabSz="825500">
              <a:lnSpc>
                <a:spcPct val="100000"/>
              </a:lnSpc>
              <a:spcBef>
                <a:spcPct val="340000"/>
              </a:spcBef>
              <a:buClr>
                <a:srgbClr val="929292"/>
              </a:buClr>
              <a:buSzPct val="60000"/>
              <a:buFont typeface="Zapf Dingbats"/>
              <a:buChar char="❖"/>
              <a:defRPr sz="2500">
                <a:solidFill>
                  <a:srgbClr val="414141"/>
                </a:solidFill>
                <a:latin typeface="Palatino"/>
                <a:ea typeface="Palatino"/>
                <a:cs typeface="Palatino"/>
                <a:sym typeface="Palatino"/>
              </a:defRPr>
            </a:lvl2pPr>
            <a:lvl3pPr defTabSz="825500">
              <a:lnSpc>
                <a:spcPct val="100000"/>
              </a:lnSpc>
              <a:spcBef>
                <a:spcPct val="340000"/>
              </a:spcBef>
              <a:buClr>
                <a:srgbClr val="929292"/>
              </a:buClr>
              <a:buSzPct val="60000"/>
              <a:buFont typeface="Zapf Dingbats"/>
              <a:buChar char="❖"/>
              <a:defRPr sz="2500">
                <a:solidFill>
                  <a:srgbClr val="414141"/>
                </a:solidFill>
                <a:latin typeface="Palatino"/>
                <a:ea typeface="Palatino"/>
                <a:cs typeface="Palatino"/>
                <a:sym typeface="Palatino"/>
              </a:defRPr>
            </a:lvl3pPr>
            <a:lvl4pPr defTabSz="825500">
              <a:lnSpc>
                <a:spcPct val="100000"/>
              </a:lnSpc>
              <a:spcBef>
                <a:spcPct val="340000"/>
              </a:spcBef>
              <a:buClr>
                <a:srgbClr val="929292"/>
              </a:buClr>
              <a:buSzPct val="60000"/>
              <a:buFont typeface="Zapf Dingbats"/>
              <a:buChar char="❖"/>
              <a:defRPr sz="2500">
                <a:solidFill>
                  <a:srgbClr val="414141"/>
                </a:solidFill>
                <a:latin typeface="Palatino"/>
                <a:ea typeface="Palatino"/>
                <a:cs typeface="Palatino"/>
                <a:sym typeface="Palatino"/>
              </a:defRPr>
            </a:lvl4pPr>
            <a:lvl5pPr defTabSz="825500">
              <a:lnSpc>
                <a:spcPct val="100000"/>
              </a:lnSpc>
              <a:spcBef>
                <a:spcPct val="340000"/>
              </a:spcBef>
              <a:buClr>
                <a:srgbClr val="929292"/>
              </a:buClr>
              <a:buSzPct val="60000"/>
              <a:buFont typeface="Zapf Dingbats"/>
              <a:buChar char="❖"/>
              <a:defRPr sz="2500">
                <a:solidFill>
                  <a:srgbClr val="41414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5988050" y="6508750"/>
            <a:ext cx="209551" cy="254000"/>
          </a:xfrm>
          <a:prstGeom prst="rect">
            <a:avLst/>
          </a:prstGeom>
        </p:spPr>
        <p:txBody>
          <a:bodyPr anchor="t"/>
          <a:lstStyle>
            <a:lvl1pPr defTabSz="825500">
              <a:defRPr sz="1200">
                <a:solidFill>
                  <a:srgbClr val="4C4946"/>
                </a:solidFill>
                <a:latin typeface="Palatino"/>
                <a:ea typeface="Palatino"/>
                <a:cs typeface="Palatino"/>
                <a:sym typeface="Palatino"/>
              </a:defRPr>
            </a:lvl1pPr>
          </a:lstStyle>
          <a:p>
            <a:fld id="{86CB4B4D-7CA3-9044-876B-883B54F8677D}" type="slidenum">
              <a:rPr/>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3B3B3B"/>
            </a:gs>
            <a:gs pos="31000">
              <a:srgbClr val="000000"/>
            </a:gs>
            <a:gs pos="100000">
              <a:srgbClr val="000000"/>
            </a:gs>
          </a:gsLst>
          <a:lin ang="5400000" scaled="0"/>
        </a:gradFill>
        <a:effectLst/>
      </p:bgPr>
    </p:bg>
    <p:spTree>
      <p:nvGrpSpPr>
        <p:cNvPr id="1" name=""/>
        <p:cNvGrpSpPr/>
        <p:nvPr/>
      </p:nvGrpSpPr>
      <p:grpSpPr>
        <a:xfrm>
          <a:off x="0" y="0"/>
          <a:ext cx="0" cy="0"/>
          <a:chOff x="0" y="0"/>
          <a:chExt cx="0" cy="0"/>
        </a:xfrm>
      </p:grpSpPr>
      <p:pic>
        <p:nvPicPr>
          <p:cNvPr id="198" name="image1.png" descr="image1.png"/>
          <p:cNvPicPr>
            <a:picLocks noChangeAspect="1"/>
          </p:cNvPicPr>
          <p:nvPr/>
        </p:nvPicPr>
        <p:blipFill>
          <a:blip r:embed="rId2"/>
          <a:stretch>
            <a:fillRect/>
          </a:stretch>
        </p:blipFill>
        <p:spPr>
          <a:xfrm>
            <a:off x="1523999" y="-1"/>
            <a:ext cx="9144003" cy="6858002"/>
          </a:xfrm>
          <a:prstGeom prst="rect">
            <a:avLst/>
          </a:prstGeom>
          <a:ln w="12700">
            <a:miter lim="400000"/>
            <a:headEnd/>
            <a:tailEnd/>
          </a:ln>
        </p:spPr>
      </p:pic>
      <p:sp>
        <p:nvSpPr>
          <p:cNvPr id="199" name="Title Text"/>
          <p:cNvSpPr txBox="1"/>
          <p:nvPr>
            <p:ph type="title" hasCustomPrompt="1"/>
          </p:nvPr>
        </p:nvSpPr>
        <p:spPr>
          <a:xfrm>
            <a:off x="2133600" y="-1"/>
            <a:ext cx="7924802" cy="1417641"/>
          </a:xfrm>
          <a:prstGeom prst="rect">
            <a:avLst/>
          </a:prstGeom>
        </p:spPr>
        <p:txBody>
          <a:bodyPr lIns="91437" tIns="91437" rIns="91437" bIns="91437" anchor="b"/>
          <a:lstStyle>
            <a:lvl1pPr defTabSz="1285875">
              <a:lnSpc>
                <a:spcPct val="100000"/>
              </a:lnSpc>
              <a:defRPr sz="2900" b="0" cap="all" spc="95">
                <a:latin typeface="Arial Narrow"/>
                <a:ea typeface="Arial Narrow"/>
                <a:cs typeface="Arial Narrow"/>
                <a:sym typeface="Arial Narrow"/>
              </a:defRPr>
            </a:lvl1pPr>
          </a:lstStyle>
          <a:p>
            <a:r>
              <a:t>Title Text</a:t>
            </a:r>
          </a:p>
        </p:txBody>
      </p:sp>
      <p:sp>
        <p:nvSpPr>
          <p:cNvPr id="200" name="Body Level One…"/>
          <p:cNvSpPr txBox="1"/>
          <p:nvPr>
            <p:ph type="body" idx="1" hasCustomPrompt="1"/>
          </p:nvPr>
        </p:nvSpPr>
        <p:spPr>
          <a:xfrm>
            <a:off x="2133600" y="1600199"/>
            <a:ext cx="7924802" cy="5257802"/>
          </a:xfrm>
          <a:prstGeom prst="rect">
            <a:avLst/>
          </a:prstGeom>
        </p:spPr>
        <p:txBody>
          <a:bodyPr lIns="91437" tIns="91437" rIns="91437" bIns="91437"/>
          <a:lstStyle>
            <a:lvl1pPr marL="322580" indent="-322580" defTabSz="1285875">
              <a:lnSpc>
                <a:spcPct val="100000"/>
              </a:lnSpc>
              <a:spcBef>
                <a:spcPct val="80000"/>
              </a:spcBef>
              <a:buClr>
                <a:srgbClr val="DC9E1F"/>
              </a:buClr>
              <a:buSzPct val="100000"/>
              <a:buFont typeface="Arial" panose="020B0604020202020204"/>
              <a:defRPr sz="1600" spc="56">
                <a:latin typeface="Arial Narrow"/>
                <a:ea typeface="Arial Narrow"/>
                <a:cs typeface="Arial Narrow"/>
                <a:sym typeface="Arial Narrow"/>
              </a:defRPr>
            </a:lvl1pPr>
            <a:lvl2pPr marL="497840" indent="-268605" defTabSz="1285875">
              <a:lnSpc>
                <a:spcPct val="100000"/>
              </a:lnSpc>
              <a:spcBef>
                <a:spcPct val="80000"/>
              </a:spcBef>
              <a:buClr>
                <a:srgbClr val="DC9E1F"/>
              </a:buClr>
              <a:buSzPct val="100000"/>
              <a:buFont typeface="Arial" panose="020B0604020202020204"/>
              <a:defRPr sz="1600" spc="56">
                <a:latin typeface="Arial Narrow"/>
                <a:ea typeface="Arial Narrow"/>
                <a:cs typeface="Arial Narrow"/>
                <a:sym typeface="Arial Narrow"/>
              </a:defRPr>
            </a:lvl2pPr>
            <a:lvl3pPr marL="672465" indent="-215265" defTabSz="1285875">
              <a:lnSpc>
                <a:spcPct val="100000"/>
              </a:lnSpc>
              <a:spcBef>
                <a:spcPct val="80000"/>
              </a:spcBef>
              <a:buClr>
                <a:srgbClr val="DC9E1F"/>
              </a:buClr>
              <a:buSzPct val="100000"/>
              <a:buFont typeface="Arial" panose="020B0604020202020204"/>
              <a:defRPr sz="1600" spc="56">
                <a:latin typeface="Arial Narrow"/>
                <a:ea typeface="Arial Narrow"/>
                <a:cs typeface="Arial Narrow"/>
                <a:sym typeface="Arial Narrow"/>
              </a:defRPr>
            </a:lvl3pPr>
            <a:lvl4pPr marL="901065" indent="-215265" defTabSz="1285875">
              <a:lnSpc>
                <a:spcPct val="100000"/>
              </a:lnSpc>
              <a:spcBef>
                <a:spcPct val="80000"/>
              </a:spcBef>
              <a:buClr>
                <a:srgbClr val="DC9E1F"/>
              </a:buClr>
              <a:buSzPct val="100000"/>
              <a:buFont typeface="Arial" panose="020B0604020202020204"/>
              <a:defRPr sz="1600" spc="56">
                <a:latin typeface="Arial Narrow"/>
                <a:ea typeface="Arial Narrow"/>
                <a:cs typeface="Arial Narrow"/>
                <a:sym typeface="Arial Narrow"/>
              </a:defRPr>
            </a:lvl4pPr>
            <a:lvl5pPr marL="1129665" indent="-215265" defTabSz="1285875">
              <a:lnSpc>
                <a:spcPct val="100000"/>
              </a:lnSpc>
              <a:spcBef>
                <a:spcPct val="80000"/>
              </a:spcBef>
              <a:buClr>
                <a:srgbClr val="DC9E1F"/>
              </a:buClr>
              <a:buSzPct val="100000"/>
              <a:buFont typeface="Arial" panose="020B0604020202020204"/>
              <a:defRPr sz="1600" spc="56">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p:nvPr>
            <p:ph type="sldNum" sz="quarter" idx="2"/>
          </p:nvPr>
        </p:nvSpPr>
        <p:spPr>
          <a:xfrm>
            <a:off x="9856359" y="6426518"/>
            <a:ext cx="202042" cy="224788"/>
          </a:xfrm>
          <a:prstGeom prst="rect">
            <a:avLst/>
          </a:prstGeom>
        </p:spPr>
        <p:txBody>
          <a:bodyPr lIns="91437" tIns="91437" rIns="91437" bIns="91437" anchor="ctr"/>
          <a:lstStyle>
            <a:lvl1pPr algn="r" defTabSz="642620">
              <a:defRPr>
                <a:latin typeface="Arial Narrow"/>
                <a:ea typeface="Arial Narrow"/>
                <a:cs typeface="Arial Narrow"/>
                <a:sym typeface="Arial Narrow"/>
              </a:defRPr>
            </a:lvl1pPr>
          </a:lstStyle>
          <a:p>
            <a:fld id="{86CB4B4D-7CA3-9044-876B-883B54F8677D}" type="slidenum">
              <a:rPr/>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8" name="Line"/>
          <p:cNvSpPr/>
          <p:nvPr/>
        </p:nvSpPr>
        <p:spPr>
          <a:xfrm>
            <a:off x="1881188" y="1526977"/>
            <a:ext cx="8435596" cy="1"/>
          </a:xfrm>
          <a:prstGeom prst="line">
            <a:avLst/>
          </a:prstGeom>
          <a:ln w="12700">
            <a:solidFill>
              <a:srgbClr val="444444">
                <a:alpha val="30000"/>
              </a:srgbClr>
            </a:solidFill>
            <a:miter lim="400000"/>
          </a:ln>
        </p:spPr>
        <p:txBody>
          <a:bodyPr lIns="35718" tIns="35718" rIns="35718" bIns="35718" anchor="ctr"/>
          <a:lstStyle/>
          <a:p>
            <a:pPr algn="l" defTabSz="642620">
              <a:defRPr sz="1600">
                <a:solidFill>
                  <a:srgbClr val="000000"/>
                </a:solidFill>
                <a:latin typeface="Helvetica"/>
                <a:ea typeface="Helvetica"/>
                <a:cs typeface="Helvetica"/>
                <a:sym typeface="Helvetica"/>
              </a:defRPr>
            </a:pPr>
            <a:endParaRPr sz="1200"/>
          </a:p>
        </p:txBody>
      </p:sp>
      <p:sp>
        <p:nvSpPr>
          <p:cNvPr id="209" name="Line"/>
          <p:cNvSpPr/>
          <p:nvPr/>
        </p:nvSpPr>
        <p:spPr>
          <a:xfrm>
            <a:off x="1881188" y="446484"/>
            <a:ext cx="8435596" cy="1"/>
          </a:xfrm>
          <a:prstGeom prst="line">
            <a:avLst/>
          </a:prstGeom>
          <a:ln w="12700">
            <a:solidFill>
              <a:srgbClr val="444444">
                <a:alpha val="30000"/>
              </a:srgbClr>
            </a:solidFill>
            <a:miter lim="400000"/>
          </a:ln>
        </p:spPr>
        <p:txBody>
          <a:bodyPr lIns="35718" tIns="35718" rIns="35718" bIns="35718" anchor="ctr"/>
          <a:lstStyle/>
          <a:p>
            <a:pPr algn="l" defTabSz="642620">
              <a:defRPr sz="1600">
                <a:solidFill>
                  <a:srgbClr val="000000"/>
                </a:solidFill>
                <a:latin typeface="Helvetica"/>
                <a:ea typeface="Helvetica"/>
                <a:cs typeface="Helvetica"/>
                <a:sym typeface="Helvetica"/>
              </a:defRPr>
            </a:pPr>
            <a:endParaRPr sz="1200"/>
          </a:p>
        </p:txBody>
      </p:sp>
      <p:sp>
        <p:nvSpPr>
          <p:cNvPr id="210" name="Title Text"/>
          <p:cNvSpPr txBox="1"/>
          <p:nvPr>
            <p:ph type="title" hasCustomPrompt="1"/>
          </p:nvPr>
        </p:nvSpPr>
        <p:spPr>
          <a:xfrm>
            <a:off x="1881188" y="562570"/>
            <a:ext cx="8429625" cy="857251"/>
          </a:xfrm>
          <a:prstGeom prst="rect">
            <a:avLst/>
          </a:prstGeom>
        </p:spPr>
        <p:txBody>
          <a:bodyPr lIns="71437" tIns="71437" rIns="71437" bIns="71437" anchor="ctr"/>
          <a:lstStyle>
            <a:lvl1pPr algn="ctr" defTabSz="821690">
              <a:lnSpc>
                <a:spcPct val="90000"/>
              </a:lnSpc>
              <a:spcBef>
                <a:spcPct val="220000"/>
              </a:spcBef>
              <a:defRPr sz="4900" b="0" spc="0">
                <a:solidFill>
                  <a:srgbClr val="D93E2B"/>
                </a:solidFill>
                <a:latin typeface="Bodoni SvtyTwo ITC TT-Book"/>
                <a:ea typeface="Bodoni SvtyTwo ITC TT-Book"/>
                <a:cs typeface="Bodoni SvtyTwo ITC TT-Book"/>
                <a:sym typeface="Bodoni SvtyTwo ITC TT-Book"/>
              </a:defRPr>
            </a:lvl1pPr>
          </a:lstStyle>
          <a:p>
            <a:r>
              <a:t>Title Text</a:t>
            </a:r>
          </a:p>
        </p:txBody>
      </p:sp>
      <p:pic>
        <p:nvPicPr>
          <p:cNvPr id="211" name="droppedImage.pdf" descr="droppedImage.pdf"/>
          <p:cNvPicPr>
            <a:picLocks noChangeAspect="1"/>
          </p:cNvPicPr>
          <p:nvPr/>
        </p:nvPicPr>
        <p:blipFill>
          <a:blip r:embed="rId3"/>
          <a:stretch>
            <a:fillRect/>
          </a:stretch>
        </p:blipFill>
        <p:spPr>
          <a:xfrm>
            <a:off x="1634263" y="184761"/>
            <a:ext cx="1453986" cy="621552"/>
          </a:xfrm>
          <a:prstGeom prst="rect">
            <a:avLst/>
          </a:prstGeom>
          <a:ln w="12700">
            <a:miter lim="400000"/>
            <a:headEnd/>
            <a:tailEnd/>
          </a:ln>
        </p:spPr>
      </p:pic>
      <p:pic>
        <p:nvPicPr>
          <p:cNvPr id="212" name="Image" descr="Image"/>
          <p:cNvPicPr>
            <a:picLocks noChangeAspect="1"/>
          </p:cNvPicPr>
          <p:nvPr/>
        </p:nvPicPr>
        <p:blipFill>
          <a:blip r:embed="rId4"/>
          <a:stretch>
            <a:fillRect/>
          </a:stretch>
        </p:blipFill>
        <p:spPr>
          <a:xfrm>
            <a:off x="9842004" y="129420"/>
            <a:ext cx="732235" cy="732235"/>
          </a:xfrm>
          <a:prstGeom prst="rect">
            <a:avLst/>
          </a:prstGeom>
          <a:ln w="12700">
            <a:miter lim="400000"/>
            <a:headEnd/>
            <a:tailEnd/>
          </a:ln>
        </p:spPr>
      </p:pic>
      <p:pic>
        <p:nvPicPr>
          <p:cNvPr id="213" name="image5.tif" descr="image5.tif"/>
          <p:cNvPicPr>
            <a:picLocks noChangeAspect="1"/>
          </p:cNvPicPr>
          <p:nvPr/>
        </p:nvPicPr>
        <p:blipFill>
          <a:blip r:embed="rId5"/>
          <a:stretch>
            <a:fillRect/>
          </a:stretch>
        </p:blipFill>
        <p:spPr>
          <a:xfrm>
            <a:off x="9060656" y="183059"/>
            <a:ext cx="732235" cy="489377"/>
          </a:xfrm>
          <a:prstGeom prst="rect">
            <a:avLst/>
          </a:prstGeom>
          <a:ln w="12700">
            <a:miter lim="400000"/>
            <a:headEnd/>
            <a:tailEnd/>
          </a:ln>
        </p:spPr>
      </p:pic>
      <p:pic>
        <p:nvPicPr>
          <p:cNvPr id="214" name="Meertrap-logo-Final_A4Brn.png" descr="Meertrap-logo-Final_A4Brn.png"/>
          <p:cNvPicPr>
            <a:picLocks noChangeAspect="1"/>
          </p:cNvPicPr>
          <p:nvPr/>
        </p:nvPicPr>
        <p:blipFill>
          <a:blip r:embed="rId6"/>
          <a:stretch>
            <a:fillRect/>
          </a:stretch>
        </p:blipFill>
        <p:spPr>
          <a:xfrm>
            <a:off x="4954438" y="34679"/>
            <a:ext cx="2633478" cy="921717"/>
          </a:xfrm>
          <a:prstGeom prst="rect">
            <a:avLst/>
          </a:prstGeom>
          <a:ln w="12700">
            <a:miter lim="400000"/>
            <a:headEnd/>
            <a:tailEnd/>
          </a:ln>
        </p:spPr>
      </p:pic>
      <p:sp>
        <p:nvSpPr>
          <p:cNvPr id="215" name="Slide Number"/>
          <p:cNvSpPr txBox="1"/>
          <p:nvPr>
            <p:ph type="sldNum" sz="quarter" idx="2"/>
          </p:nvPr>
        </p:nvSpPr>
        <p:spPr>
          <a:xfrm>
            <a:off x="5976441" y="6509742"/>
            <a:ext cx="230188" cy="274638"/>
          </a:xfrm>
          <a:prstGeom prst="rect">
            <a:avLst/>
          </a:prstGeom>
        </p:spPr>
        <p:txBody>
          <a:bodyPr lIns="71437" tIns="71437" rIns="71437" bIns="71437" anchor="t"/>
          <a:lstStyle>
            <a:lvl1pPr defTabSz="821690">
              <a:defRPr sz="1200">
                <a:solidFill>
                  <a:srgbClr val="4C4946"/>
                </a:solidFill>
                <a:latin typeface="Palatino"/>
                <a:ea typeface="Palatino"/>
                <a:cs typeface="Palatino"/>
                <a:sym typeface="Palatino"/>
              </a:defRPr>
            </a:lvl1pPr>
          </a:lstStyle>
          <a:p>
            <a:fld id="{86CB4B4D-7CA3-9044-876B-883B54F8677D}" type="slidenum">
              <a:rPr/>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2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2" name="image2.png" descr="image2.png"/>
          <p:cNvPicPr>
            <a:picLocks noChangeAspect="1"/>
          </p:cNvPicPr>
          <p:nvPr/>
        </p:nvPicPr>
        <p:blipFill>
          <a:blip r:embed="rId3"/>
          <a:stretch>
            <a:fillRect/>
          </a:stretch>
        </p:blipFill>
        <p:spPr>
          <a:xfrm>
            <a:off x="10459520" y="6110584"/>
            <a:ext cx="1524912" cy="644569"/>
          </a:xfrm>
          <a:prstGeom prst="rect">
            <a:avLst/>
          </a:prstGeom>
          <a:ln w="12700">
            <a:miter lim="400000"/>
            <a:headEnd/>
            <a:tailEnd/>
          </a:ln>
        </p:spPr>
      </p:pic>
      <p:sp>
        <p:nvSpPr>
          <p:cNvPr id="223" name="Title Text"/>
          <p:cNvSpPr txBox="1"/>
          <p:nvPr>
            <p:ph type="title" hasCustomPrompt="1"/>
          </p:nvPr>
        </p:nvSpPr>
        <p:spPr>
          <a:xfrm>
            <a:off x="610139" y="274171"/>
            <a:ext cx="10981625" cy="1145318"/>
          </a:xfrm>
          <a:prstGeom prst="rect">
            <a:avLst/>
          </a:prstGeom>
        </p:spPr>
        <p:txBody>
          <a:bodyPr lIns="0" tIns="0" rIns="0" bIns="0" anchor="ctr"/>
          <a:lstStyle>
            <a:lvl1pPr defTabSz="2214245">
              <a:lnSpc>
                <a:spcPct val="100000"/>
              </a:lnSpc>
              <a:defRPr sz="2100" b="0" spc="0">
                <a:solidFill>
                  <a:srgbClr val="000000"/>
                </a:solidFill>
                <a:latin typeface="Helvetica"/>
                <a:ea typeface="Helvetica"/>
                <a:cs typeface="Helvetica"/>
                <a:sym typeface="Helvetica"/>
              </a:defRPr>
            </a:lvl1pPr>
          </a:lstStyle>
          <a:p>
            <a:r>
              <a:t>Title Text</a:t>
            </a:r>
          </a:p>
        </p:txBody>
      </p:sp>
      <p:sp>
        <p:nvSpPr>
          <p:cNvPr id="224" name="Body Level One…"/>
          <p:cNvSpPr txBox="1"/>
          <p:nvPr>
            <p:ph type="body" sz="quarter" idx="1" hasCustomPrompt="1"/>
          </p:nvPr>
        </p:nvSpPr>
        <p:spPr>
          <a:xfrm>
            <a:off x="610139" y="1606453"/>
            <a:ext cx="2614881" cy="3980284"/>
          </a:xfrm>
          <a:prstGeom prst="rect">
            <a:avLst/>
          </a:prstGeom>
        </p:spPr>
        <p:txBody>
          <a:bodyPr lIns="0" tIns="0" rIns="0" bIns="0"/>
          <a:lstStyle>
            <a:lvl1pPr marL="0" indent="0" defTabSz="2214245">
              <a:lnSpc>
                <a:spcPct val="100000"/>
              </a:lnSpc>
              <a:spcBef>
                <a:spcPct val="0"/>
              </a:spcBef>
              <a:buSzTx/>
              <a:buNone/>
              <a:defRPr sz="2100">
                <a:solidFill>
                  <a:srgbClr val="000000"/>
                </a:solidFill>
                <a:latin typeface="Helvetica"/>
                <a:ea typeface="Helvetica"/>
                <a:cs typeface="Helvetica"/>
                <a:sym typeface="Helvetica"/>
              </a:defRPr>
            </a:lvl1pPr>
            <a:lvl2pPr marL="0" indent="0" defTabSz="2214245">
              <a:lnSpc>
                <a:spcPct val="100000"/>
              </a:lnSpc>
              <a:spcBef>
                <a:spcPct val="0"/>
              </a:spcBef>
              <a:buSzTx/>
              <a:buNone/>
              <a:defRPr sz="2100">
                <a:solidFill>
                  <a:srgbClr val="000000"/>
                </a:solidFill>
                <a:latin typeface="Helvetica"/>
                <a:ea typeface="Helvetica"/>
                <a:cs typeface="Helvetica"/>
                <a:sym typeface="Helvetica"/>
              </a:defRPr>
            </a:lvl2pPr>
            <a:lvl3pPr marL="0" indent="0" defTabSz="2214245">
              <a:lnSpc>
                <a:spcPct val="100000"/>
              </a:lnSpc>
              <a:spcBef>
                <a:spcPct val="0"/>
              </a:spcBef>
              <a:buSzTx/>
              <a:buNone/>
              <a:defRPr sz="2100">
                <a:solidFill>
                  <a:srgbClr val="000000"/>
                </a:solidFill>
                <a:latin typeface="Helvetica"/>
                <a:ea typeface="Helvetica"/>
                <a:cs typeface="Helvetica"/>
                <a:sym typeface="Helvetica"/>
              </a:defRPr>
            </a:lvl3pPr>
            <a:lvl4pPr marL="0" indent="0" defTabSz="2214245">
              <a:lnSpc>
                <a:spcPct val="100000"/>
              </a:lnSpc>
              <a:spcBef>
                <a:spcPct val="0"/>
              </a:spcBef>
              <a:buSzTx/>
              <a:buNone/>
              <a:defRPr sz="2100">
                <a:solidFill>
                  <a:srgbClr val="000000"/>
                </a:solidFill>
                <a:latin typeface="Helvetica"/>
                <a:ea typeface="Helvetica"/>
                <a:cs typeface="Helvetica"/>
                <a:sym typeface="Helvetica"/>
              </a:defRPr>
            </a:lvl4pPr>
            <a:lvl5pPr marL="0" indent="0" defTabSz="2214245">
              <a:lnSpc>
                <a:spcPct val="100000"/>
              </a:lnSpc>
              <a:spcBef>
                <a:spcPct val="0"/>
              </a:spcBef>
              <a:buSzTx/>
              <a:buNone/>
              <a:defRPr sz="2100">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p:nvPr>
            <p:ph type="sldNum" sz="quarter" idx="2"/>
          </p:nvPr>
        </p:nvSpPr>
        <p:spPr>
          <a:xfrm>
            <a:off x="5892800" y="6173403"/>
            <a:ext cx="2844801" cy="365074"/>
          </a:xfrm>
          <a:prstGeom prst="rect">
            <a:avLst/>
          </a:prstGeom>
        </p:spPr>
        <p:txBody>
          <a:bodyPr lIns="110696" tIns="110696" rIns="110696" bIns="110696" anchor="ctr"/>
          <a:lstStyle>
            <a:lvl1pPr algn="r" defTabSz="2214245">
              <a:defRPr sz="1400">
                <a:solidFill>
                  <a:srgbClr val="000000"/>
                </a:solidFill>
                <a:latin typeface="Helvetica"/>
                <a:ea typeface="Helvetica"/>
                <a:cs typeface="Helvetica"/>
                <a:sym typeface="Helvetica"/>
              </a:defRPr>
            </a:lvl1p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4" Type="http://schemas.openxmlformats.org/officeDocument/2006/relationships/theme" Target="../theme/theme2.xml"/><Relationship Id="rId23" Type="http://schemas.openxmlformats.org/officeDocument/2006/relationships/slideLayout" Target="../slideLayouts/slideLayout36.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0" Type="http://schemas.openxmlformats.org/officeDocument/2006/relationships/slideLayout" Target="../slideLayouts/slideLayout33.xml"/><Relationship Id="rId2" Type="http://schemas.openxmlformats.org/officeDocument/2006/relationships/slideLayout" Target="../slideLayouts/slideLayout15.xml"/><Relationship Id="rId19" Type="http://schemas.openxmlformats.org/officeDocument/2006/relationships/slideLayout" Target="../slideLayouts/slideLayout32.xml"/><Relationship Id="rId18" Type="http://schemas.openxmlformats.org/officeDocument/2006/relationships/slideLayout" Target="../slideLayouts/slideLayout3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603250" y="476250"/>
            <a:ext cx="10985500" cy="716582"/>
          </a:xfrm>
          <a:prstGeom prst="rect">
            <a:avLst/>
          </a:prstGeom>
          <a:ln w="12700">
            <a:miter lim="400000"/>
          </a:ln>
        </p:spPr>
        <p:txBody>
          <a:bodyPr lIns="50800" tIns="50800" rIns="50800" bIns="50800">
            <a:normAutofit/>
          </a:bodyPr>
          <a:lstStyle/>
          <a:p>
            <a:r>
              <a:t>Slide Title</a:t>
            </a:r>
          </a:p>
        </p:txBody>
      </p:sp>
      <p:sp>
        <p:nvSpPr>
          <p:cNvPr id="3" name="Body Level One…"/>
          <p:cNvSpPr txBox="1"/>
          <p:nvPr>
            <p:ph type="body" idx="1" hasCustomPrompt="1"/>
          </p:nvPr>
        </p:nvSpPr>
        <p:spPr>
          <a:xfrm>
            <a:off x="603250" y="2124252"/>
            <a:ext cx="10985500" cy="4128006"/>
          </a:xfrm>
          <a:prstGeom prst="rect">
            <a:avLst/>
          </a:prstGeom>
          <a:ln w="12700">
            <a:miter lim="400000"/>
          </a:ln>
        </p:spPr>
        <p:txBody>
          <a:bodyPr lIns="50800" tIns="50800" rIns="50800" bIns="50800">
            <a:normAutofit/>
          </a:bodyPr>
          <a:lstStyle/>
          <a:p>
            <a:r>
              <a:t>Slide bullet text</a:t>
            </a:r>
          </a:p>
          <a:p>
            <a:pPr lvl="1"/>
          </a:p>
          <a:p>
            <a:pPr lvl="2"/>
          </a:p>
          <a:p>
            <a:pPr lvl="3"/>
          </a:p>
          <a:p>
            <a:pPr lvl="4"/>
          </a:p>
        </p:txBody>
      </p:sp>
      <p:sp>
        <p:nvSpPr>
          <p:cNvPr id="4" name="Slide Number"/>
          <p:cNvSpPr txBox="1"/>
          <p:nvPr>
            <p:ph type="sldNum" sz="quarter" idx="2"/>
          </p:nvPr>
        </p:nvSpPr>
        <p:spPr>
          <a:xfrm>
            <a:off x="6000750" y="6540500"/>
            <a:ext cx="184253" cy="187300"/>
          </a:xfrm>
          <a:prstGeom prst="rect">
            <a:avLst/>
          </a:prstGeom>
          <a:ln w="12700">
            <a:miter lim="400000"/>
          </a:ln>
        </p:spPr>
        <p:txBody>
          <a:bodyPr wrap="none" lIns="50800" tIns="50800" rIns="50800" bIns="50800" anchor="b">
            <a:spAutoFit/>
          </a:bodyPr>
          <a:lstStyle>
            <a:lvl1pPr defTabSz="584200">
              <a:defRPr sz="900"/>
            </a:lvl1pPr>
          </a:lstStyle>
          <a:p>
            <a:fld id="{86CB4B4D-7CA3-9044-876B-883B54F8677D}" type="slidenum">
              <a:rPr/>
            </a:fld>
            <a:endParaRPr/>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Lst>
  <p:transition spd="med"/>
  <p:txStyles>
    <p:titleStyle>
      <a:lvl1pPr marL="0" marR="0" indent="0" algn="l" defTabSz="1219200" rtl="0" latinLnBrk="0">
        <a:lnSpc>
          <a:spcPct val="80000"/>
        </a:lnSpc>
        <a:spcBef>
          <a:spcPct val="0"/>
        </a:spcBef>
        <a:spcAft>
          <a:spcPts val="0"/>
        </a:spcAft>
        <a:buClrTx/>
        <a:buSzTx/>
        <a:buFontTx/>
        <a:buNone/>
        <a:defRPr sz="4250" b="1" i="0" u="none" strike="noStrike" cap="none" spc="-170" baseline="0">
          <a:solidFill>
            <a:srgbClr val="FFFFFF"/>
          </a:solidFill>
          <a:uFillTx/>
          <a:latin typeface="+mn-lt"/>
          <a:ea typeface="+mn-ea"/>
          <a:cs typeface="+mn-cs"/>
          <a:sym typeface="Helvetica Neue"/>
        </a:defRPr>
      </a:lvl1pPr>
      <a:lvl2pPr marL="0" marR="0" indent="4572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2pPr>
      <a:lvl3pPr marL="0" marR="0" indent="9144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3pPr>
      <a:lvl4pPr marL="0" marR="0" indent="13716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4pPr>
      <a:lvl5pPr marL="0" marR="0" indent="18288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5pPr>
      <a:lvl6pPr marL="0" marR="0" indent="22860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6pPr>
      <a:lvl7pPr marL="0" marR="0" indent="27432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7pPr>
      <a:lvl8pPr marL="0" marR="0" indent="32004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8pPr>
      <a:lvl9pPr marL="0" marR="0" indent="36576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9pPr>
    </p:titleStyle>
    <p:bodyStyle>
      <a:lvl1pPr marL="304800" marR="0" indent="-304800" algn="l" defTabSz="1219200" rtl="0" latinLnBrk="0">
        <a:lnSpc>
          <a:spcPct val="90000"/>
        </a:lnSpc>
        <a:spcBef>
          <a:spcPct val="450000"/>
        </a:spcBef>
        <a:spcAft>
          <a:spcPts val="0"/>
        </a:spcAft>
        <a:buClrTx/>
        <a:buSzPct val="123000"/>
        <a:buFontTx/>
        <a:buChar char="•"/>
        <a:defRPr sz="2400" b="0" i="0" u="none" strike="noStrike" cap="none" spc="0" baseline="0">
          <a:solidFill>
            <a:srgbClr val="FFFFFF"/>
          </a:solidFill>
          <a:uFillTx/>
          <a:latin typeface="+mn-lt"/>
          <a:ea typeface="+mn-ea"/>
          <a:cs typeface="+mn-cs"/>
          <a:sym typeface="Helvetica Neue"/>
        </a:defRPr>
      </a:lvl1pPr>
      <a:lvl2pPr marL="609600" marR="0" indent="-304800" algn="l" defTabSz="1219200" rtl="0" latinLnBrk="0">
        <a:lnSpc>
          <a:spcPct val="90000"/>
        </a:lnSpc>
        <a:spcBef>
          <a:spcPct val="450000"/>
        </a:spcBef>
        <a:spcAft>
          <a:spcPts val="0"/>
        </a:spcAft>
        <a:buClrTx/>
        <a:buSzPct val="123000"/>
        <a:buFontTx/>
        <a:buChar char="•"/>
        <a:defRPr sz="2400" b="0" i="0" u="none" strike="noStrike" cap="none" spc="0" baseline="0">
          <a:solidFill>
            <a:srgbClr val="FFFFFF"/>
          </a:solidFill>
          <a:uFillTx/>
          <a:latin typeface="+mn-lt"/>
          <a:ea typeface="+mn-ea"/>
          <a:cs typeface="+mn-cs"/>
          <a:sym typeface="Helvetica Neue"/>
        </a:defRPr>
      </a:lvl2pPr>
      <a:lvl3pPr marL="914400" marR="0" indent="-304800" algn="l" defTabSz="1219200" rtl="0" latinLnBrk="0">
        <a:lnSpc>
          <a:spcPct val="90000"/>
        </a:lnSpc>
        <a:spcBef>
          <a:spcPct val="450000"/>
        </a:spcBef>
        <a:spcAft>
          <a:spcPts val="0"/>
        </a:spcAft>
        <a:buClrTx/>
        <a:buSzPct val="123000"/>
        <a:buFontTx/>
        <a:buChar char="•"/>
        <a:defRPr sz="2400" b="0" i="0" u="none" strike="noStrike" cap="none" spc="0" baseline="0">
          <a:solidFill>
            <a:srgbClr val="FFFFFF"/>
          </a:solidFill>
          <a:uFillTx/>
          <a:latin typeface="+mn-lt"/>
          <a:ea typeface="+mn-ea"/>
          <a:cs typeface="+mn-cs"/>
          <a:sym typeface="Helvetica Neue"/>
        </a:defRPr>
      </a:lvl3pPr>
      <a:lvl4pPr marL="1219200" marR="0" indent="-304800" algn="l" defTabSz="1219200" rtl="0" latinLnBrk="0">
        <a:lnSpc>
          <a:spcPct val="90000"/>
        </a:lnSpc>
        <a:spcBef>
          <a:spcPct val="450000"/>
        </a:spcBef>
        <a:spcAft>
          <a:spcPts val="0"/>
        </a:spcAft>
        <a:buClrTx/>
        <a:buSzPct val="123000"/>
        <a:buFontTx/>
        <a:buChar char="•"/>
        <a:defRPr sz="2400" b="0" i="0" u="none" strike="noStrike" cap="none" spc="0" baseline="0">
          <a:solidFill>
            <a:srgbClr val="FFFFFF"/>
          </a:solidFill>
          <a:uFillTx/>
          <a:latin typeface="+mn-lt"/>
          <a:ea typeface="+mn-ea"/>
          <a:cs typeface="+mn-cs"/>
          <a:sym typeface="Helvetica Neue"/>
        </a:defRPr>
      </a:lvl4pPr>
      <a:lvl5pPr marL="1524000" marR="0" indent="-304800" algn="l" defTabSz="1219200" rtl="0" latinLnBrk="0">
        <a:lnSpc>
          <a:spcPct val="90000"/>
        </a:lnSpc>
        <a:spcBef>
          <a:spcPct val="450000"/>
        </a:spcBef>
        <a:spcAft>
          <a:spcPts val="0"/>
        </a:spcAft>
        <a:buClrTx/>
        <a:buSzPct val="123000"/>
        <a:buFontTx/>
        <a:buChar char="•"/>
        <a:defRPr sz="2400" b="0" i="0" u="none" strike="noStrike" cap="none" spc="0" baseline="0">
          <a:solidFill>
            <a:srgbClr val="FFFFFF"/>
          </a:solidFill>
          <a:uFillTx/>
          <a:latin typeface="+mn-lt"/>
          <a:ea typeface="+mn-ea"/>
          <a:cs typeface="+mn-cs"/>
          <a:sym typeface="Helvetica Neue"/>
        </a:defRPr>
      </a:lvl5pPr>
      <a:lvl6pPr marL="1828800" marR="0" indent="-304800" algn="l" defTabSz="1219200" rtl="0" latinLnBrk="0">
        <a:lnSpc>
          <a:spcPct val="90000"/>
        </a:lnSpc>
        <a:spcBef>
          <a:spcPct val="450000"/>
        </a:spcBef>
        <a:spcAft>
          <a:spcPts val="0"/>
        </a:spcAft>
        <a:buClrTx/>
        <a:buSzPct val="123000"/>
        <a:buFontTx/>
        <a:buChar char="•"/>
        <a:defRPr sz="2400" b="0" i="0" u="none" strike="noStrike" cap="none" spc="0" baseline="0">
          <a:solidFill>
            <a:srgbClr val="FFFFFF"/>
          </a:solidFill>
          <a:uFillTx/>
          <a:latin typeface="+mn-lt"/>
          <a:ea typeface="+mn-ea"/>
          <a:cs typeface="+mn-cs"/>
          <a:sym typeface="Helvetica Neue"/>
        </a:defRPr>
      </a:lvl6pPr>
      <a:lvl7pPr marL="2133600" marR="0" indent="-304800" algn="l" defTabSz="1219200" rtl="0" latinLnBrk="0">
        <a:lnSpc>
          <a:spcPct val="90000"/>
        </a:lnSpc>
        <a:spcBef>
          <a:spcPct val="450000"/>
        </a:spcBef>
        <a:spcAft>
          <a:spcPts val="0"/>
        </a:spcAft>
        <a:buClrTx/>
        <a:buSzPct val="123000"/>
        <a:buFontTx/>
        <a:buChar char="•"/>
        <a:defRPr sz="2400" b="0" i="0" u="none" strike="noStrike" cap="none" spc="0" baseline="0">
          <a:solidFill>
            <a:srgbClr val="FFFFFF"/>
          </a:solidFill>
          <a:uFillTx/>
          <a:latin typeface="+mn-lt"/>
          <a:ea typeface="+mn-ea"/>
          <a:cs typeface="+mn-cs"/>
          <a:sym typeface="Helvetica Neue"/>
        </a:defRPr>
      </a:lvl7pPr>
      <a:lvl8pPr marL="2438400" marR="0" indent="-304800" algn="l" defTabSz="1219200" rtl="0" latinLnBrk="0">
        <a:lnSpc>
          <a:spcPct val="90000"/>
        </a:lnSpc>
        <a:spcBef>
          <a:spcPct val="450000"/>
        </a:spcBef>
        <a:spcAft>
          <a:spcPts val="0"/>
        </a:spcAft>
        <a:buClrTx/>
        <a:buSzPct val="123000"/>
        <a:buFontTx/>
        <a:buChar char="•"/>
        <a:defRPr sz="2400" b="0" i="0" u="none" strike="noStrike" cap="none" spc="0" baseline="0">
          <a:solidFill>
            <a:srgbClr val="FFFFFF"/>
          </a:solidFill>
          <a:uFillTx/>
          <a:latin typeface="+mn-lt"/>
          <a:ea typeface="+mn-ea"/>
          <a:cs typeface="+mn-cs"/>
          <a:sym typeface="Helvetica Neue"/>
        </a:defRPr>
      </a:lvl8pPr>
      <a:lvl9pPr marL="2743200" marR="0" indent="-304800" algn="l" defTabSz="1219200" rtl="0" latinLnBrk="0">
        <a:lnSpc>
          <a:spcPct val="90000"/>
        </a:lnSpc>
        <a:spcBef>
          <a:spcPct val="450000"/>
        </a:spcBef>
        <a:spcAft>
          <a:spcPts val="0"/>
        </a:spcAft>
        <a:buClrTx/>
        <a:buSzPct val="123000"/>
        <a:buFontTx/>
        <a:buChar char="•"/>
        <a:defRPr sz="2400" b="0" i="0" u="none" strike="noStrike" cap="none" spc="0" baseline="0">
          <a:solidFill>
            <a:srgbClr val="FFFFFF"/>
          </a:solidFill>
          <a:uFillTx/>
          <a:latin typeface="+mn-lt"/>
          <a:ea typeface="+mn-ea"/>
          <a:cs typeface="+mn-cs"/>
          <a:sym typeface="Helvetica Neue"/>
        </a:defRPr>
      </a:lvl9pPr>
    </p:bodyStyle>
    <p:otherStyle>
      <a:lvl1pPr marL="0" marR="0" indent="0" algn="ctr" defTabSz="292100" rtl="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7.png"/><Relationship Id="rId6" Type="http://schemas.openxmlformats.org/officeDocument/2006/relationships/tags" Target="../tags/tag1.xml"/><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tags" Target="../tags/tag25.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image" Target="../media/image36.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tags" Target="../tags/tag27.xml"/><Relationship Id="rId2" Type="http://schemas.openxmlformats.org/officeDocument/2006/relationships/image" Target="../media/image38.png"/><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tags" Target="../tags/tag30.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tags" Target="../tags/tag33.xml"/><Relationship Id="rId3" Type="http://schemas.openxmlformats.org/officeDocument/2006/relationships/image" Target="../media/image13.jpeg"/><Relationship Id="rId2" Type="http://schemas.openxmlformats.org/officeDocument/2006/relationships/tags" Target="../tags/tag32.xml"/><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36.xml"/><Relationship Id="rId3" Type="http://schemas.openxmlformats.org/officeDocument/2006/relationships/image" Target="../media/image43.png"/><Relationship Id="rId2" Type="http://schemas.openxmlformats.org/officeDocument/2006/relationships/tags" Target="../tags/tag35.xml"/><Relationship Id="rId1" Type="http://schemas.openxmlformats.org/officeDocument/2006/relationships/tags" Target="../tags/tag34.xml"/></Relationships>
</file>

<file path=ppt/slides/_rels/slide17.xml.rels><?xml version="1.0" encoding="UTF-8" standalone="yes"?>
<Relationships xmlns="http://schemas.openxmlformats.org/package/2006/relationships"><Relationship Id="rId9" Type="http://schemas.openxmlformats.org/officeDocument/2006/relationships/image" Target="../media/image45.GIF"/><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image" Target="../media/image44.GIF"/><Relationship Id="rId4" Type="http://schemas.openxmlformats.org/officeDocument/2006/relationships/tags" Target="../tags/tag40.xml"/><Relationship Id="rId31" Type="http://schemas.openxmlformats.org/officeDocument/2006/relationships/notesSlide" Target="../notesSlides/notesSlide8.xml"/><Relationship Id="rId30" Type="http://schemas.openxmlformats.org/officeDocument/2006/relationships/slideLayout" Target="../slideLayouts/slideLayout2.xml"/><Relationship Id="rId3" Type="http://schemas.openxmlformats.org/officeDocument/2006/relationships/tags" Target="../tags/tag39.xml"/><Relationship Id="rId29" Type="http://schemas.openxmlformats.org/officeDocument/2006/relationships/tags" Target="../tags/tag59.xml"/><Relationship Id="rId28" Type="http://schemas.openxmlformats.org/officeDocument/2006/relationships/tags" Target="../tags/tag58.xml"/><Relationship Id="rId27" Type="http://schemas.openxmlformats.org/officeDocument/2006/relationships/tags" Target="../tags/tag57.xml"/><Relationship Id="rId26" Type="http://schemas.openxmlformats.org/officeDocument/2006/relationships/tags" Target="../tags/tag56.xml"/><Relationship Id="rId25" Type="http://schemas.openxmlformats.org/officeDocument/2006/relationships/image" Target="../media/image49.GIF"/><Relationship Id="rId24" Type="http://schemas.openxmlformats.org/officeDocument/2006/relationships/tags" Target="../tags/tag55.xml"/><Relationship Id="rId23" Type="http://schemas.openxmlformats.org/officeDocument/2006/relationships/tags" Target="../tags/tag54.xml"/><Relationship Id="rId22" Type="http://schemas.openxmlformats.org/officeDocument/2006/relationships/tags" Target="../tags/tag53.xml"/><Relationship Id="rId21" Type="http://schemas.openxmlformats.org/officeDocument/2006/relationships/image" Target="../media/image48.GIF"/><Relationship Id="rId20" Type="http://schemas.openxmlformats.org/officeDocument/2006/relationships/tags" Target="../tags/tag52.xml"/><Relationship Id="rId2" Type="http://schemas.openxmlformats.org/officeDocument/2006/relationships/tags" Target="../tags/tag38.xml"/><Relationship Id="rId19" Type="http://schemas.openxmlformats.org/officeDocument/2006/relationships/tags" Target="../tags/tag51.xml"/><Relationship Id="rId18" Type="http://schemas.openxmlformats.org/officeDocument/2006/relationships/tags" Target="../tags/tag50.xml"/><Relationship Id="rId17" Type="http://schemas.openxmlformats.org/officeDocument/2006/relationships/image" Target="../media/image47.GIF"/><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tags" Target="../tags/tag47.xml"/><Relationship Id="rId13" Type="http://schemas.openxmlformats.org/officeDocument/2006/relationships/image" Target="../media/image46.GIF"/><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7.xml"/></Relationships>
</file>

<file path=ppt/slides/_rels/slide18.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56.png"/><Relationship Id="rId7" Type="http://schemas.openxmlformats.org/officeDocument/2006/relationships/image" Target="../media/image43.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5" Type="http://schemas.openxmlformats.org/officeDocument/2006/relationships/notesSlide" Target="../notesSlides/notesSlide9.xml"/><Relationship Id="rId14" Type="http://schemas.openxmlformats.org/officeDocument/2006/relationships/slideLayout" Target="../slideLayouts/slideLayout13.xml"/><Relationship Id="rId13" Type="http://schemas.openxmlformats.org/officeDocument/2006/relationships/tags" Target="../tags/tag64.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image" Target="../media/image50.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3.xml"/><Relationship Id="rId2" Type="http://schemas.openxmlformats.org/officeDocument/2006/relationships/image" Target="../media/image58.png"/><Relationship Id="rId1"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59.png"/><Relationship Id="rId2" Type="http://schemas.openxmlformats.org/officeDocument/2006/relationships/tags" Target="../tags/tag66.xml"/><Relationship Id="rId1" Type="http://schemas.openxmlformats.org/officeDocument/2006/relationships/tags" Target="../tags/tag65.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tags" Target="../tags/tag68.xml"/><Relationship Id="rId1" Type="http://schemas.openxmlformats.org/officeDocument/2006/relationships/tags" Target="../tags/tag6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0.xml"/><Relationship Id="rId1" Type="http://schemas.openxmlformats.org/officeDocument/2006/relationships/tags" Target="../tags/tag6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tags" Target="../tags/tag7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4.png"/><Relationship Id="rId7" Type="http://schemas.openxmlformats.org/officeDocument/2006/relationships/tags" Target="../tags/tag6.xml"/><Relationship Id="rId6" Type="http://schemas.openxmlformats.org/officeDocument/2006/relationships/image" Target="../media/image23.png"/><Relationship Id="rId5" Type="http://schemas.openxmlformats.org/officeDocument/2006/relationships/tags" Target="../tags/tag5.xml"/><Relationship Id="rId4" Type="http://schemas.openxmlformats.org/officeDocument/2006/relationships/image" Target="../media/image22.png"/><Relationship Id="rId3" Type="http://schemas.openxmlformats.org/officeDocument/2006/relationships/tags" Target="../tags/tag4.xml"/><Relationship Id="rId2" Type="http://schemas.openxmlformats.org/officeDocument/2006/relationships/image" Target="../media/image21.png"/><Relationship Id="rId10" Type="http://schemas.openxmlformats.org/officeDocument/2006/relationships/notesSlide" Target="../notesSlides/notesSlide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jpeg"/><Relationship Id="rId6" Type="http://schemas.openxmlformats.org/officeDocument/2006/relationships/tags" Target="../tags/tag11.xml"/><Relationship Id="rId5" Type="http://schemas.openxmlformats.org/officeDocument/2006/relationships/image" Target="../media/image25.png"/><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image" Target="../media/image29.png"/><Relationship Id="rId6" Type="http://schemas.openxmlformats.org/officeDocument/2006/relationships/tags" Target="../tags/tag16.xml"/><Relationship Id="rId5" Type="http://schemas.openxmlformats.org/officeDocument/2006/relationships/image" Target="../media/image28.png"/><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7" Type="http://schemas.openxmlformats.org/officeDocument/2006/relationships/slideLayout" Target="../slideLayouts/slideLayout29.xml"/><Relationship Id="rId16" Type="http://schemas.openxmlformats.org/officeDocument/2006/relationships/tags" Target="../tags/tag23.xml"/><Relationship Id="rId15" Type="http://schemas.openxmlformats.org/officeDocument/2006/relationships/image" Target="../media/image31.png"/><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image" Target="../media/image30.png"/><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Picture 9216" descr="VxBRyNooJqcQrhmzjYVpdmG3hMXtnKP6J1HMF0jKg2dDYcuSBdeIQ_J2bFjO9k2juSYn-7CwA3U16FINBeAAkfb0a5qHtN1n7DryEwrMFltt5DNE3gvm-MRICrFILazAm6gUqBo_i0u6dYeqLXaC-AUg0j7rQPlEe7BOG87gj72iA-W94w.jpg"/>
          <p:cNvPicPr>
            <a:picLocks noChangeAspect="1"/>
          </p:cNvPicPr>
          <p:nvPr/>
        </p:nvPicPr>
        <p:blipFill>
          <a:blip r:embed="rId1"/>
          <a:stretch>
            <a:fillRect/>
          </a:stretch>
        </p:blipFill>
        <p:spPr>
          <a:xfrm>
            <a:off x="0" y="-60960"/>
            <a:ext cx="12192000" cy="6918960"/>
          </a:xfrm>
          <a:prstGeom prst="rect">
            <a:avLst/>
          </a:prstGeom>
          <a:noFill/>
          <a:ln w="12700">
            <a:noFill/>
          </a:ln>
        </p:spPr>
      </p:pic>
      <p:sp>
        <p:nvSpPr>
          <p:cNvPr id="9218" name="Text Box 9217"/>
          <p:cNvSpPr txBox="1"/>
          <p:nvPr/>
        </p:nvSpPr>
        <p:spPr>
          <a:xfrm>
            <a:off x="5730875" y="2636520"/>
            <a:ext cx="6360160" cy="2195195"/>
          </a:xfrm>
          <a:prstGeom prst="rect">
            <a:avLst/>
          </a:prstGeom>
          <a:noFill/>
          <a:ln w="12700">
            <a:noFill/>
          </a:ln>
        </p:spPr>
        <p:txBody>
          <a:bodyPr vert="horz" wrap="square" lIns="22860" tIns="22860" rIns="22860" bIns="22860" anchor="b" anchorCtr="0"/>
          <a:p>
            <a:pPr algn="r" defTabSz="792480">
              <a:buNone/>
            </a:pPr>
            <a:r>
              <a:rPr lang="en-ZA" altLang="en-US" sz="3600">
                <a:solidFill>
                  <a:schemeClr val="accent4"/>
                </a:solidFill>
                <a:latin typeface="Bahnschrift" panose="020B0502040204020203" charset="0"/>
                <a:cs typeface="Bahnschrift" panose="020B0502040204020203" charset="0"/>
              </a:rPr>
              <a:t>Mechiel Bezuidenhout</a:t>
            </a:r>
            <a:endParaRPr lang="en-ZA" altLang="en-US" sz="3600">
              <a:solidFill>
                <a:schemeClr val="accent4"/>
              </a:solidFill>
              <a:latin typeface="Bahnschrift" panose="020B0502040204020203" charset="0"/>
              <a:cs typeface="Bahnschrift" panose="020B0502040204020203" charset="0"/>
            </a:endParaRPr>
          </a:p>
          <a:p>
            <a:pPr algn="r" defTabSz="792480">
              <a:buNone/>
            </a:pPr>
            <a:r>
              <a:rPr lang="en-ZA" altLang="en-US" sz="3200">
                <a:solidFill>
                  <a:schemeClr val="accent4"/>
                </a:solidFill>
                <a:latin typeface="Bahnschrift" panose="020B0502040204020203" charset="0"/>
                <a:cs typeface="Bahnschrift" panose="020B0502040204020203" charset="0"/>
              </a:rPr>
              <a:t>Erlangen, 2024/07/30</a:t>
            </a:r>
            <a:endParaRPr lang="en-ZA" altLang="en-US" sz="3200">
              <a:solidFill>
                <a:schemeClr val="accent4"/>
              </a:solidFill>
              <a:latin typeface="Bahnschrift" panose="020B0502040204020203" charset="0"/>
              <a:cs typeface="Bahnschrift" panose="020B0502040204020203" charset="0"/>
            </a:endParaRPr>
          </a:p>
          <a:p>
            <a:pPr algn="r" defTabSz="792480">
              <a:buNone/>
            </a:pPr>
            <a:r>
              <a:rPr lang="en-US" altLang="zh-CN" sz="3200">
                <a:solidFill>
                  <a:schemeClr val="bg1"/>
                </a:solidFill>
              </a:rPr>
              <a:t> </a:t>
            </a:r>
            <a:endParaRPr lang="en-US" altLang="zh-CN" sz="3200">
              <a:solidFill>
                <a:schemeClr val="bg1"/>
              </a:solidFill>
            </a:endParaRPr>
          </a:p>
        </p:txBody>
      </p:sp>
      <p:sp>
        <p:nvSpPr>
          <p:cNvPr id="9219" name="Title 9218"/>
          <p:cNvSpPr/>
          <p:nvPr>
            <p:ph type="ctrTitle"/>
          </p:nvPr>
        </p:nvSpPr>
        <p:spPr>
          <a:xfrm>
            <a:off x="292735" y="5216525"/>
            <a:ext cx="11607165" cy="1417955"/>
          </a:xfrm>
          <a:solidFill>
            <a:schemeClr val="bg1">
              <a:lumMod val="75000"/>
              <a:alpha val="79000"/>
            </a:schemeClr>
          </a:solidFill>
          <a:ln w="28575" cmpd="sng">
            <a:solidFill>
              <a:schemeClr val="tx1"/>
            </a:solidFill>
            <a:prstDash val="solid"/>
          </a:ln>
        </p:spPr>
        <p:txBody>
          <a:bodyPr vert="horz" wrap="square" lIns="25400" tIns="25400" rIns="25400" bIns="25400" anchor="b" anchorCtr="0">
            <a:normAutofit fontScale="90000"/>
          </a:bodyPr>
          <a:p>
            <a:pPr algn="ctr" defTabSz="2437130">
              <a:buClrTx/>
              <a:buSzTx/>
              <a:buFontTx/>
              <a:buNone/>
            </a:pPr>
            <a:r>
              <a:rPr lang="en-ZA" altLang="en-US" sz="4900" kern="1200" baseline="0">
                <a:solidFill>
                  <a:schemeClr val="tx1"/>
                </a:solidFill>
                <a:latin typeface="Conthrax Sb" panose="020B0707020201080204" charset="0"/>
                <a:ea typeface="Helvetica Neue" charset="0"/>
                <a:cs typeface="Conthrax Sb" panose="020B0707020201080204" charset="0"/>
                <a:sym typeface="Helvetica Neue" charset="0"/>
              </a:rPr>
              <a:t>MeerTRAP</a:t>
            </a:r>
            <a:r>
              <a:rPr lang="en-ZA" altLang="en-US" sz="4000" kern="1200" baseline="0">
                <a:solidFill>
                  <a:schemeClr val="tx1"/>
                </a:solidFill>
                <a:latin typeface="Conthrax Sb" panose="020B0707020201080204" charset="0"/>
                <a:ea typeface="Helvetica Neue" charset="0"/>
                <a:cs typeface="Conthrax Sb" panose="020B0707020201080204" charset="0"/>
                <a:sym typeface="Helvetica Neue" charset="0"/>
              </a:rPr>
              <a:t>: Finding short-duration radio transients with MeerKAT</a:t>
            </a:r>
            <a:endParaRPr lang="en-ZA" altLang="en-US" sz="4000" kern="1200" baseline="0">
              <a:solidFill>
                <a:schemeClr val="tx1"/>
              </a:solidFill>
              <a:latin typeface="Conthrax Sb" panose="020B0707020201080204" charset="0"/>
              <a:ea typeface="Helvetica Neue" charset="0"/>
              <a:cs typeface="Conthrax Sb" panose="020B0707020201080204" charset="0"/>
              <a:sym typeface="Helvetica Neue" charset="0"/>
            </a:endParaRPr>
          </a:p>
        </p:txBody>
      </p:sp>
      <p:pic>
        <p:nvPicPr>
          <p:cNvPr id="9221" name="Picture 9220" descr="Meertrap-logo-Final_A4-BL.jpg"/>
          <p:cNvPicPr>
            <a:picLocks noChangeAspect="1"/>
          </p:cNvPicPr>
          <p:nvPr/>
        </p:nvPicPr>
        <p:blipFill>
          <a:blip r:embed="rId2"/>
          <a:stretch>
            <a:fillRect/>
          </a:stretch>
        </p:blipFill>
        <p:spPr>
          <a:xfrm>
            <a:off x="-11271" y="1102678"/>
            <a:ext cx="2582069" cy="904082"/>
          </a:xfrm>
          <a:prstGeom prst="rect">
            <a:avLst/>
          </a:prstGeom>
          <a:noFill/>
          <a:ln w="12700">
            <a:solidFill>
              <a:schemeClr val="tx1"/>
            </a:solidFill>
          </a:ln>
        </p:spPr>
      </p:pic>
      <p:pic>
        <p:nvPicPr>
          <p:cNvPr id="9226" name="Picture 9225" descr="image4.png"/>
          <p:cNvPicPr>
            <a:picLocks noChangeAspect="1"/>
          </p:cNvPicPr>
          <p:nvPr/>
        </p:nvPicPr>
        <p:blipFill>
          <a:blip r:embed="rId3"/>
          <a:srcRect t="800" b="800"/>
          <a:stretch>
            <a:fillRect/>
          </a:stretch>
        </p:blipFill>
        <p:spPr>
          <a:xfrm>
            <a:off x="24765" y="16510"/>
            <a:ext cx="2407285" cy="999490"/>
          </a:xfrm>
          <a:prstGeom prst="rect">
            <a:avLst/>
          </a:prstGeom>
          <a:noFill/>
          <a:ln w="12700">
            <a:solidFill>
              <a:schemeClr val="tx1"/>
            </a:solidFill>
          </a:ln>
        </p:spPr>
      </p:pic>
      <p:pic>
        <p:nvPicPr>
          <p:cNvPr id="9228" name="Picture 9227" descr="pasted-image.tiff"/>
          <p:cNvPicPr>
            <a:picLocks noChangeAspect="1"/>
          </p:cNvPicPr>
          <p:nvPr/>
        </p:nvPicPr>
        <p:blipFill>
          <a:blip r:embed="rId4"/>
          <a:stretch>
            <a:fillRect/>
          </a:stretch>
        </p:blipFill>
        <p:spPr>
          <a:xfrm>
            <a:off x="4010660" y="0"/>
            <a:ext cx="1677670" cy="722630"/>
          </a:xfrm>
          <a:prstGeom prst="rect">
            <a:avLst/>
          </a:prstGeom>
          <a:noFill/>
          <a:ln w="12700">
            <a:solidFill>
              <a:schemeClr val="tx1"/>
            </a:solidFill>
          </a:ln>
        </p:spPr>
      </p:pic>
      <p:pic>
        <p:nvPicPr>
          <p:cNvPr id="9234" name="Picture 9233" descr="Picture 30"/>
          <p:cNvPicPr>
            <a:picLocks noChangeAspect="1"/>
          </p:cNvPicPr>
          <p:nvPr/>
        </p:nvPicPr>
        <p:blipFill>
          <a:blip r:embed="rId5"/>
          <a:stretch>
            <a:fillRect/>
          </a:stretch>
        </p:blipFill>
        <p:spPr>
          <a:xfrm>
            <a:off x="2592705" y="0"/>
            <a:ext cx="1417638" cy="1416844"/>
          </a:xfrm>
          <a:prstGeom prst="rect">
            <a:avLst/>
          </a:prstGeom>
          <a:noFill/>
          <a:ln w="12700">
            <a:solidFill>
              <a:schemeClr val="tx1"/>
            </a:solidFill>
          </a:ln>
        </p:spPr>
      </p:pic>
      <p:pic>
        <p:nvPicPr>
          <p:cNvPr id="3" name="Picture 2"/>
          <p:cNvPicPr/>
          <p:nvPr>
            <p:custDataLst>
              <p:tags r:id="rId6"/>
            </p:custDataLst>
          </p:nvPr>
        </p:nvPicPr>
        <p:blipFill>
          <a:blip r:embed="rId7"/>
        </p:blipFill>
        <p:spPr>
          <a:xfrm>
            <a:off x="8227695" y="1498600"/>
            <a:ext cx="3863340" cy="1620520"/>
          </a:xfrm>
          <a:prstGeom prst="rect">
            <a:avLst/>
          </a:prstGeom>
          <a:ln>
            <a:solidFill>
              <a:schemeClr val="tx1"/>
            </a:solidFill>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3" name="FRB models"/>
          <p:cNvSpPr txBox="1"/>
          <p:nvPr>
            <p:ph type="title"/>
          </p:nvPr>
        </p:nvSpPr>
        <p:spPr>
          <a:xfrm>
            <a:off x="463550" y="-129540"/>
            <a:ext cx="10515600" cy="1325563"/>
          </a:xfrm>
          <a:prstGeom prst="rect">
            <a:avLst/>
          </a:prstGeom>
        </p:spPr>
        <p:txBody>
          <a:bodyPr>
            <a:normAutofit/>
          </a:bodyPr>
          <a:lstStyle>
            <a:lvl1pPr defTabSz="673735">
              <a:spcBef>
                <a:spcPts val="3200"/>
              </a:spcBef>
              <a:defRPr sz="6885">
                <a:solidFill>
                  <a:srgbClr val="00E3FF"/>
                </a:solidFill>
              </a:defRPr>
            </a:lvl1pPr>
          </a:lstStyle>
          <a:p>
            <a:r>
              <a:rPr lang="en-GB" altLang="en-ZA" sz="4445">
                <a:solidFill>
                  <a:srgbClr val="FF0000"/>
                </a:solidFill>
                <a:latin typeface="Conthrax Sb" panose="020B0707020201080204" charset="0"/>
                <a:cs typeface="Conthrax Sb" panose="020B0707020201080204" charset="0"/>
              </a:rPr>
              <a:t>Population</a:t>
            </a:r>
            <a:endParaRPr lang="en-GB" altLang="en-ZA" sz="4445">
              <a:solidFill>
                <a:srgbClr val="FF0000"/>
              </a:solidFill>
              <a:latin typeface="Conthrax Sb" panose="020B0707020201080204" charset="0"/>
              <a:cs typeface="Conthrax Sb" panose="020B0707020201080204" charset="0"/>
            </a:endParaRPr>
          </a:p>
        </p:txBody>
      </p:sp>
      <p:grpSp>
        <p:nvGrpSpPr>
          <p:cNvPr id="3" name="Group"/>
          <p:cNvGrpSpPr/>
          <p:nvPr/>
        </p:nvGrpSpPr>
        <p:grpSpPr>
          <a:xfrm>
            <a:off x="655955" y="1083945"/>
            <a:ext cx="10881360" cy="5659755"/>
            <a:chOff x="0" y="0"/>
            <a:chExt cx="18492751" cy="9974345"/>
          </a:xfrm>
        </p:grpSpPr>
        <p:sp>
          <p:nvSpPr>
            <p:cNvPr id="4" name="Rectangle"/>
            <p:cNvSpPr/>
            <p:nvPr>
              <p:custDataLst>
                <p:tags r:id="rId1"/>
              </p:custDataLst>
            </p:nvPr>
          </p:nvSpPr>
          <p:spPr>
            <a:xfrm>
              <a:off x="0" y="0"/>
              <a:ext cx="18492752" cy="9974346"/>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690">
                <a:lnSpc>
                  <a:spcPct val="80000"/>
                </a:lnSpc>
                <a:defRPr sz="3800" cap="all">
                  <a:latin typeface="DIN Condensed Bold"/>
                  <a:ea typeface="DIN Condensed Bold"/>
                  <a:cs typeface="DIN Condensed Bold"/>
                  <a:sym typeface="DIN Condensed Bold"/>
                </a:defRPr>
              </a:pPr>
              <a:endParaRPr sz="1800"/>
            </a:p>
          </p:txBody>
        </p:sp>
        <p:pic>
          <p:nvPicPr>
            <p:cNvPr id="5" name="2022.08.19_FRBlocations_BlackFrame_viridis_r.png" descr="2022.08.19_FRBlocations_BlackFrame_viridis_r.png"/>
            <p:cNvPicPr>
              <a:picLocks noChangeAspect="1"/>
            </p:cNvPicPr>
            <p:nvPr>
              <p:custDataLst>
                <p:tags r:id="rId2"/>
              </p:custDataLst>
            </p:nvPr>
          </p:nvPicPr>
          <p:blipFill>
            <a:blip r:embed="rId3"/>
            <a:stretch>
              <a:fillRect/>
            </a:stretch>
          </p:blipFill>
          <p:spPr>
            <a:xfrm>
              <a:off x="599480" y="403359"/>
              <a:ext cx="17293792" cy="9167628"/>
            </a:xfrm>
            <a:prstGeom prst="rect">
              <a:avLst/>
            </a:prstGeom>
            <a:ln w="12700" cap="flat">
              <a:noFill/>
              <a:miter lim="400000"/>
              <a:headEnd/>
              <a:tailEnd/>
            </a:ln>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3" name="FRB models"/>
          <p:cNvSpPr txBox="1"/>
          <p:nvPr>
            <p:ph type="title"/>
          </p:nvPr>
        </p:nvSpPr>
        <p:spPr>
          <a:xfrm>
            <a:off x="321945" y="0"/>
            <a:ext cx="10515600" cy="1325563"/>
          </a:xfrm>
          <a:prstGeom prst="rect">
            <a:avLst/>
          </a:prstGeom>
        </p:spPr>
        <p:txBody>
          <a:bodyPr>
            <a:normAutofit/>
          </a:bodyPr>
          <a:lstStyle>
            <a:lvl1pPr defTabSz="673735">
              <a:spcBef>
                <a:spcPts val="3200"/>
              </a:spcBef>
              <a:defRPr sz="6885">
                <a:solidFill>
                  <a:srgbClr val="00E3FF"/>
                </a:solidFill>
              </a:defRPr>
            </a:lvl1pPr>
          </a:lstStyle>
          <a:p>
            <a:r>
              <a:rPr lang="en-GB" altLang="en-ZA" sz="4445">
                <a:solidFill>
                  <a:srgbClr val="FF0000"/>
                </a:solidFill>
                <a:latin typeface="Conthrax Sb" panose="020B0707020201080204" charset="0"/>
                <a:cs typeface="Conthrax Sb" panose="020B0707020201080204" charset="0"/>
              </a:rPr>
              <a:t>CHIME</a:t>
            </a:r>
            <a:endParaRPr lang="en-GB" altLang="en-ZA" sz="4445">
              <a:solidFill>
                <a:srgbClr val="FF0000"/>
              </a:solidFill>
              <a:latin typeface="Conthrax Sb" panose="020B0707020201080204" charset="0"/>
              <a:cs typeface="Conthrax Sb" panose="020B0707020201080204" charset="0"/>
            </a:endParaRPr>
          </a:p>
        </p:txBody>
      </p:sp>
      <p:pic>
        <p:nvPicPr>
          <p:cNvPr id="7" name="Picture 6"/>
          <p:cNvPicPr/>
          <p:nvPr/>
        </p:nvPicPr>
        <p:blipFill>
          <a:blip r:embed="rId1"/>
        </p:blipFill>
        <p:spPr>
          <a:xfrm>
            <a:off x="61595" y="1471930"/>
            <a:ext cx="5746115" cy="4389755"/>
          </a:xfrm>
          <a:prstGeom prst="rect">
            <a:avLst/>
          </a:prstGeom>
        </p:spPr>
      </p:pic>
      <p:pic>
        <p:nvPicPr>
          <p:cNvPr id="8" name="Content Placeholder 7"/>
          <p:cNvPicPr>
            <a:picLocks noChangeAspect="1"/>
          </p:cNvPicPr>
          <p:nvPr>
            <p:ph idx="1"/>
          </p:nvPr>
        </p:nvPicPr>
        <p:blipFill>
          <a:blip r:embed="rId2"/>
        </p:blipFill>
        <p:spPr>
          <a:xfrm>
            <a:off x="5497195" y="1471295"/>
            <a:ext cx="6581775" cy="439039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ChangeAspect="1"/>
          </p:cNvPicPr>
          <p:nvPr>
            <p:ph idx="1"/>
            <p:custDataLst>
              <p:tags r:id="rId1"/>
            </p:custDataLst>
          </p:nvPr>
        </p:nvPicPr>
        <p:blipFill>
          <a:blip r:embed="rId2"/>
          <a:stretch>
            <a:fillRect/>
          </a:stretch>
        </p:blipFill>
        <p:spPr>
          <a:xfrm>
            <a:off x="676275" y="109220"/>
            <a:ext cx="10839450" cy="4432300"/>
          </a:xfrm>
          <a:prstGeom prst="rect">
            <a:avLst/>
          </a:prstGeom>
        </p:spPr>
      </p:pic>
      <p:pic>
        <p:nvPicPr>
          <p:cNvPr id="5" name="Picture 4"/>
          <p:cNvPicPr>
            <a:picLocks noChangeAspect="1"/>
          </p:cNvPicPr>
          <p:nvPr>
            <p:custDataLst>
              <p:tags r:id="rId3"/>
            </p:custDataLst>
          </p:nvPr>
        </p:nvPicPr>
        <p:blipFill>
          <a:blip r:embed="rId4"/>
          <a:stretch>
            <a:fillRect/>
          </a:stretch>
        </p:blipFill>
        <p:spPr>
          <a:xfrm>
            <a:off x="1454150" y="4541520"/>
            <a:ext cx="9283700" cy="22479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3" name="FRB models"/>
          <p:cNvSpPr txBox="1"/>
          <p:nvPr>
            <p:ph type="title"/>
          </p:nvPr>
        </p:nvSpPr>
        <p:spPr>
          <a:xfrm>
            <a:off x="123825" y="80645"/>
            <a:ext cx="10515600" cy="1325563"/>
          </a:xfrm>
          <a:prstGeom prst="rect">
            <a:avLst/>
          </a:prstGeom>
        </p:spPr>
        <p:txBody>
          <a:bodyPr>
            <a:normAutofit/>
          </a:bodyPr>
          <a:lstStyle>
            <a:lvl1pPr defTabSz="673735">
              <a:spcBef>
                <a:spcPts val="3200"/>
              </a:spcBef>
              <a:defRPr sz="6885">
                <a:solidFill>
                  <a:srgbClr val="00E3FF"/>
                </a:solidFill>
              </a:defRPr>
            </a:lvl1pPr>
          </a:lstStyle>
          <a:p>
            <a:r>
              <a:rPr lang="en-GB" altLang="en-ZA" sz="4445">
                <a:solidFill>
                  <a:srgbClr val="FF0000"/>
                </a:solidFill>
                <a:latin typeface="Conthrax Sb" panose="020B0707020201080204" charset="0"/>
                <a:cs typeface="Conthrax Sb" panose="020B0707020201080204" charset="0"/>
              </a:rPr>
              <a:t>CHIME Localisation</a:t>
            </a:r>
            <a:endParaRPr lang="en-GB" altLang="en-ZA" sz="4445">
              <a:solidFill>
                <a:srgbClr val="FF0000"/>
              </a:solidFill>
              <a:latin typeface="Conthrax Sb" panose="020B0707020201080204" charset="0"/>
              <a:cs typeface="Conthrax Sb" panose="020B0707020201080204" charset="0"/>
            </a:endParaRPr>
          </a:p>
        </p:txBody>
      </p:sp>
      <p:pic>
        <p:nvPicPr>
          <p:cNvPr id="3" name="Picture 2"/>
          <p:cNvPicPr>
            <a:picLocks noChangeAspect="1"/>
          </p:cNvPicPr>
          <p:nvPr>
            <p:custDataLst>
              <p:tags r:id="rId1"/>
            </p:custDataLst>
          </p:nvPr>
        </p:nvPicPr>
        <p:blipFill>
          <a:blip r:embed="rId2"/>
          <a:stretch>
            <a:fillRect/>
          </a:stretch>
        </p:blipFill>
        <p:spPr>
          <a:xfrm>
            <a:off x="749300" y="1325880"/>
            <a:ext cx="10693400" cy="52070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3" name="FRB models"/>
          <p:cNvSpPr txBox="1"/>
          <p:nvPr>
            <p:ph type="title"/>
          </p:nvPr>
        </p:nvSpPr>
        <p:spPr>
          <a:xfrm>
            <a:off x="838200" y="-227330"/>
            <a:ext cx="10515600" cy="1325563"/>
          </a:xfrm>
          <a:prstGeom prst="rect">
            <a:avLst/>
          </a:prstGeom>
        </p:spPr>
        <p:txBody>
          <a:bodyPr>
            <a:normAutofit/>
          </a:bodyPr>
          <a:lstStyle>
            <a:lvl1pPr defTabSz="673735">
              <a:spcBef>
                <a:spcPts val="3200"/>
              </a:spcBef>
              <a:defRPr sz="6885">
                <a:solidFill>
                  <a:srgbClr val="00E3FF"/>
                </a:solidFill>
              </a:defRPr>
            </a:lvl1pPr>
          </a:lstStyle>
          <a:p>
            <a:r>
              <a:rPr lang="en-GB" altLang="en-ZA" sz="4445">
                <a:solidFill>
                  <a:srgbClr val="FF0000"/>
                </a:solidFill>
                <a:latin typeface="Conthrax Sb" panose="020B0707020201080204" charset="0"/>
                <a:cs typeface="Conthrax Sb" panose="020B0707020201080204" charset="0"/>
              </a:rPr>
              <a:t>FRB Host association</a:t>
            </a:r>
            <a:endParaRPr lang="en-GB" altLang="en-ZA" sz="4445">
              <a:solidFill>
                <a:srgbClr val="FF0000"/>
              </a:solidFill>
              <a:latin typeface="Conthrax Sb" panose="020B0707020201080204" charset="0"/>
              <a:cs typeface="Conthrax Sb" panose="020B0707020201080204" charset="0"/>
            </a:endParaRPr>
          </a:p>
        </p:txBody>
      </p:sp>
      <p:sp>
        <p:nvSpPr>
          <p:cNvPr id="268" name="Prof. Benjamin Stappers (PI)…"/>
          <p:cNvSpPr txBox="1"/>
          <p:nvPr>
            <p:custDataLst>
              <p:tags r:id="rId1"/>
            </p:custDataLst>
          </p:nvPr>
        </p:nvSpPr>
        <p:spPr>
          <a:xfrm>
            <a:off x="218440" y="969010"/>
            <a:ext cx="12018010" cy="2067560"/>
          </a:xfrm>
          <a:prstGeom prst="rect">
            <a:avLst/>
          </a:prstGeom>
          <a:ln w="12700">
            <a:miter lim="400000"/>
          </a:ln>
        </p:spPr>
        <p:txBody>
          <a:bodyPr wrap="none" lIns="35718" tIns="35718" rIns="35718" bIns="35718" anchor="ctr">
            <a:noAutofit/>
          </a:bodyPr>
          <a:p>
            <a:pPr marL="285750" indent="-285750" algn="l">
              <a:lnSpc>
                <a:spcPct val="160000"/>
              </a:lnSpc>
              <a:buClr>
                <a:srgbClr val="70AD47"/>
              </a:buClr>
              <a:buFont typeface="Arial" panose="020B0604020202020204" pitchFamily="34" charset="0"/>
              <a:buChar char="•"/>
              <a:defRPr>
                <a:solidFill>
                  <a:srgbClr val="FFFFFF"/>
                </a:solidFill>
              </a:defRPr>
            </a:pPr>
            <a:r>
              <a:rPr lang="en-GB" sz="2400">
                <a:latin typeface="Bahnschrift" panose="020B0502040204020203" charset="0"/>
                <a:cs typeface="Bahnschrift" panose="020B0502040204020203" charset="0"/>
                <a:sym typeface="+mn-ea"/>
              </a:rPr>
              <a:t>Need ~arcsec localisation for confident association with host galaxy</a:t>
            </a:r>
            <a:endParaRPr lang="en-GB" sz="2400">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GB" sz="2400">
                <a:solidFill>
                  <a:schemeClr val="bg1"/>
                </a:solidFill>
                <a:latin typeface="Bahnschrift" panose="020B0502040204020203" charset="0"/>
                <a:cs typeface="Bahnschrift" panose="020B0502040204020203" charset="0"/>
                <a:sym typeface="+mn-ea"/>
              </a:rPr>
              <a:t>26 host associations</a:t>
            </a:r>
            <a:endParaRPr lang="en-GB" sz="24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GB" sz="2400">
                <a:solidFill>
                  <a:schemeClr val="bg1"/>
                </a:solidFill>
                <a:latin typeface="Bahnschrift" panose="020B0502040204020203" charset="0"/>
                <a:cs typeface="Bahnschrift" panose="020B0502040204020203" charset="0"/>
                <a:sym typeface="+mn-ea"/>
              </a:rPr>
              <a:t>Wide range of galaxy types &amp; environments</a:t>
            </a:r>
            <a:endParaRPr lang="en-GB" sz="24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GB" sz="2400">
                <a:solidFill>
                  <a:schemeClr val="bg1"/>
                </a:solidFill>
                <a:latin typeface="Bahnschrift" panose="020B0502040204020203" charset="0"/>
                <a:cs typeface="Bahnschrift" panose="020B0502040204020203" charset="0"/>
                <a:sym typeface="+mn-ea"/>
              </a:rPr>
              <a:t>No statistically significant difference between repeater &amp; non-repeater galaxies</a:t>
            </a:r>
            <a:endParaRPr lang="en-GB" sz="24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endParaRPr lang="en-GB" sz="2400">
              <a:solidFill>
                <a:schemeClr val="bg1"/>
              </a:solidFill>
              <a:latin typeface="Bahnschrift" panose="020B0502040204020203" charset="0"/>
              <a:cs typeface="Bahnschrift" panose="020B0502040204020203" charset="0"/>
              <a:sym typeface="+mn-ea"/>
            </a:endParaRPr>
          </a:p>
        </p:txBody>
      </p:sp>
      <p:pic>
        <p:nvPicPr>
          <p:cNvPr id="2" name="Content Placeholder 1"/>
          <p:cNvPicPr>
            <a:picLocks noChangeAspect="1"/>
          </p:cNvPicPr>
          <p:nvPr>
            <p:ph idx="1"/>
            <p:custDataLst>
              <p:tags r:id="rId2"/>
            </p:custDataLst>
          </p:nvPr>
        </p:nvPicPr>
        <p:blipFill>
          <a:blip r:embed="rId3"/>
          <a:stretch>
            <a:fillRect/>
          </a:stretch>
        </p:blipFill>
        <p:spPr>
          <a:xfrm>
            <a:off x="1017905" y="2914015"/>
            <a:ext cx="10155555" cy="3943985"/>
          </a:xfrm>
          <a:prstGeom prst="rect">
            <a:avLst/>
          </a:prstGeom>
        </p:spPr>
      </p:pic>
      <p:sp>
        <p:nvSpPr>
          <p:cNvPr id="6" name="Text Box 5"/>
          <p:cNvSpPr txBox="1"/>
          <p:nvPr/>
        </p:nvSpPr>
        <p:spPr>
          <a:xfrm>
            <a:off x="5491480" y="6489700"/>
            <a:ext cx="4064000" cy="368300"/>
          </a:xfrm>
          <a:prstGeom prst="rect">
            <a:avLst/>
          </a:prstGeom>
          <a:noFill/>
        </p:spPr>
        <p:txBody>
          <a:bodyPr wrap="square" rtlCol="0">
            <a:spAutoFit/>
          </a:bodyPr>
          <a:p>
            <a:r>
              <a:rPr lang="en-GB" altLang="en-US"/>
              <a:t>Bhandari et al (2021)</a:t>
            </a:r>
            <a:endParaRPr lang="en-GB" altLang="en-US"/>
          </a:p>
        </p:txBody>
      </p:sp>
      <p:sp>
        <p:nvSpPr>
          <p:cNvPr id="8" name="Text Box 7"/>
          <p:cNvSpPr txBox="1"/>
          <p:nvPr/>
        </p:nvSpPr>
        <p:spPr>
          <a:xfrm>
            <a:off x="4873625" y="3036570"/>
            <a:ext cx="4064000" cy="368300"/>
          </a:xfrm>
          <a:prstGeom prst="rect">
            <a:avLst/>
          </a:prstGeom>
          <a:noFill/>
        </p:spPr>
        <p:txBody>
          <a:bodyPr wrap="square" rtlCol="0">
            <a:spAutoFit/>
          </a:bodyPr>
          <a:p>
            <a:r>
              <a:rPr lang="en-GB" altLang="en-US"/>
              <a:t>z&lt;0.6</a:t>
            </a:r>
            <a:endParaRPr lang="en-GB" altLang="en-US"/>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3" name="FRB models"/>
          <p:cNvSpPr txBox="1"/>
          <p:nvPr>
            <p:ph type="title"/>
          </p:nvPr>
        </p:nvSpPr>
        <p:spPr>
          <a:xfrm>
            <a:off x="3620135" y="95250"/>
            <a:ext cx="6297930" cy="1325880"/>
          </a:xfrm>
          <a:prstGeom prst="rect">
            <a:avLst/>
          </a:prstGeom>
        </p:spPr>
        <p:txBody>
          <a:bodyPr>
            <a:noAutofit/>
          </a:bodyPr>
          <a:lstStyle>
            <a:lvl1pPr defTabSz="673735">
              <a:spcBef>
                <a:spcPts val="3200"/>
              </a:spcBef>
              <a:defRPr sz="6885">
                <a:solidFill>
                  <a:srgbClr val="00E3FF"/>
                </a:solidFill>
              </a:defRPr>
            </a:lvl1pPr>
          </a:lstStyle>
          <a:p>
            <a:r>
              <a:rPr lang="en-GB" altLang="en-ZA" sz="4400">
                <a:solidFill>
                  <a:srgbClr val="FF0000"/>
                </a:solidFill>
                <a:latin typeface="Conthrax Sb" panose="020B0707020201080204" charset="0"/>
                <a:cs typeface="Conthrax Sb" panose="020B0707020201080204" charset="0"/>
              </a:rPr>
              <a:t>Localisation with MeerKAT</a:t>
            </a:r>
            <a:endParaRPr lang="en-GB" altLang="en-ZA" sz="4400">
              <a:solidFill>
                <a:srgbClr val="FF0000"/>
              </a:solidFill>
              <a:latin typeface="Conthrax Sb" panose="020B0707020201080204" charset="0"/>
              <a:cs typeface="Conthrax Sb" panose="020B0707020201080204" charset="0"/>
            </a:endParaRPr>
          </a:p>
        </p:txBody>
      </p:sp>
      <p:sp>
        <p:nvSpPr>
          <p:cNvPr id="268" name="Prof. Benjamin Stappers (PI)…"/>
          <p:cNvSpPr txBox="1"/>
          <p:nvPr>
            <p:custDataLst>
              <p:tags r:id="rId1"/>
            </p:custDataLst>
          </p:nvPr>
        </p:nvSpPr>
        <p:spPr>
          <a:xfrm>
            <a:off x="173990" y="1626870"/>
            <a:ext cx="12018010" cy="2067560"/>
          </a:xfrm>
          <a:prstGeom prst="rect">
            <a:avLst/>
          </a:prstGeom>
          <a:ln w="12700">
            <a:miter lim="400000"/>
          </a:ln>
        </p:spPr>
        <p:txBody>
          <a:bodyPr wrap="none" lIns="35718" tIns="35718" rIns="35718" bIns="35718" anchor="ctr">
            <a:noAutofit/>
          </a:bodyPr>
          <a:p>
            <a:pPr marL="285750" indent="-285750" algn="l">
              <a:lnSpc>
                <a:spcPct val="160000"/>
              </a:lnSpc>
              <a:buClr>
                <a:srgbClr val="70AD47"/>
              </a:buClr>
              <a:buFont typeface="Arial" panose="020B0604020202020204" pitchFamily="34" charset="0"/>
              <a:buChar char="•"/>
              <a:defRPr>
                <a:solidFill>
                  <a:srgbClr val="FFFFFF"/>
                </a:solidFill>
              </a:defRPr>
            </a:pPr>
            <a:r>
              <a:rPr lang="en-GB" sz="2400">
                <a:solidFill>
                  <a:schemeClr val="bg1"/>
                </a:solidFill>
                <a:latin typeface="Bahnschrift" panose="020B0502040204020203" charset="0"/>
                <a:cs typeface="Bahnschrift" panose="020B0502040204020203" charset="0"/>
                <a:sym typeface="+mn-ea"/>
              </a:rPr>
              <a:t>Transient buffer gives instant sub-arcsecond localisation of transients</a:t>
            </a:r>
            <a:endParaRPr lang="en-GB" sz="24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GB" sz="2400">
                <a:solidFill>
                  <a:schemeClr val="bg1"/>
                </a:solidFill>
                <a:latin typeface="Bahnschrift" panose="020B0502040204020203" charset="0"/>
                <a:cs typeface="Bahnschrift" panose="020B0502040204020203" charset="0"/>
                <a:sym typeface="+mn-ea"/>
              </a:rPr>
              <a:t>~1/3rd of our FRBs are localised well enough for host association</a:t>
            </a:r>
            <a:endParaRPr lang="en-GB" sz="24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GB" sz="2400">
                <a:solidFill>
                  <a:schemeClr val="bg1"/>
                </a:solidFill>
                <a:latin typeface="Bahnschrift" panose="020B0502040204020203" charset="0"/>
                <a:cs typeface="Bahnschrift" panose="020B0502040204020203" charset="0"/>
                <a:sym typeface="+mn-ea"/>
              </a:rPr>
              <a:t>Triggering now in place will increase that rate</a:t>
            </a:r>
            <a:endParaRPr lang="en-GB" sz="24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endParaRPr lang="en-GB" sz="2400">
              <a:solidFill>
                <a:schemeClr val="bg1"/>
              </a:solidFill>
              <a:latin typeface="Bahnschrift" panose="020B0502040204020203" charset="0"/>
              <a:cs typeface="Bahnschrift" panose="020B0502040204020203" charset="0"/>
              <a:sym typeface="+mn-ea"/>
            </a:endParaRPr>
          </a:p>
        </p:txBody>
      </p:sp>
      <p:sp>
        <p:nvSpPr>
          <p:cNvPr id="6" name="Text Box 5"/>
          <p:cNvSpPr txBox="1"/>
          <p:nvPr/>
        </p:nvSpPr>
        <p:spPr>
          <a:xfrm>
            <a:off x="5491480" y="6489700"/>
            <a:ext cx="4064000" cy="368300"/>
          </a:xfrm>
          <a:prstGeom prst="rect">
            <a:avLst/>
          </a:prstGeom>
          <a:noFill/>
        </p:spPr>
        <p:txBody>
          <a:bodyPr wrap="square" rtlCol="0">
            <a:spAutoFit/>
          </a:bodyPr>
          <a:p>
            <a:r>
              <a:rPr lang="en-GB" altLang="en-US"/>
              <a:t>Bhandari et al (2021)</a:t>
            </a:r>
            <a:endParaRPr lang="en-GB" altLang="en-US"/>
          </a:p>
        </p:txBody>
      </p:sp>
      <p:sp>
        <p:nvSpPr>
          <p:cNvPr id="8" name="Text Box 7"/>
          <p:cNvSpPr txBox="1"/>
          <p:nvPr/>
        </p:nvSpPr>
        <p:spPr>
          <a:xfrm>
            <a:off x="4873625" y="3036570"/>
            <a:ext cx="4064000" cy="368300"/>
          </a:xfrm>
          <a:prstGeom prst="rect">
            <a:avLst/>
          </a:prstGeom>
          <a:noFill/>
        </p:spPr>
        <p:txBody>
          <a:bodyPr wrap="square" rtlCol="0">
            <a:spAutoFit/>
          </a:bodyPr>
          <a:p>
            <a:r>
              <a:rPr lang="en-GB" altLang="en-US"/>
              <a:t>z&lt;0.6</a:t>
            </a:r>
            <a:endParaRPr lang="en-GB" altLang="en-US"/>
          </a:p>
        </p:txBody>
      </p:sp>
      <p:pic>
        <p:nvPicPr>
          <p:cNvPr id="9221" name="Content Placeholder 9220" descr="Meertrap-logo-Final_A4-BL.jpg"/>
          <p:cNvPicPr>
            <a:picLocks noChangeAspect="1"/>
          </p:cNvPicPr>
          <p:nvPr>
            <p:custDataLst>
              <p:tags r:id="rId2"/>
            </p:custDataLst>
          </p:nvPr>
        </p:nvPicPr>
        <p:blipFill>
          <a:blip r:embed="rId3"/>
          <a:stretch>
            <a:fillRect/>
          </a:stretch>
        </p:blipFill>
        <p:spPr>
          <a:xfrm>
            <a:off x="65405" y="95250"/>
            <a:ext cx="3465195" cy="1094105"/>
          </a:xfrm>
          <a:prstGeom prst="rect">
            <a:avLst/>
          </a:prstGeom>
          <a:noFill/>
          <a:ln w="12700">
            <a:noFill/>
          </a:ln>
        </p:spPr>
      </p:pic>
      <p:pic>
        <p:nvPicPr>
          <p:cNvPr id="4" name="Content Placeholder 3"/>
          <p:cNvPicPr>
            <a:picLocks noChangeAspect="1"/>
          </p:cNvPicPr>
          <p:nvPr>
            <p:ph idx="1"/>
            <p:custDataLst>
              <p:tags r:id="rId4"/>
            </p:custDataLst>
          </p:nvPr>
        </p:nvPicPr>
        <p:blipFill>
          <a:blip r:embed="rId5"/>
          <a:stretch>
            <a:fillRect/>
          </a:stretch>
        </p:blipFill>
        <p:spPr>
          <a:xfrm>
            <a:off x="2550795" y="3404870"/>
            <a:ext cx="6291580" cy="3307715"/>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3" name="FRB models"/>
          <p:cNvSpPr txBox="1"/>
          <p:nvPr>
            <p:ph type="title"/>
          </p:nvPr>
        </p:nvSpPr>
        <p:spPr>
          <a:xfrm>
            <a:off x="86995" y="0"/>
            <a:ext cx="10515600" cy="1325563"/>
          </a:xfrm>
          <a:prstGeom prst="rect">
            <a:avLst/>
          </a:prstGeom>
        </p:spPr>
        <p:txBody>
          <a:bodyPr>
            <a:noAutofit/>
          </a:bodyPr>
          <a:lstStyle>
            <a:lvl1pPr defTabSz="673735">
              <a:spcBef>
                <a:spcPts val="3200"/>
              </a:spcBef>
              <a:defRPr sz="6885">
                <a:solidFill>
                  <a:srgbClr val="00E3FF"/>
                </a:solidFill>
              </a:defRPr>
            </a:lvl1pPr>
          </a:lstStyle>
          <a:p>
            <a:r>
              <a:rPr lang="en-GB" altLang="en-ZA" sz="4400">
                <a:solidFill>
                  <a:srgbClr val="FF0000"/>
                </a:solidFill>
                <a:latin typeface="Conthrax Sb" panose="020B0707020201080204" charset="0"/>
                <a:cs typeface="Conthrax Sb" panose="020B0707020201080204" charset="0"/>
              </a:rPr>
              <a:t>FRB follow-up observations</a:t>
            </a:r>
            <a:endParaRPr lang="en-GB" altLang="en-ZA" sz="4400">
              <a:solidFill>
                <a:srgbClr val="FF0000"/>
              </a:solidFill>
              <a:latin typeface="Conthrax Sb" panose="020B0707020201080204" charset="0"/>
              <a:cs typeface="Conthrax Sb" panose="020B0707020201080204" charset="0"/>
            </a:endParaRPr>
          </a:p>
        </p:txBody>
      </p:sp>
      <p:sp>
        <p:nvSpPr>
          <p:cNvPr id="268" name="Prof. Benjamin Stappers (PI)…"/>
          <p:cNvSpPr txBox="1"/>
          <p:nvPr>
            <p:custDataLst>
              <p:tags r:id="rId1"/>
            </p:custDataLst>
          </p:nvPr>
        </p:nvSpPr>
        <p:spPr>
          <a:xfrm>
            <a:off x="86995" y="1076960"/>
            <a:ext cx="12018010" cy="6022975"/>
          </a:xfrm>
          <a:prstGeom prst="rect">
            <a:avLst/>
          </a:prstGeom>
          <a:ln w="12700">
            <a:miter lim="400000"/>
          </a:ln>
        </p:spPr>
        <p:txBody>
          <a:bodyPr wrap="none" lIns="35718" tIns="35718" rIns="35718" bIns="35718" anchor="ctr">
            <a:noAutofit/>
          </a:bodyPr>
          <a:p>
            <a:pPr marL="285750" indent="-285750" algn="l">
              <a:lnSpc>
                <a:spcPct val="160000"/>
              </a:lnSpc>
              <a:buClr>
                <a:srgbClr val="70AD47"/>
              </a:buClr>
              <a:buFont typeface="Arial" panose="020B0604020202020204" pitchFamily="34" charset="0"/>
              <a:buChar char="•"/>
              <a:defRPr>
                <a:solidFill>
                  <a:srgbClr val="FFFFFF"/>
                </a:solidFill>
              </a:defRPr>
            </a:pPr>
            <a:r>
              <a:rPr lang="en-GB" sz="2500">
                <a:solidFill>
                  <a:schemeClr val="bg1"/>
                </a:solidFill>
                <a:latin typeface="Bahnschrift" panose="020B0502040204020203" charset="0"/>
                <a:cs typeface="Bahnschrift" panose="020B0502040204020203" charset="0"/>
                <a:sym typeface="+mn-ea"/>
              </a:rPr>
              <a:t>Partnered with Fast &amp; Fortunate FRB Follow-up (F</a:t>
            </a:r>
            <a:r>
              <a:rPr lang="en-GB" sz="2500" baseline="30000">
                <a:solidFill>
                  <a:schemeClr val="bg1"/>
                </a:solidFill>
                <a:latin typeface="Bahnschrift" panose="020B0502040204020203" charset="0"/>
                <a:cs typeface="Bahnschrift" panose="020B0502040204020203" charset="0"/>
                <a:sym typeface="+mn-ea"/>
              </a:rPr>
              <a:t>4</a:t>
            </a:r>
            <a:r>
              <a:rPr lang="en-GB" sz="2500">
                <a:solidFill>
                  <a:schemeClr val="bg1"/>
                </a:solidFill>
                <a:latin typeface="Bahnschrift" panose="020B0502040204020203" charset="0"/>
                <a:cs typeface="Bahnschrift" panose="020B0502040204020203" charset="0"/>
                <a:sym typeface="+mn-ea"/>
              </a:rPr>
              <a:t>) Collaboration</a:t>
            </a:r>
            <a:endParaRPr lang="en-GB" sz="25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endParaRPr lang="en-GB" sz="25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GB" sz="2500">
                <a:solidFill>
                  <a:schemeClr val="accent1"/>
                </a:solidFill>
                <a:latin typeface="Bahnschrift" panose="020B0502040204020203" charset="0"/>
                <a:cs typeface="Bahnschrift" panose="020B0502040204020203" charset="0"/>
                <a:sym typeface="+mn-ea"/>
              </a:rPr>
              <a:t>Joint FRB pool for follow-up</a:t>
            </a:r>
            <a:r>
              <a:rPr lang="en-GB" sz="2500">
                <a:solidFill>
                  <a:schemeClr val="bg1"/>
                </a:solidFill>
                <a:latin typeface="Bahnschrift" panose="020B0502040204020203" charset="0"/>
                <a:cs typeface="Bahnschrift" panose="020B0502040204020203" charset="0"/>
                <a:sym typeface="+mn-ea"/>
              </a:rPr>
              <a:t>:</a:t>
            </a:r>
            <a:endParaRPr lang="en-GB" sz="2500">
              <a:solidFill>
                <a:schemeClr val="bg1"/>
              </a:solidFill>
              <a:latin typeface="Bahnschrift" panose="020B0502040204020203" charset="0"/>
              <a:cs typeface="Bahnschrift" panose="020B0502040204020203" charset="0"/>
              <a:sym typeface="+mn-ea"/>
            </a:endParaRPr>
          </a:p>
          <a:p>
            <a:pPr lvl="2" indent="0" algn="l">
              <a:lnSpc>
                <a:spcPct val="160000"/>
              </a:lnSpc>
              <a:buClr>
                <a:srgbClr val="70AD47"/>
              </a:buClr>
              <a:buFont typeface="Arial" panose="020B0604020202020204" pitchFamily="34" charset="0"/>
              <a:buNone/>
              <a:defRPr>
                <a:solidFill>
                  <a:srgbClr val="FFFFFF"/>
                </a:solidFill>
              </a:defRPr>
            </a:pPr>
            <a:r>
              <a:rPr lang="en-GB" sz="2500">
                <a:solidFill>
                  <a:schemeClr val="bg1"/>
                </a:solidFill>
                <a:latin typeface="Bahnschrift" panose="020B0502040204020203" charset="0"/>
                <a:cs typeface="Bahnschrift" panose="020B0502040204020203" charset="0"/>
                <a:sym typeface="+mn-ea"/>
              </a:rPr>
              <a:t>MeerKAT</a:t>
            </a:r>
            <a:endParaRPr lang="en-GB" sz="2500">
              <a:solidFill>
                <a:schemeClr val="bg1"/>
              </a:solidFill>
              <a:latin typeface="Bahnschrift" panose="020B0502040204020203" charset="0"/>
              <a:cs typeface="Bahnschrift" panose="020B0502040204020203" charset="0"/>
              <a:sym typeface="+mn-ea"/>
            </a:endParaRPr>
          </a:p>
          <a:p>
            <a:pPr lvl="2" indent="0" algn="l">
              <a:lnSpc>
                <a:spcPct val="160000"/>
              </a:lnSpc>
              <a:buClr>
                <a:srgbClr val="70AD47"/>
              </a:buClr>
              <a:buFont typeface="Arial" panose="020B0604020202020204" pitchFamily="34" charset="0"/>
              <a:buNone/>
              <a:defRPr>
                <a:solidFill>
                  <a:srgbClr val="FFFFFF"/>
                </a:solidFill>
              </a:defRPr>
            </a:pPr>
            <a:r>
              <a:rPr lang="en-GB" sz="2500">
                <a:solidFill>
                  <a:schemeClr val="bg1"/>
                </a:solidFill>
                <a:latin typeface="Bahnschrift" panose="020B0502040204020203" charset="0"/>
                <a:cs typeface="Bahnschrift" panose="020B0502040204020203" charset="0"/>
                <a:sym typeface="+mn-ea"/>
              </a:rPr>
              <a:t>VLA</a:t>
            </a:r>
            <a:endParaRPr lang="en-GB" sz="2500">
              <a:solidFill>
                <a:schemeClr val="bg1"/>
              </a:solidFill>
              <a:latin typeface="Bahnschrift" panose="020B0502040204020203" charset="0"/>
              <a:cs typeface="Bahnschrift" panose="020B0502040204020203" charset="0"/>
              <a:sym typeface="+mn-ea"/>
            </a:endParaRPr>
          </a:p>
          <a:p>
            <a:pPr lvl="2" indent="0" algn="l">
              <a:lnSpc>
                <a:spcPct val="160000"/>
              </a:lnSpc>
              <a:buClr>
                <a:srgbClr val="70AD47"/>
              </a:buClr>
              <a:buFont typeface="Arial" panose="020B0604020202020204" pitchFamily="34" charset="0"/>
              <a:buNone/>
              <a:defRPr>
                <a:solidFill>
                  <a:srgbClr val="FFFFFF"/>
                </a:solidFill>
              </a:defRPr>
            </a:pPr>
            <a:r>
              <a:rPr lang="en-GB" sz="2500">
                <a:solidFill>
                  <a:schemeClr val="bg1"/>
                </a:solidFill>
                <a:latin typeface="Bahnschrift" panose="020B0502040204020203" charset="0"/>
                <a:cs typeface="Bahnschrift" panose="020B0502040204020203" charset="0"/>
                <a:sym typeface="+mn-ea"/>
              </a:rPr>
              <a:t>ASKAP</a:t>
            </a:r>
            <a:endParaRPr lang="en-GB" sz="2500">
              <a:solidFill>
                <a:schemeClr val="bg1"/>
              </a:solidFill>
              <a:latin typeface="Bahnschrift" panose="020B0502040204020203" charset="0"/>
              <a:cs typeface="Bahnschrift" panose="020B0502040204020203" charset="0"/>
              <a:sym typeface="+mn-ea"/>
            </a:endParaRPr>
          </a:p>
          <a:p>
            <a:pPr lvl="2" indent="0" algn="l">
              <a:lnSpc>
                <a:spcPct val="160000"/>
              </a:lnSpc>
              <a:buClr>
                <a:srgbClr val="70AD47"/>
              </a:buClr>
              <a:buFont typeface="Arial" panose="020B0604020202020204" pitchFamily="34" charset="0"/>
              <a:buNone/>
              <a:defRPr>
                <a:solidFill>
                  <a:srgbClr val="FFFFFF"/>
                </a:solidFill>
              </a:defRPr>
            </a:pPr>
            <a:r>
              <a:rPr lang="en-GB" sz="2500">
                <a:solidFill>
                  <a:schemeClr val="bg1"/>
                </a:solidFill>
                <a:latin typeface="Bahnschrift" panose="020B0502040204020203" charset="0"/>
                <a:cs typeface="Bahnschrift" panose="020B0502040204020203" charset="0"/>
                <a:sym typeface="+mn-ea"/>
              </a:rPr>
              <a:t>EVN</a:t>
            </a:r>
            <a:endParaRPr lang="en-GB" sz="2500">
              <a:solidFill>
                <a:schemeClr val="bg1"/>
              </a:solidFill>
              <a:latin typeface="Bahnschrift" panose="020B0502040204020203" charset="0"/>
              <a:cs typeface="Bahnschrift" panose="020B0502040204020203" charset="0"/>
              <a:sym typeface="+mn-ea"/>
            </a:endParaRPr>
          </a:p>
          <a:p>
            <a:pPr lvl="2" indent="0" algn="l">
              <a:lnSpc>
                <a:spcPct val="160000"/>
              </a:lnSpc>
              <a:buClr>
                <a:srgbClr val="70AD47"/>
              </a:buClr>
              <a:buFont typeface="Arial" panose="020B0604020202020204" pitchFamily="34" charset="0"/>
              <a:buNone/>
              <a:defRPr>
                <a:solidFill>
                  <a:srgbClr val="FFFFFF"/>
                </a:solidFill>
              </a:defRPr>
            </a:pPr>
            <a:r>
              <a:rPr lang="en-GB" sz="2500">
                <a:solidFill>
                  <a:schemeClr val="bg1"/>
                </a:solidFill>
                <a:latin typeface="Bahnschrift" panose="020B0502040204020203" charset="0"/>
                <a:cs typeface="Bahnschrift" panose="020B0502040204020203" charset="0"/>
                <a:sym typeface="+mn-ea"/>
              </a:rPr>
              <a:t>CHIME</a:t>
            </a:r>
            <a:endParaRPr lang="en-GB" sz="2500">
              <a:solidFill>
                <a:schemeClr val="bg1"/>
              </a:solidFill>
              <a:latin typeface="Bahnschrift" panose="020B0502040204020203" charset="0"/>
              <a:cs typeface="Bahnschrift" panose="020B0502040204020203" charset="0"/>
              <a:sym typeface="+mn-ea"/>
            </a:endParaRPr>
          </a:p>
          <a:p>
            <a:pPr marL="1200150" lvl="2" indent="-285750" algn="l">
              <a:lnSpc>
                <a:spcPct val="160000"/>
              </a:lnSpc>
              <a:buClr>
                <a:srgbClr val="70AD47"/>
              </a:buClr>
              <a:buFont typeface="Arial" panose="020B0604020202020204" pitchFamily="34" charset="0"/>
              <a:buChar char="•"/>
              <a:defRPr>
                <a:solidFill>
                  <a:srgbClr val="FFFFFF"/>
                </a:solidFill>
              </a:defRPr>
            </a:pPr>
            <a:endParaRPr lang="en-GB" sz="2500">
              <a:solidFill>
                <a:schemeClr val="bg1"/>
              </a:solidFill>
              <a:latin typeface="Bahnschrift" panose="020B0502040204020203" charset="0"/>
              <a:cs typeface="Bahnschrift" panose="020B0502040204020203" charset="0"/>
              <a:sym typeface="+mn-ea"/>
            </a:endParaRPr>
          </a:p>
        </p:txBody>
      </p:sp>
      <p:sp>
        <p:nvSpPr>
          <p:cNvPr id="6" name="Text Box 5"/>
          <p:cNvSpPr txBox="1"/>
          <p:nvPr/>
        </p:nvSpPr>
        <p:spPr>
          <a:xfrm>
            <a:off x="5491480" y="6489700"/>
            <a:ext cx="4064000" cy="368300"/>
          </a:xfrm>
          <a:prstGeom prst="rect">
            <a:avLst/>
          </a:prstGeom>
          <a:noFill/>
        </p:spPr>
        <p:txBody>
          <a:bodyPr wrap="square" rtlCol="0">
            <a:spAutoFit/>
          </a:bodyPr>
          <a:p>
            <a:r>
              <a:rPr lang="en-GB" altLang="en-US"/>
              <a:t>Bhandari et al (2021)</a:t>
            </a:r>
            <a:endParaRPr lang="en-GB" altLang="en-US"/>
          </a:p>
        </p:txBody>
      </p:sp>
      <p:sp>
        <p:nvSpPr>
          <p:cNvPr id="8" name="Text Box 7"/>
          <p:cNvSpPr txBox="1"/>
          <p:nvPr/>
        </p:nvSpPr>
        <p:spPr>
          <a:xfrm>
            <a:off x="4873625" y="3036570"/>
            <a:ext cx="4064000" cy="368300"/>
          </a:xfrm>
          <a:prstGeom prst="rect">
            <a:avLst/>
          </a:prstGeom>
          <a:noFill/>
        </p:spPr>
        <p:txBody>
          <a:bodyPr wrap="square" rtlCol="0">
            <a:spAutoFit/>
          </a:bodyPr>
          <a:p>
            <a:r>
              <a:rPr lang="en-GB" altLang="en-US"/>
              <a:t>z&lt;0.6</a:t>
            </a:r>
            <a:endParaRPr lang="en-GB" altLang="en-US"/>
          </a:p>
        </p:txBody>
      </p:sp>
      <p:pic>
        <p:nvPicPr>
          <p:cNvPr id="199" name="Google Shape;199;p20"/>
          <p:cNvPicPr preferRelativeResize="0">
            <a:picLocks noChangeAspect="1"/>
          </p:cNvPicPr>
          <p:nvPr>
            <p:ph idx="1"/>
            <p:custDataLst>
              <p:tags r:id="rId2"/>
            </p:custDataLst>
          </p:nvPr>
        </p:nvPicPr>
        <p:blipFill>
          <a:blip r:embed="rId3"/>
          <a:stretch>
            <a:fillRect/>
          </a:stretch>
        </p:blipFill>
        <p:spPr>
          <a:xfrm>
            <a:off x="9911080" y="1076960"/>
            <a:ext cx="2280920" cy="2162175"/>
          </a:xfrm>
          <a:prstGeom prst="rect">
            <a:avLst/>
          </a:prstGeom>
          <a:noFill/>
          <a:ln>
            <a:noFill/>
          </a:ln>
        </p:spPr>
      </p:pic>
      <p:sp>
        <p:nvSpPr>
          <p:cNvPr id="7" name="Prof. Benjamin Stappers (PI)…"/>
          <p:cNvSpPr txBox="1"/>
          <p:nvPr>
            <p:custDataLst>
              <p:tags r:id="rId4"/>
            </p:custDataLst>
          </p:nvPr>
        </p:nvSpPr>
        <p:spPr>
          <a:xfrm>
            <a:off x="5042535" y="2606040"/>
            <a:ext cx="12018010" cy="3308350"/>
          </a:xfrm>
          <a:prstGeom prst="rect">
            <a:avLst/>
          </a:prstGeom>
          <a:ln w="12700">
            <a:miter lim="400000"/>
          </a:ln>
        </p:spPr>
        <p:txBody>
          <a:bodyPr wrap="none" lIns="35718" tIns="35718" rIns="35718" bIns="35718" anchor="ctr">
            <a:noAutofit/>
          </a:bodyPr>
          <a:p>
            <a:pPr marL="285750" indent="-285750" algn="l">
              <a:lnSpc>
                <a:spcPct val="160000"/>
              </a:lnSpc>
              <a:buClr>
                <a:srgbClr val="70AD47"/>
              </a:buClr>
              <a:buFont typeface="Arial" panose="020B0604020202020204" pitchFamily="34" charset="0"/>
              <a:buChar char="•"/>
              <a:defRPr>
                <a:solidFill>
                  <a:srgbClr val="FFFFFF"/>
                </a:solidFill>
              </a:defRPr>
            </a:pPr>
            <a:r>
              <a:rPr lang="en-GB" sz="2500">
                <a:solidFill>
                  <a:schemeClr val="accent1"/>
                </a:solidFill>
                <a:latin typeface="Bahnschrift" panose="020B0502040204020203" charset="0"/>
                <a:cs typeface="Bahnschrift" panose="020B0502040204020203" charset="0"/>
                <a:sym typeface="+mn-ea"/>
              </a:rPr>
              <a:t>Arrange observations with</a:t>
            </a:r>
            <a:r>
              <a:rPr lang="en-GB" sz="2500">
                <a:solidFill>
                  <a:schemeClr val="bg1"/>
                </a:solidFill>
                <a:latin typeface="Bahnschrift" panose="020B0502040204020203" charset="0"/>
                <a:cs typeface="Bahnschrift" panose="020B0502040204020203" charset="0"/>
                <a:sym typeface="+mn-ea"/>
              </a:rPr>
              <a:t>:</a:t>
            </a:r>
            <a:endParaRPr lang="en-GB" sz="2500">
              <a:solidFill>
                <a:schemeClr val="bg1"/>
              </a:solidFill>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GB" sz="2500">
                <a:solidFill>
                  <a:schemeClr val="bg1"/>
                </a:solidFill>
                <a:latin typeface="Bahnschrift" panose="020B0502040204020203" charset="0"/>
                <a:cs typeface="Bahnschrift" panose="020B0502040204020203" charset="0"/>
                <a:sym typeface="+mn-ea"/>
              </a:rPr>
              <a:t>Keck	Gemini	</a:t>
            </a:r>
            <a:r>
              <a:rPr lang="en-GB" sz="2500">
                <a:solidFill>
                  <a:schemeClr val="bg1"/>
                </a:solidFill>
                <a:latin typeface="Bahnschrift" panose="020B0502040204020203" charset="0"/>
                <a:cs typeface="Bahnschrift" panose="020B0502040204020203" charset="0"/>
                <a:sym typeface="+mn-ea"/>
              </a:rPr>
              <a:t>HST</a:t>
            </a:r>
            <a:endParaRPr lang="en-GB" sz="2500">
              <a:solidFill>
                <a:schemeClr val="bg1"/>
              </a:solidFill>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GB" sz="2500">
                <a:solidFill>
                  <a:schemeClr val="bg1"/>
                </a:solidFill>
                <a:latin typeface="Bahnschrift" panose="020B0502040204020203" charset="0"/>
                <a:cs typeface="Bahnschrift" panose="020B0502040204020203" charset="0"/>
                <a:sym typeface="+mn-ea"/>
              </a:rPr>
              <a:t>VLT	</a:t>
            </a:r>
            <a:r>
              <a:rPr lang="en-GB" sz="2500">
                <a:solidFill>
                  <a:schemeClr val="bg1"/>
                </a:solidFill>
                <a:latin typeface="Bahnschrift" panose="020B0502040204020203" charset="0"/>
                <a:cs typeface="Bahnschrift" panose="020B0502040204020203" charset="0"/>
                <a:sym typeface="+mn-ea"/>
              </a:rPr>
              <a:t>Magellan</a:t>
            </a:r>
            <a:r>
              <a:rPr lang="en-GB" sz="2500">
                <a:solidFill>
                  <a:schemeClr val="bg1"/>
                </a:solidFill>
                <a:latin typeface="Bahnschrift" panose="020B0502040204020203" charset="0"/>
                <a:cs typeface="Bahnschrift" panose="020B0502040204020203" charset="0"/>
                <a:sym typeface="+mn-ea"/>
              </a:rPr>
              <a:t>	ALMA	</a:t>
            </a:r>
            <a:endParaRPr lang="en-GB" sz="2500">
              <a:solidFill>
                <a:schemeClr val="bg1"/>
              </a:solidFill>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GB" sz="2500">
                <a:solidFill>
                  <a:schemeClr val="bg1"/>
                </a:solidFill>
                <a:latin typeface="Bahnschrift" panose="020B0502040204020203" charset="0"/>
                <a:cs typeface="Bahnschrift" panose="020B0502040204020203" charset="0"/>
                <a:sym typeface="+mn-ea"/>
              </a:rPr>
              <a:t>Chandra	DESI		VLA</a:t>
            </a:r>
            <a:endParaRPr lang="en-GB" sz="2500">
              <a:solidFill>
                <a:schemeClr val="bg1"/>
              </a:solidFill>
              <a:latin typeface="Bahnschrift" panose="020B0502040204020203" charset="0"/>
              <a:cs typeface="Bahnschrift" panose="020B0502040204020203" charset="0"/>
              <a:sym typeface="+mn-ea"/>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5"/>
          <p:cNvSpPr txBox="1"/>
          <p:nvPr/>
        </p:nvSpPr>
        <p:spPr>
          <a:xfrm>
            <a:off x="5491480" y="6489700"/>
            <a:ext cx="4064000" cy="368300"/>
          </a:xfrm>
          <a:prstGeom prst="rect">
            <a:avLst/>
          </a:prstGeom>
          <a:noFill/>
        </p:spPr>
        <p:txBody>
          <a:bodyPr wrap="square" rtlCol="0">
            <a:spAutoFit/>
          </a:bodyPr>
          <a:p>
            <a:r>
              <a:rPr lang="en-GB" altLang="en-US"/>
              <a:t>Bhandari et al (2021)</a:t>
            </a:r>
            <a:endParaRPr lang="en-GB" altLang="en-US"/>
          </a:p>
        </p:txBody>
      </p:sp>
      <p:sp>
        <p:nvSpPr>
          <p:cNvPr id="8" name="Text Box 7"/>
          <p:cNvSpPr txBox="1"/>
          <p:nvPr/>
        </p:nvSpPr>
        <p:spPr>
          <a:xfrm>
            <a:off x="4873625" y="3036570"/>
            <a:ext cx="4064000" cy="368300"/>
          </a:xfrm>
          <a:prstGeom prst="rect">
            <a:avLst/>
          </a:prstGeom>
          <a:noFill/>
        </p:spPr>
        <p:txBody>
          <a:bodyPr wrap="square" rtlCol="0">
            <a:spAutoFit/>
          </a:bodyPr>
          <a:p>
            <a:r>
              <a:rPr lang="en-GB" altLang="en-US"/>
              <a:t>z&lt;0.6</a:t>
            </a:r>
            <a:endParaRPr lang="en-GB" altLang="en-US"/>
          </a:p>
        </p:txBody>
      </p:sp>
      <p:sp>
        <p:nvSpPr>
          <p:cNvPr id="138" name="Google Shape;138;p19"/>
          <p:cNvSpPr txBox="1"/>
          <p:nvPr>
            <p:custDataLst>
              <p:tags r:id="rId1"/>
            </p:custDataLst>
          </p:nvPr>
        </p:nvSpPr>
        <p:spPr>
          <a:xfrm>
            <a:off x="415600" y="-28700"/>
            <a:ext cx="11360800" cy="763600"/>
          </a:xfrm>
          <a:prstGeom prst="rect">
            <a:avLst/>
          </a:prstGeom>
        </p:spPr>
        <p:txBody>
          <a:bodyPr vert="horz" wrap="square" lIns="121900" tIns="121900" rIns="121900" bIns="121900" rtlCol="0" anchor="t" anchorCtr="0">
            <a:normAutofit fontScale="80000"/>
          </a:bodyPr>
          <a:lstStyle>
            <a:lvl1pPr lvl="0" algn="l" defTabSz="914400" rtl="0" eaLnBrk="1" latinLnBrk="0" hangingPunct="1">
              <a:lnSpc>
                <a:spcPct val="90000"/>
              </a:lnSpc>
              <a:spcBef>
                <a:spcPts val="0"/>
              </a:spcBef>
              <a:spcAft>
                <a:spcPts val="0"/>
              </a:spcAft>
              <a:buClr>
                <a:schemeClr val="accent1"/>
              </a:buClr>
              <a:buSzPts val="2800"/>
              <a:buNone/>
              <a:defRPr sz="4400" kern="1200">
                <a:solidFill>
                  <a:schemeClr val="accent1"/>
                </a:solidFill>
                <a:highlight>
                  <a:srgbClr val="FFFFFF"/>
                </a:highlight>
                <a:latin typeface="+mj-lt"/>
                <a:ea typeface="+mj-ea"/>
                <a:cs typeface="+mj-cs"/>
              </a:defRPr>
            </a:lvl1pPr>
            <a:lvl2pPr lvl="1" rtl="0">
              <a:spcBef>
                <a:spcPts val="0"/>
              </a:spcBef>
              <a:spcAft>
                <a:spcPts val="0"/>
              </a:spcAft>
              <a:buSzPts val="2800"/>
              <a:buNone/>
            </a:lvl2pPr>
            <a:lvl3pPr lvl="2" rtl="0">
              <a:spcBef>
                <a:spcPts val="0"/>
              </a:spcBef>
              <a:spcAft>
                <a:spcPts val="0"/>
              </a:spcAft>
              <a:buSzPts val="2800"/>
              <a:buNone/>
            </a:lvl3pPr>
            <a:lvl4pPr lvl="3" rtl="0">
              <a:spcBef>
                <a:spcPts val="0"/>
              </a:spcBef>
              <a:spcAft>
                <a:spcPts val="0"/>
              </a:spcAft>
              <a:buSzPts val="2800"/>
              <a:buNone/>
            </a:lvl4pPr>
            <a:lvl5pPr lvl="4" rtl="0">
              <a:spcBef>
                <a:spcPts val="0"/>
              </a:spcBef>
              <a:spcAft>
                <a:spcPts val="0"/>
              </a:spcAft>
              <a:buSzPts val="2800"/>
              <a:buNone/>
            </a:lvl5pPr>
            <a:lvl6pPr lvl="5" rtl="0">
              <a:spcBef>
                <a:spcPts val="0"/>
              </a:spcBef>
              <a:spcAft>
                <a:spcPts val="0"/>
              </a:spcAft>
              <a:buSzPts val="2800"/>
              <a:buNone/>
            </a:lvl6pPr>
            <a:lvl7pPr lvl="6" rtl="0">
              <a:spcBef>
                <a:spcPts val="0"/>
              </a:spcBef>
              <a:spcAft>
                <a:spcPts val="0"/>
              </a:spcAft>
              <a:buSzPts val="2800"/>
              <a:buNone/>
            </a:lvl7pPr>
            <a:lvl8pPr lvl="7" rtl="0">
              <a:spcBef>
                <a:spcPts val="0"/>
              </a:spcBef>
              <a:spcAft>
                <a:spcPts val="0"/>
              </a:spcAft>
              <a:buSzPts val="2800"/>
              <a:buNone/>
            </a:lvl8pPr>
            <a:lvl9pPr lvl="8" rtl="0">
              <a:spcBef>
                <a:spcPts val="0"/>
              </a:spcBef>
              <a:spcAft>
                <a:spcPts val="0"/>
              </a:spcAft>
              <a:buSzPts val="2800"/>
              <a:buNone/>
            </a:lvl9pPr>
          </a:lstStyle>
          <a:p>
            <a:pPr marL="0" lvl="0" indent="0" algn="ctr" rtl="0">
              <a:spcBef>
                <a:spcPts val="0"/>
              </a:spcBef>
              <a:spcAft>
                <a:spcPts val="0"/>
              </a:spcAft>
              <a:buNone/>
            </a:pPr>
            <a:r>
              <a:rPr lang="en-GB">
                <a:solidFill>
                  <a:srgbClr val="FF0000"/>
                </a:solidFill>
                <a:latin typeface="Conthrax Sb" panose="020B0707020201080204" charset="0"/>
                <a:cs typeface="Conthrax Sb" panose="020B0707020201080204" charset="0"/>
              </a:rPr>
              <a:t>Transient buffer localisations</a:t>
            </a:r>
            <a:endParaRPr lang="en-GB">
              <a:solidFill>
                <a:srgbClr val="FF0000"/>
              </a:solidFill>
              <a:latin typeface="Conthrax Sb" panose="020B0707020201080204" charset="0"/>
              <a:cs typeface="Conthrax Sb" panose="020B0707020201080204" charset="0"/>
            </a:endParaRPr>
          </a:p>
        </p:txBody>
      </p:sp>
      <p:sp>
        <p:nvSpPr>
          <p:cNvPr id="139" name="Google Shape;139;p19"/>
          <p:cNvSpPr txBox="1"/>
          <p:nvPr>
            <p:ph type="sldNum" idx="12"/>
            <p:custDataLst>
              <p:tags r:id="rId2"/>
            </p:custDataLst>
          </p:nvPr>
        </p:nvSpPr>
        <p:spPr>
          <a:xfrm>
            <a:off x="11460411" y="6487156"/>
            <a:ext cx="731600" cy="5248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GB" sz="1600"/>
            </a:fld>
            <a:endParaRPr lang="en-GB" sz="1600"/>
          </a:p>
        </p:txBody>
      </p:sp>
      <p:sp>
        <p:nvSpPr>
          <p:cNvPr id="140" name="Google Shape;140;p19"/>
          <p:cNvSpPr txBox="1"/>
          <p:nvPr>
            <p:custDataLst>
              <p:tags r:id="rId3"/>
            </p:custDataLst>
          </p:nvPr>
        </p:nvSpPr>
        <p:spPr>
          <a:xfrm>
            <a:off x="10576560" y="2986405"/>
            <a:ext cx="1998980" cy="1077595"/>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2000">
                <a:solidFill>
                  <a:schemeClr val="bg1"/>
                </a:solidFill>
                <a:latin typeface="Bahnschrift" panose="020B0502040204020203" charset="0"/>
                <a:ea typeface="Alegreya"/>
                <a:cs typeface="Bahnschrift" panose="020B0502040204020203" charset="0"/>
                <a:sym typeface="Alegreya"/>
              </a:rPr>
              <a:t>1 ms integration time/frame.</a:t>
            </a:r>
            <a:endParaRPr lang="en-GB" sz="2000">
              <a:solidFill>
                <a:schemeClr val="bg1"/>
              </a:solidFill>
              <a:latin typeface="Bahnschrift" panose="020B0502040204020203" charset="0"/>
              <a:ea typeface="Alegreya"/>
              <a:cs typeface="Bahnschrift" panose="020B0502040204020203" charset="0"/>
              <a:sym typeface="Alegreya"/>
            </a:endParaRPr>
          </a:p>
        </p:txBody>
      </p:sp>
      <p:grpSp>
        <p:nvGrpSpPr>
          <p:cNvPr id="141" name="Google Shape;141;p19"/>
          <p:cNvGrpSpPr/>
          <p:nvPr/>
        </p:nvGrpSpPr>
        <p:grpSpPr>
          <a:xfrm>
            <a:off x="1572300" y="556900"/>
            <a:ext cx="2853632" cy="3026568"/>
            <a:chOff x="1179225" y="417675"/>
            <a:chExt cx="2140224" cy="2269926"/>
          </a:xfrm>
        </p:grpSpPr>
        <p:pic>
          <p:nvPicPr>
            <p:cNvPr id="142" name="Google Shape;142;p19"/>
            <p:cNvPicPr preferRelativeResize="0"/>
            <p:nvPr>
              <p:custDataLst>
                <p:tags r:id="rId4"/>
              </p:custDataLst>
            </p:nvPr>
          </p:nvPicPr>
          <p:blipFill rotWithShape="1">
            <a:blip r:embed="rId5"/>
            <a:srcRect l="8530" t="6180" r="9286" b="6650"/>
            <a:stretch>
              <a:fillRect/>
            </a:stretch>
          </p:blipFill>
          <p:spPr>
            <a:xfrm>
              <a:off x="1179225" y="417675"/>
              <a:ext cx="2140224" cy="2269926"/>
            </a:xfrm>
            <a:prstGeom prst="rect">
              <a:avLst/>
            </a:prstGeom>
            <a:noFill/>
            <a:ln>
              <a:noFill/>
            </a:ln>
          </p:spPr>
        </p:pic>
        <p:grpSp>
          <p:nvGrpSpPr>
            <p:cNvPr id="143" name="Google Shape;143;p19"/>
            <p:cNvGrpSpPr/>
            <p:nvPr/>
          </p:nvGrpSpPr>
          <p:grpSpPr>
            <a:xfrm>
              <a:off x="1301475" y="603150"/>
              <a:ext cx="1953313" cy="184309"/>
              <a:chOff x="1301475" y="603150"/>
              <a:chExt cx="1953313" cy="184309"/>
            </a:xfrm>
          </p:grpSpPr>
          <p:sp>
            <p:nvSpPr>
              <p:cNvPr id="144" name="Google Shape;144;p19"/>
              <p:cNvSpPr txBox="1"/>
              <p:nvPr>
                <p:custDataLst>
                  <p:tags r:id="rId6"/>
                </p:custDataLst>
              </p:nvPr>
            </p:nvSpPr>
            <p:spPr>
              <a:xfrm>
                <a:off x="1301475" y="603150"/>
                <a:ext cx="1092900" cy="184309"/>
              </a:xfrm>
              <a:prstGeom prst="rect">
                <a:avLst/>
              </a:prstGeom>
              <a:noFill/>
              <a:ln>
                <a:noFill/>
              </a:ln>
            </p:spPr>
            <p:txBody>
              <a:bodyPr spcFirstLastPara="1" wrap="square" lIns="121900" tIns="0" rIns="121900" bIns="0" anchor="t" anchorCtr="0">
                <a:spAutoFit/>
              </a:bodyPr>
              <a:lstStyle/>
              <a:p>
                <a:pPr marL="0" lvl="0" indent="0" algn="l"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640.6 pc cm</a:t>
                </a:r>
                <a:r>
                  <a:rPr lang="en-GB" sz="1600" baseline="30000">
                    <a:solidFill>
                      <a:schemeClr val="lt1"/>
                    </a:solidFill>
                    <a:latin typeface="Bahnschrift" panose="020B0502040204020203" charset="0"/>
                    <a:ea typeface="Alegreya"/>
                    <a:cs typeface="Bahnschrift" panose="020B0502040204020203" charset="0"/>
                    <a:sym typeface="Alegreya"/>
                  </a:rPr>
                  <a:t>-3</a:t>
                </a:r>
                <a:endParaRPr sz="1600" baseline="30000">
                  <a:solidFill>
                    <a:schemeClr val="lt1"/>
                  </a:solidFill>
                  <a:latin typeface="Bahnschrift" panose="020B0502040204020203" charset="0"/>
                  <a:ea typeface="Alegreya"/>
                  <a:cs typeface="Bahnschrift" panose="020B0502040204020203" charset="0"/>
                  <a:sym typeface="Alegreya"/>
                </a:endParaRPr>
              </a:p>
            </p:txBody>
          </p:sp>
          <p:sp>
            <p:nvSpPr>
              <p:cNvPr id="145" name="Google Shape;145;p19"/>
              <p:cNvSpPr txBox="1"/>
              <p:nvPr>
                <p:custDataLst>
                  <p:tags r:id="rId7"/>
                </p:custDataLst>
              </p:nvPr>
            </p:nvSpPr>
            <p:spPr>
              <a:xfrm>
                <a:off x="2537788" y="603150"/>
                <a:ext cx="717000" cy="184309"/>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L-band</a:t>
                </a:r>
                <a:endParaRPr sz="1600" baseline="30000">
                  <a:solidFill>
                    <a:schemeClr val="lt1"/>
                  </a:solidFill>
                  <a:latin typeface="Bahnschrift" panose="020B0502040204020203" charset="0"/>
                  <a:ea typeface="Alegreya"/>
                  <a:cs typeface="Bahnschrift" panose="020B0502040204020203" charset="0"/>
                  <a:sym typeface="Alegreya"/>
                </a:endParaRPr>
              </a:p>
            </p:txBody>
          </p:sp>
        </p:grpSp>
      </p:grpSp>
      <p:grpSp>
        <p:nvGrpSpPr>
          <p:cNvPr id="146" name="Google Shape;146;p19"/>
          <p:cNvGrpSpPr/>
          <p:nvPr/>
        </p:nvGrpSpPr>
        <p:grpSpPr>
          <a:xfrm>
            <a:off x="4669200" y="556867"/>
            <a:ext cx="2853600" cy="3026632"/>
            <a:chOff x="3501900" y="417650"/>
            <a:chExt cx="2140200" cy="2269974"/>
          </a:xfrm>
        </p:grpSpPr>
        <p:pic>
          <p:nvPicPr>
            <p:cNvPr id="147" name="Google Shape;147;p19"/>
            <p:cNvPicPr preferRelativeResize="0"/>
            <p:nvPr>
              <p:custDataLst>
                <p:tags r:id="rId8"/>
              </p:custDataLst>
            </p:nvPr>
          </p:nvPicPr>
          <p:blipFill rotWithShape="1">
            <a:blip r:embed="rId9"/>
            <a:srcRect l="8012" t="6180" r="9804" b="6642"/>
            <a:stretch>
              <a:fillRect/>
            </a:stretch>
          </p:blipFill>
          <p:spPr>
            <a:xfrm>
              <a:off x="3501900" y="417650"/>
              <a:ext cx="2140200" cy="2269974"/>
            </a:xfrm>
            <a:prstGeom prst="rect">
              <a:avLst/>
            </a:prstGeom>
            <a:noFill/>
            <a:ln>
              <a:noFill/>
            </a:ln>
          </p:spPr>
        </p:pic>
        <p:grpSp>
          <p:nvGrpSpPr>
            <p:cNvPr id="148" name="Google Shape;148;p19"/>
            <p:cNvGrpSpPr/>
            <p:nvPr/>
          </p:nvGrpSpPr>
          <p:grpSpPr>
            <a:xfrm>
              <a:off x="3640250" y="603150"/>
              <a:ext cx="1953313" cy="304324"/>
              <a:chOff x="1301475" y="603150"/>
              <a:chExt cx="1953313" cy="304324"/>
            </a:xfrm>
          </p:grpSpPr>
          <p:sp>
            <p:nvSpPr>
              <p:cNvPr id="149" name="Google Shape;149;p19"/>
              <p:cNvSpPr txBox="1"/>
              <p:nvPr>
                <p:custDataLst>
                  <p:tags r:id="rId10"/>
                </p:custDataLst>
              </p:nvPr>
            </p:nvSpPr>
            <p:spPr>
              <a:xfrm>
                <a:off x="1301475" y="603150"/>
                <a:ext cx="1092900" cy="304324"/>
              </a:xfrm>
              <a:prstGeom prst="rect">
                <a:avLst/>
              </a:prstGeom>
              <a:noFill/>
              <a:ln>
                <a:noFill/>
              </a:ln>
            </p:spPr>
            <p:txBody>
              <a:bodyPr spcFirstLastPara="1" wrap="square" lIns="121900" tIns="0" rIns="121900" bIns="0" anchor="t" anchorCtr="0">
                <a:spAutoFit/>
              </a:bodyPr>
              <a:lstStyle/>
              <a:p>
                <a:pPr marL="0" lvl="0" indent="0" algn="l"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484.8 pc cm</a:t>
                </a:r>
                <a:r>
                  <a:rPr lang="en-GB" sz="1600" baseline="30000">
                    <a:solidFill>
                      <a:schemeClr val="lt1"/>
                    </a:solidFill>
                    <a:latin typeface="Bahnschrift" panose="020B0502040204020203" charset="0"/>
                    <a:ea typeface="Alegreya"/>
                    <a:cs typeface="Bahnschrift" panose="020B0502040204020203" charset="0"/>
                    <a:sym typeface="Alegreya"/>
                  </a:rPr>
                  <a:t>-3</a:t>
                </a:r>
                <a:endParaRPr sz="1600" baseline="30000">
                  <a:solidFill>
                    <a:schemeClr val="lt1"/>
                  </a:solidFill>
                  <a:latin typeface="Bahnschrift" panose="020B0502040204020203" charset="0"/>
                  <a:ea typeface="Alegreya"/>
                  <a:cs typeface="Bahnschrift" panose="020B0502040204020203" charset="0"/>
                  <a:sym typeface="Alegreya"/>
                </a:endParaRPr>
              </a:p>
            </p:txBody>
          </p:sp>
          <p:sp>
            <p:nvSpPr>
              <p:cNvPr id="150" name="Google Shape;150;p19"/>
              <p:cNvSpPr txBox="1"/>
              <p:nvPr>
                <p:custDataLst>
                  <p:tags r:id="rId11"/>
                </p:custDataLst>
              </p:nvPr>
            </p:nvSpPr>
            <p:spPr>
              <a:xfrm>
                <a:off x="2537788" y="603150"/>
                <a:ext cx="717000" cy="184309"/>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L-band</a:t>
                </a:r>
                <a:endParaRPr sz="1600" baseline="30000">
                  <a:solidFill>
                    <a:schemeClr val="lt1"/>
                  </a:solidFill>
                  <a:latin typeface="Bahnschrift" panose="020B0502040204020203" charset="0"/>
                  <a:ea typeface="Alegreya"/>
                  <a:cs typeface="Bahnschrift" panose="020B0502040204020203" charset="0"/>
                  <a:sym typeface="Alegreya"/>
                </a:endParaRPr>
              </a:p>
            </p:txBody>
          </p:sp>
        </p:grpSp>
      </p:grpSp>
      <p:grpSp>
        <p:nvGrpSpPr>
          <p:cNvPr id="151" name="Google Shape;151;p19"/>
          <p:cNvGrpSpPr/>
          <p:nvPr/>
        </p:nvGrpSpPr>
        <p:grpSpPr>
          <a:xfrm>
            <a:off x="7766117" y="556900"/>
            <a:ext cx="2853600" cy="3026568"/>
            <a:chOff x="5824588" y="417675"/>
            <a:chExt cx="2140200" cy="2269926"/>
          </a:xfrm>
        </p:grpSpPr>
        <p:pic>
          <p:nvPicPr>
            <p:cNvPr id="152" name="Google Shape;152;p19"/>
            <p:cNvPicPr preferRelativeResize="0"/>
            <p:nvPr>
              <p:custDataLst>
                <p:tags r:id="rId12"/>
              </p:custDataLst>
            </p:nvPr>
          </p:nvPicPr>
          <p:blipFill rotWithShape="1">
            <a:blip r:embed="rId13"/>
            <a:srcRect l="8143" t="6179" r="9680" b="6659"/>
            <a:stretch>
              <a:fillRect/>
            </a:stretch>
          </p:blipFill>
          <p:spPr>
            <a:xfrm>
              <a:off x="5824588" y="417675"/>
              <a:ext cx="2140200" cy="2269926"/>
            </a:xfrm>
            <a:prstGeom prst="rect">
              <a:avLst/>
            </a:prstGeom>
            <a:noFill/>
            <a:ln>
              <a:noFill/>
            </a:ln>
          </p:spPr>
        </p:pic>
        <p:grpSp>
          <p:nvGrpSpPr>
            <p:cNvPr id="153" name="Google Shape;153;p19"/>
            <p:cNvGrpSpPr/>
            <p:nvPr/>
          </p:nvGrpSpPr>
          <p:grpSpPr>
            <a:xfrm>
              <a:off x="5979025" y="603150"/>
              <a:ext cx="1953313" cy="304324"/>
              <a:chOff x="1301475" y="603150"/>
              <a:chExt cx="1953313" cy="304324"/>
            </a:xfrm>
          </p:grpSpPr>
          <p:sp>
            <p:nvSpPr>
              <p:cNvPr id="154" name="Google Shape;154;p19"/>
              <p:cNvSpPr txBox="1"/>
              <p:nvPr>
                <p:custDataLst>
                  <p:tags r:id="rId14"/>
                </p:custDataLst>
              </p:nvPr>
            </p:nvSpPr>
            <p:spPr>
              <a:xfrm>
                <a:off x="1301475" y="603150"/>
                <a:ext cx="1092900" cy="304324"/>
              </a:xfrm>
              <a:prstGeom prst="rect">
                <a:avLst/>
              </a:prstGeom>
              <a:noFill/>
              <a:ln>
                <a:noFill/>
              </a:ln>
            </p:spPr>
            <p:txBody>
              <a:bodyPr spcFirstLastPara="1" wrap="square" lIns="121900" tIns="0" rIns="121900" bIns="0" anchor="t" anchorCtr="0">
                <a:spAutoFit/>
              </a:bodyPr>
              <a:lstStyle/>
              <a:p>
                <a:pPr marL="0" lvl="0" indent="0" algn="l"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483.5 pc cm</a:t>
                </a:r>
                <a:r>
                  <a:rPr lang="en-GB" sz="1600" baseline="30000">
                    <a:solidFill>
                      <a:schemeClr val="lt1"/>
                    </a:solidFill>
                    <a:latin typeface="Bahnschrift" panose="020B0502040204020203" charset="0"/>
                    <a:ea typeface="Alegreya"/>
                    <a:cs typeface="Bahnschrift" panose="020B0502040204020203" charset="0"/>
                    <a:sym typeface="Alegreya"/>
                  </a:rPr>
                  <a:t>-3</a:t>
                </a:r>
                <a:endParaRPr sz="1600" baseline="30000">
                  <a:solidFill>
                    <a:schemeClr val="lt1"/>
                  </a:solidFill>
                  <a:latin typeface="Bahnschrift" panose="020B0502040204020203" charset="0"/>
                  <a:ea typeface="Alegreya"/>
                  <a:cs typeface="Bahnschrift" panose="020B0502040204020203" charset="0"/>
                  <a:sym typeface="Alegreya"/>
                </a:endParaRPr>
              </a:p>
            </p:txBody>
          </p:sp>
          <p:sp>
            <p:nvSpPr>
              <p:cNvPr id="155" name="Google Shape;155;p19"/>
              <p:cNvSpPr txBox="1"/>
              <p:nvPr>
                <p:custDataLst>
                  <p:tags r:id="rId15"/>
                </p:custDataLst>
              </p:nvPr>
            </p:nvSpPr>
            <p:spPr>
              <a:xfrm>
                <a:off x="2537788" y="603150"/>
                <a:ext cx="717000" cy="184309"/>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L-band</a:t>
                </a:r>
                <a:endParaRPr sz="1600" baseline="30000">
                  <a:solidFill>
                    <a:schemeClr val="lt1"/>
                  </a:solidFill>
                  <a:latin typeface="Bahnschrift" panose="020B0502040204020203" charset="0"/>
                  <a:ea typeface="Alegreya"/>
                  <a:cs typeface="Bahnschrift" panose="020B0502040204020203" charset="0"/>
                  <a:sym typeface="Alegreya"/>
                </a:endParaRPr>
              </a:p>
            </p:txBody>
          </p:sp>
        </p:grpSp>
      </p:grpSp>
      <p:grpSp>
        <p:nvGrpSpPr>
          <p:cNvPr id="156" name="Google Shape;156;p19"/>
          <p:cNvGrpSpPr/>
          <p:nvPr/>
        </p:nvGrpSpPr>
        <p:grpSpPr>
          <a:xfrm>
            <a:off x="1572284" y="3583469"/>
            <a:ext cx="2853632" cy="3026632"/>
            <a:chOff x="1179213" y="2687602"/>
            <a:chExt cx="2140224" cy="2269974"/>
          </a:xfrm>
        </p:grpSpPr>
        <p:pic>
          <p:nvPicPr>
            <p:cNvPr id="157" name="Google Shape;157;p19"/>
            <p:cNvPicPr preferRelativeResize="0"/>
            <p:nvPr>
              <p:custDataLst>
                <p:tags r:id="rId16"/>
              </p:custDataLst>
            </p:nvPr>
          </p:nvPicPr>
          <p:blipFill rotWithShape="1">
            <a:blip r:embed="rId17"/>
            <a:srcRect l="8530" t="5857" r="9286" b="6981"/>
            <a:stretch>
              <a:fillRect/>
            </a:stretch>
          </p:blipFill>
          <p:spPr>
            <a:xfrm>
              <a:off x="1179213" y="2687602"/>
              <a:ext cx="2140224" cy="2269974"/>
            </a:xfrm>
            <a:prstGeom prst="rect">
              <a:avLst/>
            </a:prstGeom>
            <a:noFill/>
            <a:ln>
              <a:noFill/>
            </a:ln>
          </p:spPr>
        </p:pic>
        <p:grpSp>
          <p:nvGrpSpPr>
            <p:cNvPr id="158" name="Google Shape;158;p19"/>
            <p:cNvGrpSpPr/>
            <p:nvPr/>
          </p:nvGrpSpPr>
          <p:grpSpPr>
            <a:xfrm>
              <a:off x="1301475" y="2863125"/>
              <a:ext cx="1953313" cy="184309"/>
              <a:chOff x="1301475" y="603150"/>
              <a:chExt cx="1953313" cy="184309"/>
            </a:xfrm>
          </p:grpSpPr>
          <p:sp>
            <p:nvSpPr>
              <p:cNvPr id="159" name="Google Shape;159;p19"/>
              <p:cNvSpPr txBox="1"/>
              <p:nvPr>
                <p:custDataLst>
                  <p:tags r:id="rId18"/>
                </p:custDataLst>
              </p:nvPr>
            </p:nvSpPr>
            <p:spPr>
              <a:xfrm>
                <a:off x="1301475" y="603150"/>
                <a:ext cx="1092900" cy="184309"/>
              </a:xfrm>
              <a:prstGeom prst="rect">
                <a:avLst/>
              </a:prstGeom>
              <a:noFill/>
              <a:ln>
                <a:noFill/>
              </a:ln>
            </p:spPr>
            <p:txBody>
              <a:bodyPr spcFirstLastPara="1" wrap="square" lIns="121900" tIns="0" rIns="121900" bIns="0" anchor="t" anchorCtr="0">
                <a:spAutoFit/>
              </a:bodyPr>
              <a:lstStyle/>
              <a:p>
                <a:pPr marL="0" lvl="0" indent="0" algn="l"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654.3 pc cm</a:t>
                </a:r>
                <a:r>
                  <a:rPr lang="en-GB" sz="1600" baseline="30000">
                    <a:solidFill>
                      <a:schemeClr val="lt1"/>
                    </a:solidFill>
                    <a:latin typeface="Bahnschrift" panose="020B0502040204020203" charset="0"/>
                    <a:ea typeface="Alegreya"/>
                    <a:cs typeface="Bahnschrift" panose="020B0502040204020203" charset="0"/>
                    <a:sym typeface="Alegreya"/>
                  </a:rPr>
                  <a:t>-3</a:t>
                </a:r>
                <a:endParaRPr sz="1600" baseline="30000">
                  <a:solidFill>
                    <a:schemeClr val="lt1"/>
                  </a:solidFill>
                  <a:latin typeface="Bahnschrift" panose="020B0502040204020203" charset="0"/>
                  <a:ea typeface="Alegreya"/>
                  <a:cs typeface="Bahnschrift" panose="020B0502040204020203" charset="0"/>
                  <a:sym typeface="Alegreya"/>
                </a:endParaRPr>
              </a:p>
            </p:txBody>
          </p:sp>
          <p:sp>
            <p:nvSpPr>
              <p:cNvPr id="160" name="Google Shape;160;p19"/>
              <p:cNvSpPr txBox="1"/>
              <p:nvPr>
                <p:custDataLst>
                  <p:tags r:id="rId19"/>
                </p:custDataLst>
              </p:nvPr>
            </p:nvSpPr>
            <p:spPr>
              <a:xfrm>
                <a:off x="2537788" y="603150"/>
                <a:ext cx="717000" cy="184309"/>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L-band</a:t>
                </a:r>
                <a:endParaRPr sz="1600" baseline="30000">
                  <a:solidFill>
                    <a:schemeClr val="lt1"/>
                  </a:solidFill>
                  <a:latin typeface="Bahnschrift" panose="020B0502040204020203" charset="0"/>
                  <a:ea typeface="Alegreya"/>
                  <a:cs typeface="Bahnschrift" panose="020B0502040204020203" charset="0"/>
                  <a:sym typeface="Alegreya"/>
                </a:endParaRPr>
              </a:p>
            </p:txBody>
          </p:sp>
        </p:grpSp>
      </p:grpSp>
      <p:grpSp>
        <p:nvGrpSpPr>
          <p:cNvPr id="161" name="Google Shape;161;p19"/>
          <p:cNvGrpSpPr/>
          <p:nvPr/>
        </p:nvGrpSpPr>
        <p:grpSpPr>
          <a:xfrm>
            <a:off x="4669233" y="3583467"/>
            <a:ext cx="2853600" cy="3026632"/>
            <a:chOff x="3501925" y="2687600"/>
            <a:chExt cx="2140200" cy="2269974"/>
          </a:xfrm>
        </p:grpSpPr>
        <p:pic>
          <p:nvPicPr>
            <p:cNvPr id="162" name="Google Shape;162;p19"/>
            <p:cNvPicPr preferRelativeResize="0"/>
            <p:nvPr>
              <p:custDataLst>
                <p:tags r:id="rId20"/>
              </p:custDataLst>
            </p:nvPr>
          </p:nvPicPr>
          <p:blipFill rotWithShape="1">
            <a:blip r:embed="rId21"/>
            <a:srcRect l="8785" t="5857" r="9031" b="6981"/>
            <a:stretch>
              <a:fillRect/>
            </a:stretch>
          </p:blipFill>
          <p:spPr>
            <a:xfrm>
              <a:off x="3501925" y="2687600"/>
              <a:ext cx="2140200" cy="2269974"/>
            </a:xfrm>
            <a:prstGeom prst="rect">
              <a:avLst/>
            </a:prstGeom>
            <a:noFill/>
            <a:ln>
              <a:noFill/>
            </a:ln>
          </p:spPr>
        </p:pic>
        <p:grpSp>
          <p:nvGrpSpPr>
            <p:cNvPr id="163" name="Google Shape;163;p19"/>
            <p:cNvGrpSpPr/>
            <p:nvPr/>
          </p:nvGrpSpPr>
          <p:grpSpPr>
            <a:xfrm>
              <a:off x="3640250" y="2863125"/>
              <a:ext cx="1953313" cy="184309"/>
              <a:chOff x="1301475" y="603150"/>
              <a:chExt cx="1953313" cy="184309"/>
            </a:xfrm>
          </p:grpSpPr>
          <p:sp>
            <p:nvSpPr>
              <p:cNvPr id="164" name="Google Shape;164;p19"/>
              <p:cNvSpPr txBox="1"/>
              <p:nvPr>
                <p:custDataLst>
                  <p:tags r:id="rId22"/>
                </p:custDataLst>
              </p:nvPr>
            </p:nvSpPr>
            <p:spPr>
              <a:xfrm>
                <a:off x="1301475" y="603150"/>
                <a:ext cx="1092900" cy="184309"/>
              </a:xfrm>
              <a:prstGeom prst="rect">
                <a:avLst/>
              </a:prstGeom>
              <a:noFill/>
              <a:ln>
                <a:noFill/>
              </a:ln>
            </p:spPr>
            <p:txBody>
              <a:bodyPr spcFirstLastPara="1" wrap="square" lIns="121900" tIns="0" rIns="121900" bIns="0" anchor="t" anchorCtr="0">
                <a:spAutoFit/>
              </a:bodyPr>
              <a:lstStyle/>
              <a:p>
                <a:pPr marL="0" lvl="0" indent="0" algn="l"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1031.1 pc cm</a:t>
                </a:r>
                <a:r>
                  <a:rPr lang="en-GB" sz="1600" baseline="30000">
                    <a:solidFill>
                      <a:schemeClr val="lt1"/>
                    </a:solidFill>
                    <a:latin typeface="Bahnschrift" panose="020B0502040204020203" charset="0"/>
                    <a:ea typeface="Alegreya"/>
                    <a:cs typeface="Bahnschrift" panose="020B0502040204020203" charset="0"/>
                    <a:sym typeface="Alegreya"/>
                  </a:rPr>
                  <a:t>-3</a:t>
                </a:r>
                <a:endParaRPr sz="1600" baseline="30000">
                  <a:solidFill>
                    <a:schemeClr val="lt1"/>
                  </a:solidFill>
                  <a:latin typeface="Bahnschrift" panose="020B0502040204020203" charset="0"/>
                  <a:ea typeface="Alegreya"/>
                  <a:cs typeface="Bahnschrift" panose="020B0502040204020203" charset="0"/>
                  <a:sym typeface="Alegreya"/>
                </a:endParaRPr>
              </a:p>
            </p:txBody>
          </p:sp>
          <p:sp>
            <p:nvSpPr>
              <p:cNvPr id="165" name="Google Shape;165;p19"/>
              <p:cNvSpPr txBox="1"/>
              <p:nvPr>
                <p:custDataLst>
                  <p:tags r:id="rId23"/>
                </p:custDataLst>
              </p:nvPr>
            </p:nvSpPr>
            <p:spPr>
              <a:xfrm>
                <a:off x="2537788" y="603150"/>
                <a:ext cx="717000" cy="184309"/>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L-band</a:t>
                </a:r>
                <a:endParaRPr sz="1600" baseline="30000">
                  <a:solidFill>
                    <a:schemeClr val="lt1"/>
                  </a:solidFill>
                  <a:latin typeface="Bahnschrift" panose="020B0502040204020203" charset="0"/>
                  <a:ea typeface="Alegreya"/>
                  <a:cs typeface="Bahnschrift" panose="020B0502040204020203" charset="0"/>
                  <a:sym typeface="Alegreya"/>
                </a:endParaRPr>
              </a:p>
            </p:txBody>
          </p:sp>
        </p:grpSp>
      </p:grpSp>
      <p:grpSp>
        <p:nvGrpSpPr>
          <p:cNvPr id="166" name="Google Shape;166;p19"/>
          <p:cNvGrpSpPr/>
          <p:nvPr/>
        </p:nvGrpSpPr>
        <p:grpSpPr>
          <a:xfrm>
            <a:off x="7766133" y="3583467"/>
            <a:ext cx="2853600" cy="3026632"/>
            <a:chOff x="5824600" y="2687600"/>
            <a:chExt cx="2140200" cy="2269974"/>
          </a:xfrm>
        </p:grpSpPr>
        <p:pic>
          <p:nvPicPr>
            <p:cNvPr id="167" name="Google Shape;167;p19"/>
            <p:cNvPicPr preferRelativeResize="0"/>
            <p:nvPr>
              <p:custDataLst>
                <p:tags r:id="rId24"/>
              </p:custDataLst>
            </p:nvPr>
          </p:nvPicPr>
          <p:blipFill rotWithShape="1">
            <a:blip r:embed="rId25"/>
            <a:srcRect l="8907" t="5857" r="8916" b="6981"/>
            <a:stretch>
              <a:fillRect/>
            </a:stretch>
          </p:blipFill>
          <p:spPr>
            <a:xfrm>
              <a:off x="5824600" y="2687600"/>
              <a:ext cx="2140200" cy="2269974"/>
            </a:xfrm>
            <a:prstGeom prst="rect">
              <a:avLst/>
            </a:prstGeom>
            <a:noFill/>
            <a:ln>
              <a:noFill/>
            </a:ln>
          </p:spPr>
        </p:pic>
        <p:grpSp>
          <p:nvGrpSpPr>
            <p:cNvPr id="168" name="Google Shape;168;p19"/>
            <p:cNvGrpSpPr/>
            <p:nvPr/>
          </p:nvGrpSpPr>
          <p:grpSpPr>
            <a:xfrm>
              <a:off x="5914400" y="2863125"/>
              <a:ext cx="1953313" cy="304324"/>
              <a:chOff x="1301475" y="603150"/>
              <a:chExt cx="1953313" cy="304324"/>
            </a:xfrm>
          </p:grpSpPr>
          <p:sp>
            <p:nvSpPr>
              <p:cNvPr id="169" name="Google Shape;169;p19"/>
              <p:cNvSpPr txBox="1"/>
              <p:nvPr>
                <p:custDataLst>
                  <p:tags r:id="rId26"/>
                </p:custDataLst>
              </p:nvPr>
            </p:nvSpPr>
            <p:spPr>
              <a:xfrm>
                <a:off x="1301475" y="603150"/>
                <a:ext cx="1092900" cy="304324"/>
              </a:xfrm>
              <a:prstGeom prst="rect">
                <a:avLst/>
              </a:prstGeom>
              <a:noFill/>
              <a:ln>
                <a:noFill/>
              </a:ln>
            </p:spPr>
            <p:txBody>
              <a:bodyPr spcFirstLastPara="1" wrap="square" lIns="121900" tIns="0" rIns="121900" bIns="0" anchor="t" anchorCtr="0">
                <a:spAutoFit/>
              </a:bodyPr>
              <a:lstStyle/>
              <a:p>
                <a:pPr marL="0" lvl="0" indent="0" algn="l"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442.8 pc cm</a:t>
                </a:r>
                <a:r>
                  <a:rPr lang="en-GB" sz="1600" baseline="30000">
                    <a:solidFill>
                      <a:schemeClr val="lt1"/>
                    </a:solidFill>
                    <a:latin typeface="Bahnschrift" panose="020B0502040204020203" charset="0"/>
                    <a:ea typeface="Alegreya"/>
                    <a:cs typeface="Bahnschrift" panose="020B0502040204020203" charset="0"/>
                    <a:sym typeface="Alegreya"/>
                  </a:rPr>
                  <a:t>-3</a:t>
                </a:r>
                <a:endParaRPr sz="1600" baseline="30000">
                  <a:solidFill>
                    <a:schemeClr val="lt1"/>
                  </a:solidFill>
                  <a:latin typeface="Bahnschrift" panose="020B0502040204020203" charset="0"/>
                  <a:ea typeface="Alegreya"/>
                  <a:cs typeface="Bahnschrift" panose="020B0502040204020203" charset="0"/>
                  <a:sym typeface="Alegreya"/>
                </a:endParaRPr>
              </a:p>
            </p:txBody>
          </p:sp>
          <p:sp>
            <p:nvSpPr>
              <p:cNvPr id="170" name="Google Shape;170;p19"/>
              <p:cNvSpPr txBox="1"/>
              <p:nvPr>
                <p:custDataLst>
                  <p:tags r:id="rId27"/>
                </p:custDataLst>
              </p:nvPr>
            </p:nvSpPr>
            <p:spPr>
              <a:xfrm>
                <a:off x="2537788" y="603150"/>
                <a:ext cx="717000" cy="184309"/>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UHF</a:t>
                </a:r>
                <a:endParaRPr sz="1600" baseline="30000">
                  <a:solidFill>
                    <a:schemeClr val="lt1"/>
                  </a:solidFill>
                  <a:latin typeface="Bahnschrift" panose="020B0502040204020203" charset="0"/>
                  <a:ea typeface="Alegreya"/>
                  <a:cs typeface="Bahnschrift" panose="020B0502040204020203" charset="0"/>
                  <a:sym typeface="Alegreya"/>
                </a:endParaRPr>
              </a:p>
            </p:txBody>
          </p:sp>
        </p:grpSp>
      </p:grpSp>
      <p:sp>
        <p:nvSpPr>
          <p:cNvPr id="171" name="Google Shape;171;p19"/>
          <p:cNvSpPr txBox="1"/>
          <p:nvPr>
            <p:custDataLst>
              <p:tags r:id="rId28"/>
            </p:custDataLst>
          </p:nvPr>
        </p:nvSpPr>
        <p:spPr>
          <a:xfrm>
            <a:off x="9249350" y="6610357"/>
            <a:ext cx="2527600" cy="245745"/>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600">
                <a:solidFill>
                  <a:schemeClr val="bg1"/>
                </a:solidFill>
                <a:latin typeface="Bahnschrift" panose="020B0502040204020203" charset="0"/>
                <a:ea typeface="Alegreya"/>
                <a:cs typeface="Bahnschrift" panose="020B0502040204020203" charset="0"/>
                <a:sym typeface="Alegreya"/>
              </a:rPr>
              <a:t>[Pastor-Marazuela+in prep]</a:t>
            </a:r>
            <a:endParaRPr lang="en-GB" sz="1600">
              <a:solidFill>
                <a:schemeClr val="bg1"/>
              </a:solidFill>
              <a:latin typeface="Bahnschrift" panose="020B0502040204020203" charset="0"/>
              <a:ea typeface="Alegreya"/>
              <a:cs typeface="Bahnschrift" panose="020B0502040204020203" charset="0"/>
              <a:sym typeface="Alegreya"/>
            </a:endParaRPr>
          </a:p>
        </p:txBody>
      </p:sp>
      <p:sp>
        <p:nvSpPr>
          <p:cNvPr id="172" name="Google Shape;172;p19"/>
          <p:cNvSpPr txBox="1"/>
          <p:nvPr>
            <p:custDataLst>
              <p:tags r:id="rId29"/>
            </p:custDataLst>
          </p:nvPr>
        </p:nvSpPr>
        <p:spPr>
          <a:xfrm>
            <a:off x="1735300" y="6610357"/>
            <a:ext cx="2527600" cy="245745"/>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1600">
                <a:solidFill>
                  <a:schemeClr val="bg1"/>
                </a:solidFill>
                <a:latin typeface="Bahnschrift" panose="020B0502040204020203" charset="0"/>
                <a:ea typeface="Alegreya"/>
                <a:cs typeface="Bahnschrift" panose="020B0502040204020203" charset="0"/>
                <a:sym typeface="Alegreya"/>
              </a:rPr>
              <a:t>[Hanmer+in prep]</a:t>
            </a:r>
            <a:endParaRPr lang="en-GB" sz="1600">
              <a:solidFill>
                <a:schemeClr val="bg1"/>
              </a:solidFill>
              <a:latin typeface="Bahnschrift" panose="020B0502040204020203" charset="0"/>
              <a:ea typeface="Alegreya"/>
              <a:cs typeface="Bahnschrift" panose="020B0502040204020203" charset="0"/>
              <a:sym typeface="Alegreya"/>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76" name="Shape 176"/>
        <p:cNvGrpSpPr/>
        <p:nvPr/>
      </p:nvGrpSpPr>
      <p:grpSpPr>
        <a:xfrm>
          <a:off x="0" y="0"/>
          <a:ext cx="0" cy="0"/>
          <a:chOff x="0" y="0"/>
          <a:chExt cx="0" cy="0"/>
        </a:xfrm>
      </p:grpSpPr>
      <p:grpSp>
        <p:nvGrpSpPr>
          <p:cNvPr id="177" name="Google Shape;177;p20"/>
          <p:cNvGrpSpPr/>
          <p:nvPr/>
        </p:nvGrpSpPr>
        <p:grpSpPr>
          <a:xfrm>
            <a:off x="1580700" y="734900"/>
            <a:ext cx="2929735" cy="2929735"/>
            <a:chOff x="880725" y="551175"/>
            <a:chExt cx="2197301" cy="2197301"/>
          </a:xfrm>
        </p:grpSpPr>
        <p:pic>
          <p:nvPicPr>
            <p:cNvPr id="178" name="Google Shape;178;p20"/>
            <p:cNvPicPr preferRelativeResize="0"/>
            <p:nvPr/>
          </p:nvPicPr>
          <p:blipFill>
            <a:blip r:embed="rId1"/>
            <a:stretch>
              <a:fillRect/>
            </a:stretch>
          </p:blipFill>
          <p:spPr>
            <a:xfrm>
              <a:off x="880725" y="551175"/>
              <a:ext cx="2197301" cy="2197301"/>
            </a:xfrm>
            <a:prstGeom prst="rect">
              <a:avLst/>
            </a:prstGeom>
            <a:noFill/>
            <a:ln>
              <a:noFill/>
            </a:ln>
          </p:spPr>
        </p:pic>
        <p:sp>
          <p:nvSpPr>
            <p:cNvPr id="179" name="Google Shape;179;p20"/>
            <p:cNvSpPr txBox="1"/>
            <p:nvPr/>
          </p:nvSpPr>
          <p:spPr>
            <a:xfrm>
              <a:off x="1729375" y="2356350"/>
              <a:ext cx="1308600" cy="276701"/>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2400">
                  <a:solidFill>
                    <a:schemeClr val="lt1"/>
                  </a:solidFill>
                  <a:latin typeface="Alegreya"/>
                  <a:ea typeface="Alegreya"/>
                  <a:cs typeface="Alegreya"/>
                  <a:sym typeface="Alegreya"/>
                </a:rPr>
                <a:t>DSS2</a:t>
              </a:r>
              <a:endParaRPr sz="2400">
                <a:solidFill>
                  <a:schemeClr val="lt1"/>
                </a:solidFill>
                <a:latin typeface="Alegreya"/>
                <a:ea typeface="Alegreya"/>
                <a:cs typeface="Alegreya"/>
                <a:sym typeface="Alegreya"/>
              </a:endParaRPr>
            </a:p>
          </p:txBody>
        </p:sp>
      </p:grpSp>
      <p:grpSp>
        <p:nvGrpSpPr>
          <p:cNvPr id="180" name="Google Shape;180;p20"/>
          <p:cNvGrpSpPr/>
          <p:nvPr/>
        </p:nvGrpSpPr>
        <p:grpSpPr>
          <a:xfrm>
            <a:off x="1580692" y="734900"/>
            <a:ext cx="2929733" cy="2929733"/>
            <a:chOff x="880719" y="551175"/>
            <a:chExt cx="2197300" cy="2197300"/>
          </a:xfrm>
        </p:grpSpPr>
        <p:pic>
          <p:nvPicPr>
            <p:cNvPr id="181" name="Google Shape;181;p20"/>
            <p:cNvPicPr preferRelativeResize="0"/>
            <p:nvPr/>
          </p:nvPicPr>
          <p:blipFill>
            <a:blip r:embed="rId2"/>
            <a:stretch>
              <a:fillRect/>
            </a:stretch>
          </p:blipFill>
          <p:spPr>
            <a:xfrm>
              <a:off x="880719" y="551175"/>
              <a:ext cx="2197300" cy="2197300"/>
            </a:xfrm>
            <a:prstGeom prst="rect">
              <a:avLst/>
            </a:prstGeom>
            <a:noFill/>
            <a:ln>
              <a:noFill/>
            </a:ln>
          </p:spPr>
        </p:pic>
        <p:sp>
          <p:nvSpPr>
            <p:cNvPr id="182" name="Google Shape;182;p20"/>
            <p:cNvSpPr txBox="1"/>
            <p:nvPr/>
          </p:nvSpPr>
          <p:spPr>
            <a:xfrm>
              <a:off x="2086584" y="2090416"/>
              <a:ext cx="988695" cy="597218"/>
            </a:xfrm>
            <a:prstGeom prst="rect">
              <a:avLst/>
            </a:prstGeom>
            <a:noFill/>
            <a:ln>
              <a:noFill/>
            </a:ln>
          </p:spPr>
          <p:txBody>
            <a:bodyPr spcFirstLastPara="1" wrap="square" lIns="121900" tIns="0" rIns="121900" bIns="0" anchor="t" anchorCtr="0">
              <a:noAutofit/>
            </a:bodyPr>
            <a:lstStyle/>
            <a:p>
              <a:pPr marL="0" lvl="0" indent="0" algn="r" rtl="0">
                <a:spcBef>
                  <a:spcPts val="0"/>
                </a:spcBef>
                <a:spcAft>
                  <a:spcPts val="0"/>
                </a:spcAft>
                <a:buNone/>
              </a:pPr>
              <a:r>
                <a:rPr lang="en-GB" sz="2000">
                  <a:solidFill>
                    <a:schemeClr val="lt1"/>
                  </a:solidFill>
                  <a:latin typeface="Bahnschrift" panose="020B0502040204020203" charset="0"/>
                  <a:ea typeface="Alegreya"/>
                  <a:cs typeface="Bahnschrift" panose="020B0502040204020203" charset="0"/>
                  <a:sym typeface="Alegreya"/>
                </a:rPr>
                <a:t>Gemini-South R</a:t>
              </a:r>
              <a:endParaRPr lang="en-GB" sz="2000">
                <a:solidFill>
                  <a:schemeClr val="lt1"/>
                </a:solidFill>
                <a:latin typeface="Bahnschrift" panose="020B0502040204020203" charset="0"/>
                <a:ea typeface="Alegreya"/>
                <a:cs typeface="Bahnschrift" panose="020B0502040204020203" charset="0"/>
                <a:sym typeface="Alegreya"/>
              </a:endParaRPr>
            </a:p>
          </p:txBody>
        </p:sp>
      </p:grpSp>
      <p:sp>
        <p:nvSpPr>
          <p:cNvPr id="183" name="Google Shape;183;p20"/>
          <p:cNvSpPr txBox="1"/>
          <p:nvPr>
            <p:ph type="title"/>
          </p:nvPr>
        </p:nvSpPr>
        <p:spPr>
          <a:xfrm>
            <a:off x="415600" y="-28700"/>
            <a:ext cx="11360800" cy="763600"/>
          </a:xfrm>
          <a:prstGeom prst="rect">
            <a:avLst/>
          </a:prstGeom>
        </p:spPr>
        <p:txBody>
          <a:bodyPr spcFirstLastPara="1" wrap="square" lIns="121900" tIns="121900" rIns="121900" bIns="121900" anchor="t" anchorCtr="0">
            <a:normAutofit fontScale="90000"/>
          </a:bodyPr>
          <a:lstStyle/>
          <a:p>
            <a:pPr marL="0" lvl="0" indent="0" algn="ctr" rtl="0">
              <a:spcBef>
                <a:spcPts val="0"/>
              </a:spcBef>
              <a:spcAft>
                <a:spcPts val="0"/>
              </a:spcAft>
              <a:buNone/>
            </a:pPr>
            <a:r>
              <a:rPr lang="en-GB">
                <a:solidFill>
                  <a:srgbClr val="FF0000"/>
                </a:solidFill>
                <a:latin typeface="Conthrax Sb" panose="020B0707020201080204" charset="0"/>
                <a:cs typeface="Conthrax Sb" panose="020B0707020201080204" charset="0"/>
              </a:rPr>
              <a:t>Host galaxies</a:t>
            </a:r>
            <a:endParaRPr lang="en-GB">
              <a:solidFill>
                <a:srgbClr val="FF0000"/>
              </a:solidFill>
              <a:latin typeface="Conthrax Sb" panose="020B0707020201080204" charset="0"/>
              <a:cs typeface="Conthrax Sb" panose="020B0707020201080204" charset="0"/>
            </a:endParaRPr>
          </a:p>
        </p:txBody>
      </p:sp>
      <p:grpSp>
        <p:nvGrpSpPr>
          <p:cNvPr id="184" name="Google Shape;184;p20"/>
          <p:cNvGrpSpPr/>
          <p:nvPr/>
        </p:nvGrpSpPr>
        <p:grpSpPr>
          <a:xfrm>
            <a:off x="7681567" y="734900"/>
            <a:ext cx="2929735" cy="2929735"/>
            <a:chOff x="6065975" y="551175"/>
            <a:chExt cx="2197301" cy="2197301"/>
          </a:xfrm>
        </p:grpSpPr>
        <p:pic>
          <p:nvPicPr>
            <p:cNvPr id="185" name="Google Shape;185;p20"/>
            <p:cNvPicPr preferRelativeResize="0"/>
            <p:nvPr/>
          </p:nvPicPr>
          <p:blipFill>
            <a:blip r:embed="rId3"/>
            <a:stretch>
              <a:fillRect/>
            </a:stretch>
          </p:blipFill>
          <p:spPr>
            <a:xfrm>
              <a:off x="6065975" y="551175"/>
              <a:ext cx="2197301" cy="2197301"/>
            </a:xfrm>
            <a:prstGeom prst="rect">
              <a:avLst/>
            </a:prstGeom>
            <a:noFill/>
            <a:ln>
              <a:noFill/>
            </a:ln>
          </p:spPr>
        </p:pic>
        <p:sp>
          <p:nvSpPr>
            <p:cNvPr id="186" name="Google Shape;186;p20"/>
            <p:cNvSpPr txBox="1"/>
            <p:nvPr/>
          </p:nvSpPr>
          <p:spPr>
            <a:xfrm>
              <a:off x="7269935" y="2090416"/>
              <a:ext cx="955834" cy="461486"/>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2000">
                  <a:solidFill>
                    <a:schemeClr val="lt1"/>
                  </a:solidFill>
                  <a:latin typeface="Bahnschrift" panose="020B0502040204020203" charset="0"/>
                  <a:ea typeface="Alegreya"/>
                  <a:cs typeface="Bahnschrift" panose="020B0502040204020203" charset="0"/>
                  <a:sym typeface="Alegreya"/>
                </a:rPr>
                <a:t>DESI-Legacy</a:t>
              </a:r>
              <a:endParaRPr lang="en-GB" sz="2000">
                <a:solidFill>
                  <a:schemeClr val="lt1"/>
                </a:solidFill>
                <a:latin typeface="Bahnschrift" panose="020B0502040204020203" charset="0"/>
                <a:ea typeface="Alegreya"/>
                <a:cs typeface="Bahnschrift" panose="020B0502040204020203" charset="0"/>
                <a:sym typeface="Alegreya"/>
              </a:endParaRPr>
            </a:p>
          </p:txBody>
        </p:sp>
      </p:grpSp>
      <p:pic>
        <p:nvPicPr>
          <p:cNvPr id="188" name="Google Shape;188;p20"/>
          <p:cNvPicPr preferRelativeResize="0"/>
          <p:nvPr/>
        </p:nvPicPr>
        <p:blipFill>
          <a:blip r:embed="rId4"/>
          <a:stretch>
            <a:fillRect/>
          </a:stretch>
        </p:blipFill>
        <p:spPr>
          <a:xfrm>
            <a:off x="1580515" y="3664585"/>
            <a:ext cx="2929890" cy="2929890"/>
          </a:xfrm>
          <a:prstGeom prst="rect">
            <a:avLst/>
          </a:prstGeom>
          <a:noFill/>
          <a:ln>
            <a:noFill/>
          </a:ln>
        </p:spPr>
      </p:pic>
      <p:pic>
        <p:nvPicPr>
          <p:cNvPr id="191" name="Google Shape;191;p20"/>
          <p:cNvPicPr preferRelativeResize="0"/>
          <p:nvPr/>
        </p:nvPicPr>
        <p:blipFill>
          <a:blip r:embed="rId5"/>
          <a:stretch>
            <a:fillRect/>
          </a:stretch>
        </p:blipFill>
        <p:spPr>
          <a:xfrm>
            <a:off x="4631055" y="3664585"/>
            <a:ext cx="2929890" cy="2929890"/>
          </a:xfrm>
          <a:prstGeom prst="rect">
            <a:avLst/>
          </a:prstGeom>
          <a:noFill/>
          <a:ln>
            <a:noFill/>
          </a:ln>
        </p:spPr>
      </p:pic>
      <p:pic>
        <p:nvPicPr>
          <p:cNvPr id="194" name="Google Shape;194;p20"/>
          <p:cNvPicPr preferRelativeResize="0"/>
          <p:nvPr/>
        </p:nvPicPr>
        <p:blipFill>
          <a:blip r:embed="rId6"/>
          <a:stretch>
            <a:fillRect/>
          </a:stretch>
        </p:blipFill>
        <p:spPr>
          <a:xfrm>
            <a:off x="7681595" y="3664585"/>
            <a:ext cx="2929890" cy="2929890"/>
          </a:xfrm>
          <a:prstGeom prst="rect">
            <a:avLst/>
          </a:prstGeom>
          <a:noFill/>
          <a:ln>
            <a:noFill/>
          </a:ln>
        </p:spPr>
      </p:pic>
      <p:sp>
        <p:nvSpPr>
          <p:cNvPr id="196" name="Google Shape;196;p20"/>
          <p:cNvSpPr txBox="1"/>
          <p:nvPr>
            <p:ph type="sldNum" idx="12"/>
          </p:nvPr>
        </p:nvSpPr>
        <p:spPr>
          <a:xfrm>
            <a:off x="11460411" y="6487156"/>
            <a:ext cx="731600" cy="5248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GB" sz="1600">
                <a:solidFill>
                  <a:schemeClr val="bg1"/>
                </a:solidFill>
                <a:latin typeface="Bahnschrift" panose="020B0502040204020203" charset="0"/>
                <a:cs typeface="Bahnschrift" panose="020B0502040204020203" charset="0"/>
              </a:rPr>
            </a:fld>
            <a:endParaRPr lang="en-GB" sz="1600">
              <a:solidFill>
                <a:schemeClr val="bg1"/>
              </a:solidFill>
              <a:latin typeface="Bahnschrift" panose="020B0502040204020203" charset="0"/>
              <a:cs typeface="Bahnschrift" panose="020B0502040204020203" charset="0"/>
            </a:endParaRPr>
          </a:p>
        </p:txBody>
      </p:sp>
      <p:pic>
        <p:nvPicPr>
          <p:cNvPr id="199" name="Google Shape;199;p20"/>
          <p:cNvPicPr preferRelativeResize="0"/>
          <p:nvPr/>
        </p:nvPicPr>
        <p:blipFill>
          <a:blip r:embed="rId7"/>
          <a:stretch>
            <a:fillRect/>
          </a:stretch>
        </p:blipFill>
        <p:spPr>
          <a:xfrm>
            <a:off x="600710" y="2257425"/>
            <a:ext cx="1358265" cy="1407160"/>
          </a:xfrm>
          <a:prstGeom prst="rect">
            <a:avLst/>
          </a:prstGeom>
          <a:noFill/>
          <a:ln>
            <a:noFill/>
          </a:ln>
        </p:spPr>
      </p:pic>
      <p:sp>
        <p:nvSpPr>
          <p:cNvPr id="200" name="Google Shape;200;p20"/>
          <p:cNvSpPr txBox="1"/>
          <p:nvPr/>
        </p:nvSpPr>
        <p:spPr>
          <a:xfrm>
            <a:off x="11143700" y="1005233"/>
            <a:ext cx="731600" cy="689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latin typeface="Alegreya"/>
              <a:ea typeface="Alegreya"/>
              <a:cs typeface="Alegreya"/>
              <a:sym typeface="Alegreya"/>
            </a:endParaRPr>
          </a:p>
        </p:txBody>
      </p:sp>
      <p:sp>
        <p:nvSpPr>
          <p:cNvPr id="201" name="Google Shape;201;p20"/>
          <p:cNvSpPr txBox="1"/>
          <p:nvPr/>
        </p:nvSpPr>
        <p:spPr>
          <a:xfrm>
            <a:off x="10556000" y="709033"/>
            <a:ext cx="1665600" cy="2153920"/>
          </a:xfrm>
          <a:prstGeom prst="rect">
            <a:avLst/>
          </a:prstGeom>
          <a:noFill/>
          <a:ln>
            <a:noFill/>
          </a:ln>
        </p:spPr>
        <p:txBody>
          <a:bodyPr spcFirstLastPara="1" wrap="square" lIns="121900" tIns="0" rIns="121900" bIns="0" anchor="t" anchorCtr="0">
            <a:spAutoFit/>
          </a:bodyPr>
          <a:lstStyle/>
          <a:p>
            <a:pPr marL="0" lvl="0" indent="0" algn="l" rtl="0">
              <a:spcBef>
                <a:spcPts val="0"/>
              </a:spcBef>
              <a:spcAft>
                <a:spcPts val="0"/>
              </a:spcAft>
              <a:buNone/>
            </a:pPr>
            <a:r>
              <a:rPr lang="en-GB" sz="2000">
                <a:solidFill>
                  <a:schemeClr val="bg1"/>
                </a:solidFill>
                <a:latin typeface="Bahnschrift" panose="020B0502040204020203" charset="0"/>
                <a:ea typeface="Alegreya"/>
                <a:cs typeface="Bahnschrift" panose="020B0502040204020203" charset="0"/>
                <a:sym typeface="Alegreya"/>
              </a:rPr>
              <a:t>Error regions: ~2” radius.</a:t>
            </a:r>
            <a:endParaRPr sz="2000">
              <a:solidFill>
                <a:schemeClr val="bg1"/>
              </a:solidFill>
              <a:latin typeface="Bahnschrift" panose="020B0502040204020203" charset="0"/>
              <a:ea typeface="Alegreya"/>
              <a:cs typeface="Bahnschrift" panose="020B0502040204020203" charset="0"/>
              <a:sym typeface="Alegreya"/>
            </a:endParaRPr>
          </a:p>
          <a:p>
            <a:pPr marL="0" lvl="0" indent="0" algn="l" rtl="0">
              <a:spcBef>
                <a:spcPts val="0"/>
              </a:spcBef>
              <a:spcAft>
                <a:spcPts val="0"/>
              </a:spcAft>
              <a:buNone/>
            </a:pPr>
            <a:r>
              <a:rPr lang="en-GB" sz="2000">
                <a:solidFill>
                  <a:schemeClr val="bg1"/>
                </a:solidFill>
                <a:latin typeface="Bahnschrift" panose="020B0502040204020203" charset="0"/>
                <a:ea typeface="Alegreya"/>
                <a:cs typeface="Bahnschrift" panose="020B0502040204020203" charset="0"/>
                <a:sym typeface="Alegreya"/>
              </a:rPr>
              <a:t>Limited by astrometry in most cases.</a:t>
            </a:r>
            <a:endParaRPr lang="en-GB" sz="2000">
              <a:solidFill>
                <a:schemeClr val="bg1"/>
              </a:solidFill>
              <a:latin typeface="Bahnschrift" panose="020B0502040204020203" charset="0"/>
              <a:ea typeface="Alegreya"/>
              <a:cs typeface="Bahnschrift" panose="020B0502040204020203" charset="0"/>
              <a:sym typeface="Alegreya"/>
            </a:endParaRPr>
          </a:p>
        </p:txBody>
      </p:sp>
      <p:grpSp>
        <p:nvGrpSpPr>
          <p:cNvPr id="202" name="Google Shape;202;p20"/>
          <p:cNvGrpSpPr/>
          <p:nvPr/>
        </p:nvGrpSpPr>
        <p:grpSpPr>
          <a:xfrm>
            <a:off x="4631133" y="734900"/>
            <a:ext cx="2929735" cy="2929735"/>
            <a:chOff x="3473350" y="551175"/>
            <a:chExt cx="2197301" cy="2197301"/>
          </a:xfrm>
        </p:grpSpPr>
        <p:pic>
          <p:nvPicPr>
            <p:cNvPr id="203" name="Google Shape;203;p20"/>
            <p:cNvPicPr preferRelativeResize="0"/>
            <p:nvPr/>
          </p:nvPicPr>
          <p:blipFill>
            <a:blip r:embed="rId8"/>
            <a:stretch>
              <a:fillRect/>
            </a:stretch>
          </p:blipFill>
          <p:spPr>
            <a:xfrm>
              <a:off x="3473350" y="551175"/>
              <a:ext cx="2197301" cy="2197301"/>
            </a:xfrm>
            <a:prstGeom prst="rect">
              <a:avLst/>
            </a:prstGeom>
            <a:noFill/>
            <a:ln>
              <a:noFill/>
            </a:ln>
          </p:spPr>
        </p:pic>
        <p:sp>
          <p:nvSpPr>
            <p:cNvPr id="204" name="Google Shape;204;p20"/>
            <p:cNvSpPr txBox="1"/>
            <p:nvPr/>
          </p:nvSpPr>
          <p:spPr>
            <a:xfrm>
              <a:off x="4734460" y="1991832"/>
              <a:ext cx="876300" cy="461486"/>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2000">
                  <a:solidFill>
                    <a:schemeClr val="lt1"/>
                  </a:solidFill>
                  <a:latin typeface="Bahnschrift" panose="020B0502040204020203" charset="0"/>
                  <a:ea typeface="Alegreya"/>
                  <a:cs typeface="Bahnschrift" panose="020B0502040204020203" charset="0"/>
                  <a:sym typeface="Alegreya"/>
                </a:rPr>
                <a:t>DESI-Legacy</a:t>
              </a:r>
              <a:endParaRPr sz="2000">
                <a:solidFill>
                  <a:schemeClr val="lt1"/>
                </a:solidFill>
                <a:latin typeface="Bahnschrift" panose="020B0502040204020203" charset="0"/>
                <a:ea typeface="Alegreya"/>
                <a:cs typeface="Bahnschrift" panose="020B0502040204020203" charset="0"/>
                <a:sym typeface="Alegreya"/>
              </a:endParaRPr>
            </a:p>
          </p:txBody>
        </p:sp>
      </p:grpSp>
      <p:sp>
        <p:nvSpPr>
          <p:cNvPr id="205" name="Google Shape;205;p20"/>
          <p:cNvSpPr txBox="1"/>
          <p:nvPr/>
        </p:nvSpPr>
        <p:spPr>
          <a:xfrm>
            <a:off x="7874967" y="1709967"/>
            <a:ext cx="1215200" cy="282575"/>
          </a:xfrm>
          <a:prstGeom prst="rect">
            <a:avLst/>
          </a:prstGeom>
          <a:noFill/>
          <a:ln>
            <a:noFill/>
          </a:ln>
        </p:spPr>
        <p:txBody>
          <a:bodyPr spcFirstLastPara="1" wrap="square" lIns="121900" tIns="0" rIns="121900" bIns="0" anchor="t" anchorCtr="0">
            <a:spAutoFit/>
          </a:bodyPr>
          <a:lstStyle/>
          <a:p>
            <a:pPr marL="0" lvl="0" indent="0" algn="r" rtl="0">
              <a:lnSpc>
                <a:spcPct val="115000"/>
              </a:lnSpc>
              <a:spcBef>
                <a:spcPts val="0"/>
              </a:spcBef>
              <a:spcAft>
                <a:spcPts val="0"/>
              </a:spcAft>
              <a:buNone/>
            </a:pPr>
            <a:r>
              <a:rPr lang="en-GB" sz="1600">
                <a:solidFill>
                  <a:schemeClr val="lt1"/>
                </a:solidFill>
                <a:latin typeface="Bahnschrift" panose="020B0502040204020203" charset="0"/>
                <a:ea typeface="Alegreya"/>
                <a:cs typeface="Bahnschrift" panose="020B0502040204020203" charset="0"/>
                <a:sym typeface="Alegreya"/>
              </a:rPr>
              <a:t>z = 0.392</a:t>
            </a:r>
            <a:endParaRPr sz="1600">
              <a:solidFill>
                <a:schemeClr val="lt1"/>
              </a:solidFill>
              <a:latin typeface="Bahnschrift" panose="020B0502040204020203" charset="0"/>
              <a:ea typeface="Alegreya"/>
              <a:cs typeface="Bahnschrift" panose="020B0502040204020203" charset="0"/>
              <a:sym typeface="Alegreya"/>
            </a:endParaRPr>
          </a:p>
        </p:txBody>
      </p:sp>
      <p:sp>
        <p:nvSpPr>
          <p:cNvPr id="1" name="Google Shape;186;p20"/>
          <p:cNvSpPr txBox="1"/>
          <p:nvPr>
            <p:custDataLst>
              <p:tags r:id="rId9"/>
            </p:custDataLst>
          </p:nvPr>
        </p:nvSpPr>
        <p:spPr>
          <a:xfrm>
            <a:off x="3192752" y="5814901"/>
            <a:ext cx="1274445" cy="615315"/>
          </a:xfrm>
          <a:prstGeom prst="rect">
            <a:avLst/>
          </a:prstGeom>
          <a:noFill/>
          <a:ln>
            <a:noFill/>
          </a:ln>
        </p:spPr>
        <p:txBody>
          <a:bodyPr spcFirstLastPara="1" wrap="square" lIns="121900" tIns="0" rIns="121900" bIns="0" anchor="t" anchorCtr="0">
            <a:spAutoFit/>
          </a:bodyPr>
          <a:p>
            <a:pPr marL="0" lvl="0" indent="0" algn="r" rtl="0">
              <a:spcBef>
                <a:spcPts val="0"/>
              </a:spcBef>
              <a:spcAft>
                <a:spcPts val="0"/>
              </a:spcAft>
              <a:buNone/>
            </a:pPr>
            <a:r>
              <a:rPr lang="en-GB" sz="2000">
                <a:solidFill>
                  <a:schemeClr val="lt1"/>
                </a:solidFill>
                <a:latin typeface="Bahnschrift" panose="020B0502040204020203" charset="0"/>
                <a:ea typeface="Alegreya"/>
                <a:cs typeface="Bahnschrift" panose="020B0502040204020203" charset="0"/>
                <a:sym typeface="Alegreya"/>
              </a:rPr>
              <a:t>DESI-Legacy</a:t>
            </a:r>
            <a:endParaRPr lang="en-GB" sz="2000">
              <a:solidFill>
                <a:schemeClr val="lt1"/>
              </a:solidFill>
              <a:latin typeface="Bahnschrift" panose="020B0502040204020203" charset="0"/>
              <a:ea typeface="Alegreya"/>
              <a:cs typeface="Bahnschrift" panose="020B0502040204020203" charset="0"/>
              <a:sym typeface="Alegreya"/>
            </a:endParaRPr>
          </a:p>
        </p:txBody>
      </p:sp>
      <p:sp>
        <p:nvSpPr>
          <p:cNvPr id="2" name="Google Shape;186;p20"/>
          <p:cNvSpPr txBox="1"/>
          <p:nvPr>
            <p:custDataLst>
              <p:tags r:id="rId10"/>
            </p:custDataLst>
          </p:nvPr>
        </p:nvSpPr>
        <p:spPr>
          <a:xfrm>
            <a:off x="6206462" y="5814901"/>
            <a:ext cx="1274445" cy="615315"/>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2000">
                <a:solidFill>
                  <a:schemeClr val="lt1"/>
                </a:solidFill>
                <a:latin typeface="Bahnschrift" panose="020B0502040204020203" charset="0"/>
                <a:ea typeface="Alegreya"/>
                <a:cs typeface="Bahnschrift" panose="020B0502040204020203" charset="0"/>
                <a:sym typeface="Alegreya"/>
              </a:rPr>
              <a:t>DESI-Legacy</a:t>
            </a:r>
            <a:endParaRPr lang="en-GB" sz="2000">
              <a:solidFill>
                <a:schemeClr val="lt1"/>
              </a:solidFill>
              <a:latin typeface="Bahnschrift" panose="020B0502040204020203" charset="0"/>
              <a:ea typeface="Alegreya"/>
              <a:cs typeface="Bahnschrift" panose="020B0502040204020203" charset="0"/>
              <a:sym typeface="Alegreya"/>
            </a:endParaRPr>
          </a:p>
        </p:txBody>
      </p:sp>
      <p:sp>
        <p:nvSpPr>
          <p:cNvPr id="3" name="Google Shape;186;p20"/>
          <p:cNvSpPr txBox="1"/>
          <p:nvPr>
            <p:custDataLst>
              <p:tags r:id="rId11"/>
            </p:custDataLst>
          </p:nvPr>
        </p:nvSpPr>
        <p:spPr>
          <a:xfrm>
            <a:off x="9286847" y="5814901"/>
            <a:ext cx="1274445" cy="615315"/>
          </a:xfrm>
          <a:prstGeom prst="rect">
            <a:avLst/>
          </a:prstGeom>
          <a:noFill/>
          <a:ln>
            <a:noFill/>
          </a:ln>
        </p:spPr>
        <p:txBody>
          <a:bodyPr spcFirstLastPara="1" wrap="square" lIns="121900" tIns="0" rIns="121900" bIns="0" anchor="t" anchorCtr="0">
            <a:spAutoFit/>
          </a:bodyPr>
          <a:lstStyle/>
          <a:p>
            <a:pPr marL="0" lvl="0" indent="0" algn="r" rtl="0">
              <a:spcBef>
                <a:spcPts val="0"/>
              </a:spcBef>
              <a:spcAft>
                <a:spcPts val="0"/>
              </a:spcAft>
              <a:buNone/>
            </a:pPr>
            <a:r>
              <a:rPr lang="en-GB" sz="2000">
                <a:solidFill>
                  <a:schemeClr val="lt1"/>
                </a:solidFill>
                <a:latin typeface="Bahnschrift" panose="020B0502040204020203" charset="0"/>
                <a:ea typeface="Alegreya"/>
                <a:cs typeface="Bahnschrift" panose="020B0502040204020203" charset="0"/>
                <a:sym typeface="Alegreya"/>
              </a:rPr>
              <a:t>DESI-Legacy</a:t>
            </a:r>
            <a:endParaRPr lang="en-GB" sz="2000">
              <a:solidFill>
                <a:schemeClr val="lt1"/>
              </a:solidFill>
              <a:latin typeface="Bahnschrift" panose="020B0502040204020203" charset="0"/>
              <a:ea typeface="Alegreya"/>
              <a:cs typeface="Bahnschrift" panose="020B0502040204020203" charset="0"/>
              <a:sym typeface="Alegreya"/>
            </a:endParaRPr>
          </a:p>
        </p:txBody>
      </p:sp>
      <p:sp>
        <p:nvSpPr>
          <p:cNvPr id="172" name="Google Shape;172;p19"/>
          <p:cNvSpPr txBox="1"/>
          <p:nvPr>
            <p:custDataLst>
              <p:tags r:id="rId12"/>
            </p:custDataLst>
          </p:nvPr>
        </p:nvSpPr>
        <p:spPr>
          <a:xfrm>
            <a:off x="1735300" y="6610357"/>
            <a:ext cx="2527600" cy="245745"/>
          </a:xfrm>
          <a:prstGeom prst="rect">
            <a:avLst/>
          </a:prstGeom>
          <a:noFill/>
          <a:ln>
            <a:noFill/>
          </a:ln>
        </p:spPr>
        <p:txBody>
          <a:bodyPr spcFirstLastPara="1" wrap="square" lIns="0" tIns="0" rIns="0" bIns="0" anchor="t" anchorCtr="0">
            <a:spAutoFit/>
          </a:bodyPr>
          <a:p>
            <a:pPr marL="0" lvl="0" indent="0" algn="ctr" rtl="0">
              <a:spcBef>
                <a:spcPts val="0"/>
              </a:spcBef>
              <a:spcAft>
                <a:spcPts val="0"/>
              </a:spcAft>
              <a:buNone/>
            </a:pPr>
            <a:r>
              <a:rPr lang="en-GB" sz="1600">
                <a:solidFill>
                  <a:schemeClr val="bg1"/>
                </a:solidFill>
                <a:latin typeface="Bahnschrift" panose="020B0502040204020203" charset="0"/>
                <a:ea typeface="Alegreya"/>
                <a:cs typeface="Bahnschrift" panose="020B0502040204020203" charset="0"/>
                <a:sym typeface="Alegreya"/>
              </a:rPr>
              <a:t>[Hanmer+in prep]</a:t>
            </a:r>
            <a:endParaRPr lang="en-GB" sz="1600">
              <a:solidFill>
                <a:schemeClr val="bg1"/>
              </a:solidFill>
              <a:latin typeface="Bahnschrift" panose="020B0502040204020203" charset="0"/>
              <a:ea typeface="Alegreya"/>
              <a:cs typeface="Bahnschrift" panose="020B0502040204020203" charset="0"/>
              <a:sym typeface="Alegreya"/>
            </a:endParaRPr>
          </a:p>
        </p:txBody>
      </p:sp>
      <p:sp>
        <p:nvSpPr>
          <p:cNvPr id="171" name="Google Shape;171;p19"/>
          <p:cNvSpPr txBox="1"/>
          <p:nvPr>
            <p:custDataLst>
              <p:tags r:id="rId13"/>
            </p:custDataLst>
          </p:nvPr>
        </p:nvSpPr>
        <p:spPr>
          <a:xfrm>
            <a:off x="9249350" y="6610357"/>
            <a:ext cx="2527600" cy="245745"/>
          </a:xfrm>
          <a:prstGeom prst="rect">
            <a:avLst/>
          </a:prstGeom>
          <a:noFill/>
          <a:ln>
            <a:noFill/>
          </a:ln>
        </p:spPr>
        <p:txBody>
          <a:bodyPr spcFirstLastPara="1" wrap="square" lIns="0" tIns="0" rIns="0" bIns="0" anchor="t" anchorCtr="0">
            <a:spAutoFit/>
          </a:bodyPr>
          <a:p>
            <a:pPr marL="0" lvl="0" indent="0" algn="ctr" rtl="0">
              <a:spcBef>
                <a:spcPts val="0"/>
              </a:spcBef>
              <a:spcAft>
                <a:spcPts val="0"/>
              </a:spcAft>
              <a:buNone/>
            </a:pPr>
            <a:r>
              <a:rPr lang="en-GB" sz="1600">
                <a:solidFill>
                  <a:schemeClr val="bg1"/>
                </a:solidFill>
                <a:latin typeface="Bahnschrift" panose="020B0502040204020203" charset="0"/>
                <a:ea typeface="Alegreya"/>
                <a:cs typeface="Bahnschrift" panose="020B0502040204020203" charset="0"/>
                <a:sym typeface="Alegreya"/>
              </a:rPr>
              <a:t>[Pastor-Marazuela+in prep]</a:t>
            </a:r>
            <a:endParaRPr lang="en-GB" sz="1600">
              <a:solidFill>
                <a:schemeClr val="bg1"/>
              </a:solidFill>
              <a:latin typeface="Bahnschrift" panose="020B0502040204020203" charset="0"/>
              <a:ea typeface="Alegreya"/>
              <a:cs typeface="Bahnschrift" panose="020B0502040204020203" charset="0"/>
              <a:sym typeface="Alegrey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229" name="Shape 229"/>
        <p:cNvGrpSpPr/>
        <p:nvPr/>
      </p:nvGrpSpPr>
      <p:grpSpPr>
        <a:xfrm>
          <a:off x="0" y="0"/>
          <a:ext cx="0" cy="0"/>
          <a:chOff x="0" y="0"/>
          <a:chExt cx="0" cy="0"/>
        </a:xfrm>
      </p:grpSpPr>
      <p:sp>
        <p:nvSpPr>
          <p:cNvPr id="230" name="Google Shape;230;p22"/>
          <p:cNvSpPr txBox="1"/>
          <p:nvPr>
            <p:ph type="title"/>
          </p:nvPr>
        </p:nvSpPr>
        <p:spPr>
          <a:xfrm>
            <a:off x="415600" y="-28700"/>
            <a:ext cx="11360800" cy="763600"/>
          </a:xfrm>
          <a:prstGeom prst="rect">
            <a:avLst/>
          </a:prstGeom>
        </p:spPr>
        <p:txBody>
          <a:bodyPr spcFirstLastPara="1" wrap="square" lIns="121900" tIns="121900" rIns="121900" bIns="121900" anchor="t" anchorCtr="0">
            <a:normAutofit fontScale="90000"/>
          </a:bodyPr>
          <a:lstStyle/>
          <a:p>
            <a:pPr marL="0" lvl="0" indent="0" algn="ctr" rtl="0">
              <a:spcBef>
                <a:spcPts val="0"/>
              </a:spcBef>
              <a:spcAft>
                <a:spcPts val="0"/>
              </a:spcAft>
              <a:buNone/>
            </a:pPr>
            <a:r>
              <a:rPr lang="en-GB">
                <a:solidFill>
                  <a:srgbClr val="FF0000"/>
                </a:solidFill>
                <a:latin typeface="Conthrax Sb" panose="020B0707020201080204" charset="0"/>
                <a:cs typeface="Conthrax Sb" panose="020B0707020201080204" charset="0"/>
              </a:rPr>
              <a:t>FRB 20230827: high excess DM</a:t>
            </a:r>
            <a:endParaRPr lang="en-GB">
              <a:solidFill>
                <a:srgbClr val="FF0000"/>
              </a:solidFill>
              <a:latin typeface="Conthrax Sb" panose="020B0707020201080204" charset="0"/>
              <a:cs typeface="Conthrax Sb" panose="020B0707020201080204" charset="0"/>
            </a:endParaRPr>
          </a:p>
        </p:txBody>
      </p:sp>
      <p:sp>
        <p:nvSpPr>
          <p:cNvPr id="231" name="Google Shape;231;p22"/>
          <p:cNvSpPr txBox="1"/>
          <p:nvPr>
            <p:ph type="body" idx="1"/>
          </p:nvPr>
        </p:nvSpPr>
        <p:spPr>
          <a:xfrm>
            <a:off x="306400" y="4847267"/>
            <a:ext cx="5126800" cy="1692275"/>
          </a:xfrm>
          <a:prstGeom prst="rect">
            <a:avLst/>
          </a:prstGeom>
        </p:spPr>
        <p:txBody>
          <a:bodyPr spcFirstLastPara="1" wrap="square" lIns="121900" tIns="0" rIns="121900" bIns="0" anchor="t" anchorCtr="0">
            <a:spAutoFit/>
          </a:bodyPr>
          <a:lstStyle/>
          <a:p>
            <a:pPr marL="0" lvl="0" indent="0" algn="l" rtl="0">
              <a:lnSpc>
                <a:spcPct val="100000"/>
              </a:lnSpc>
              <a:spcBef>
                <a:spcPts val="0"/>
              </a:spcBef>
              <a:spcAft>
                <a:spcPts val="0"/>
              </a:spcAft>
              <a:buNone/>
            </a:pPr>
            <a:r>
              <a:rPr lang="en-GB" sz="2000">
                <a:solidFill>
                  <a:schemeClr val="bg1"/>
                </a:solidFill>
                <a:latin typeface="Bahnschrift" panose="020B0502040204020203" charset="0"/>
                <a:cs typeface="Bahnschrift" panose="020B0502040204020203" charset="0"/>
              </a:rPr>
              <a:t>No TB data, but FRB detected in 70 CBs + IB</a:t>
            </a:r>
            <a:endParaRPr sz="2000">
              <a:solidFill>
                <a:schemeClr val="bg1"/>
              </a:solidFill>
              <a:latin typeface="Bahnschrift" panose="020B0502040204020203" charset="0"/>
              <a:cs typeface="Bahnschrift" panose="020B0502040204020203" charset="0"/>
            </a:endParaRPr>
          </a:p>
          <a:p>
            <a:pPr marL="0" lvl="0" indent="0" algn="l" rtl="0">
              <a:lnSpc>
                <a:spcPct val="100000"/>
              </a:lnSpc>
              <a:spcBef>
                <a:spcPts val="1200"/>
              </a:spcBef>
              <a:spcAft>
                <a:spcPts val="0"/>
              </a:spcAft>
              <a:buNone/>
            </a:pPr>
            <a:r>
              <a:rPr lang="en-GB" sz="2000">
                <a:solidFill>
                  <a:schemeClr val="bg1"/>
                </a:solidFill>
                <a:latin typeface="Bahnschrift" panose="020B0502040204020203" charset="0"/>
                <a:cs typeface="Bahnschrift" panose="020B0502040204020203" charset="0"/>
              </a:rPr>
              <a:t>➙ Localisation with SeeKAT [Bezuidenhout+2023]</a:t>
            </a:r>
            <a:endParaRPr sz="1800">
              <a:solidFill>
                <a:schemeClr val="bg1"/>
              </a:solidFill>
              <a:latin typeface="Bahnschrift" panose="020B0502040204020203" charset="0"/>
              <a:cs typeface="Bahnschrift" panose="020B0502040204020203" charset="0"/>
            </a:endParaRPr>
          </a:p>
          <a:p>
            <a:pPr marL="0" lvl="0" indent="457200" algn="l" rtl="0">
              <a:lnSpc>
                <a:spcPct val="100000"/>
              </a:lnSpc>
              <a:spcBef>
                <a:spcPts val="0"/>
              </a:spcBef>
              <a:spcAft>
                <a:spcPts val="1200"/>
              </a:spcAft>
              <a:buNone/>
            </a:pPr>
            <a:r>
              <a:rPr lang="en-GB" sz="2000">
                <a:solidFill>
                  <a:schemeClr val="bg1"/>
                </a:solidFill>
                <a:latin typeface="Bahnschrift" panose="020B0502040204020203" charset="0"/>
                <a:cs typeface="Bahnschrift" panose="020B0502040204020203" charset="0"/>
              </a:rPr>
              <a:t>~0.75” radius error region</a:t>
            </a:r>
            <a:endParaRPr lang="en-GB" sz="2000">
              <a:solidFill>
                <a:schemeClr val="bg1"/>
              </a:solidFill>
              <a:latin typeface="Bahnschrift" panose="020B0502040204020203" charset="0"/>
              <a:cs typeface="Bahnschrift" panose="020B0502040204020203" charset="0"/>
            </a:endParaRPr>
          </a:p>
        </p:txBody>
      </p:sp>
      <p:pic>
        <p:nvPicPr>
          <p:cNvPr id="232" name="Google Shape;232;p22"/>
          <p:cNvPicPr preferRelativeResize="0"/>
          <p:nvPr/>
        </p:nvPicPr>
        <p:blipFill>
          <a:blip r:embed="rId1"/>
          <a:stretch>
            <a:fillRect/>
          </a:stretch>
        </p:blipFill>
        <p:spPr>
          <a:xfrm>
            <a:off x="203200" y="754600"/>
            <a:ext cx="5333201" cy="3999901"/>
          </a:xfrm>
          <a:prstGeom prst="rect">
            <a:avLst/>
          </a:prstGeom>
          <a:noFill/>
          <a:ln>
            <a:noFill/>
          </a:ln>
        </p:spPr>
      </p:pic>
      <p:pic>
        <p:nvPicPr>
          <p:cNvPr id="233" name="Google Shape;233;p22"/>
          <p:cNvPicPr preferRelativeResize="0"/>
          <p:nvPr/>
        </p:nvPicPr>
        <p:blipFill rotWithShape="1">
          <a:blip r:embed="rId2"/>
          <a:srcRect l="14037" b="6803"/>
          <a:stretch>
            <a:fillRect/>
          </a:stretch>
        </p:blipFill>
        <p:spPr>
          <a:xfrm>
            <a:off x="6663267" y="819084"/>
            <a:ext cx="3906000" cy="3870932"/>
          </a:xfrm>
          <a:prstGeom prst="rect">
            <a:avLst/>
          </a:prstGeom>
          <a:noFill/>
          <a:ln>
            <a:noFill/>
          </a:ln>
        </p:spPr>
      </p:pic>
      <p:sp>
        <p:nvSpPr>
          <p:cNvPr id="234" name="Google Shape;234;p22"/>
          <p:cNvSpPr txBox="1"/>
          <p:nvPr/>
        </p:nvSpPr>
        <p:spPr>
          <a:xfrm>
            <a:off x="6430717" y="4774877"/>
            <a:ext cx="4714000" cy="2153920"/>
          </a:xfrm>
          <a:prstGeom prst="rect">
            <a:avLst/>
          </a:prstGeom>
          <a:noFill/>
          <a:ln>
            <a:noFill/>
          </a:ln>
        </p:spPr>
        <p:txBody>
          <a:bodyPr spcFirstLastPara="1" wrap="square" lIns="121900" tIns="0" rIns="121900" bIns="0" anchor="t" anchorCtr="0">
            <a:spAutoFit/>
          </a:bodyPr>
          <a:lstStyle/>
          <a:p>
            <a:pPr marL="0" lvl="0" indent="0" algn="l" rtl="0">
              <a:spcBef>
                <a:spcPts val="0"/>
              </a:spcBef>
              <a:spcAft>
                <a:spcPts val="0"/>
              </a:spcAft>
              <a:buNone/>
            </a:pPr>
            <a:r>
              <a:rPr lang="en-GB" sz="2000">
                <a:solidFill>
                  <a:schemeClr val="bg1"/>
                </a:solidFill>
                <a:latin typeface="Bahnschrift" panose="020B0502040204020203" charset="0"/>
                <a:ea typeface="Alegreya"/>
                <a:cs typeface="Bahnschrift" panose="020B0502040204020203" charset="0"/>
                <a:sym typeface="Alegreya"/>
              </a:rPr>
              <a:t>DM = 1434 pc cm</a:t>
            </a:r>
            <a:r>
              <a:rPr lang="en-GB" sz="2000" baseline="30000">
                <a:solidFill>
                  <a:schemeClr val="bg1"/>
                </a:solidFill>
                <a:latin typeface="Bahnschrift" panose="020B0502040204020203" charset="0"/>
                <a:ea typeface="Alegreya"/>
                <a:cs typeface="Bahnschrift" panose="020B0502040204020203" charset="0"/>
                <a:sym typeface="Alegreya"/>
              </a:rPr>
              <a:t>-3</a:t>
            </a:r>
            <a:r>
              <a:rPr lang="en-GB" sz="2000">
                <a:solidFill>
                  <a:schemeClr val="bg1"/>
                </a:solidFill>
                <a:latin typeface="Bahnschrift" panose="020B0502040204020203" charset="0"/>
                <a:ea typeface="Alegreya"/>
                <a:cs typeface="Bahnschrift" panose="020B0502040204020203" charset="0"/>
                <a:sym typeface="Alegreya"/>
              </a:rPr>
              <a:t> ; DM</a:t>
            </a:r>
            <a:r>
              <a:rPr lang="en-GB" sz="2000" baseline="-25000">
                <a:solidFill>
                  <a:schemeClr val="bg1"/>
                </a:solidFill>
                <a:latin typeface="Bahnschrift" panose="020B0502040204020203" charset="0"/>
                <a:ea typeface="Alegreya"/>
                <a:cs typeface="Bahnschrift" panose="020B0502040204020203" charset="0"/>
                <a:sym typeface="Alegreya"/>
              </a:rPr>
              <a:t>excess</a:t>
            </a:r>
            <a:r>
              <a:rPr lang="en-GB" sz="2000">
                <a:solidFill>
                  <a:schemeClr val="bg1"/>
                </a:solidFill>
                <a:latin typeface="Bahnschrift" panose="020B0502040204020203" charset="0"/>
                <a:ea typeface="Alegreya"/>
                <a:cs typeface="Bahnschrift" panose="020B0502040204020203" charset="0"/>
                <a:sym typeface="Alegreya"/>
              </a:rPr>
              <a:t>= 1365 pc cm</a:t>
            </a:r>
            <a:r>
              <a:rPr lang="en-GB" sz="2000" baseline="30000">
                <a:solidFill>
                  <a:schemeClr val="bg1"/>
                </a:solidFill>
                <a:latin typeface="Bahnschrift" panose="020B0502040204020203" charset="0"/>
                <a:ea typeface="Alegreya"/>
                <a:cs typeface="Bahnschrift" panose="020B0502040204020203" charset="0"/>
                <a:sym typeface="Alegreya"/>
              </a:rPr>
              <a:t>-3</a:t>
            </a:r>
            <a:endParaRPr sz="2000">
              <a:solidFill>
                <a:schemeClr val="bg1"/>
              </a:solidFill>
              <a:latin typeface="Bahnschrift" panose="020B0502040204020203" charset="0"/>
              <a:ea typeface="Alegreya"/>
              <a:cs typeface="Bahnschrift" panose="020B0502040204020203" charset="0"/>
              <a:sym typeface="Alegreya"/>
            </a:endParaRPr>
          </a:p>
          <a:p>
            <a:pPr marL="0" lvl="0" indent="0" algn="l" rtl="0">
              <a:spcBef>
                <a:spcPts val="1200"/>
              </a:spcBef>
              <a:spcAft>
                <a:spcPts val="0"/>
              </a:spcAft>
              <a:buNone/>
            </a:pPr>
            <a:r>
              <a:rPr lang="en-GB" sz="2000">
                <a:solidFill>
                  <a:schemeClr val="bg1"/>
                </a:solidFill>
                <a:latin typeface="Bahnschrift" panose="020B0502040204020203" charset="0"/>
                <a:ea typeface="Alegreya"/>
                <a:cs typeface="Bahnschrift" panose="020B0502040204020203" charset="0"/>
                <a:sym typeface="Alegreya"/>
              </a:rPr>
              <a:t>Redshift between 0.84 and 1.95 (Mean 1.61)</a:t>
            </a:r>
            <a:endParaRPr sz="2000">
              <a:solidFill>
                <a:schemeClr val="bg1"/>
              </a:solidFill>
              <a:latin typeface="Bahnschrift" panose="020B0502040204020203" charset="0"/>
              <a:ea typeface="Alegreya"/>
              <a:cs typeface="Bahnschrift" panose="020B0502040204020203" charset="0"/>
              <a:sym typeface="Alegreya"/>
            </a:endParaRPr>
          </a:p>
          <a:p>
            <a:pPr marL="0" lvl="0" indent="0" algn="l" rtl="0">
              <a:spcBef>
                <a:spcPts val="1200"/>
              </a:spcBef>
              <a:spcAft>
                <a:spcPts val="1200"/>
              </a:spcAft>
              <a:buNone/>
            </a:pPr>
            <a:r>
              <a:rPr lang="en-GB" sz="2000">
                <a:solidFill>
                  <a:schemeClr val="bg1"/>
                </a:solidFill>
                <a:latin typeface="Bahnschrift" panose="020B0502040204020203" charset="0"/>
                <a:ea typeface="Alegreya"/>
                <a:cs typeface="Bahnschrift" panose="020B0502040204020203" charset="0"/>
                <a:sym typeface="Alegreya"/>
              </a:rPr>
              <a:t>➙ Could be the highest z FRB ever localised</a:t>
            </a:r>
            <a:endParaRPr lang="en-GB" sz="2000">
              <a:solidFill>
                <a:schemeClr val="bg1"/>
              </a:solidFill>
              <a:latin typeface="Bahnschrift" panose="020B0502040204020203" charset="0"/>
              <a:ea typeface="Alegreya"/>
              <a:cs typeface="Bahnschrift" panose="020B0502040204020203" charset="0"/>
              <a:sym typeface="Alegreya"/>
            </a:endParaRPr>
          </a:p>
        </p:txBody>
      </p:sp>
      <p:sp>
        <p:nvSpPr>
          <p:cNvPr id="235" name="Google Shape;235;p22"/>
          <p:cNvSpPr txBox="1"/>
          <p:nvPr/>
        </p:nvSpPr>
        <p:spPr>
          <a:xfrm>
            <a:off x="10569267" y="2702733"/>
            <a:ext cx="1536400" cy="1511935"/>
          </a:xfrm>
          <a:prstGeom prst="rect">
            <a:avLst/>
          </a:prstGeom>
          <a:noFill/>
          <a:ln>
            <a:noFill/>
          </a:ln>
        </p:spPr>
        <p:txBody>
          <a:bodyPr spcFirstLastPara="1" wrap="square" lIns="121900" tIns="0" rIns="121900" bIns="0" anchor="t" anchorCtr="0">
            <a:spAutoFit/>
          </a:bodyPr>
          <a:lstStyle/>
          <a:p>
            <a:pPr marL="0" lvl="0" indent="0" algn="l" rtl="0">
              <a:spcBef>
                <a:spcPts val="0"/>
              </a:spcBef>
              <a:spcAft>
                <a:spcPts val="0"/>
              </a:spcAft>
              <a:buNone/>
            </a:pPr>
            <a:r>
              <a:rPr lang="en-GB" sz="1735">
                <a:solidFill>
                  <a:schemeClr val="accent3"/>
                </a:solidFill>
                <a:latin typeface="Bahnschrift" panose="020B0502040204020203" charset="0"/>
                <a:ea typeface="Alegreya"/>
                <a:cs typeface="Bahnschrift" panose="020B0502040204020203" charset="0"/>
                <a:sym typeface="Alegreya"/>
              </a:rPr>
              <a:t>Credit: </a:t>
            </a:r>
            <a:endParaRPr sz="1735">
              <a:solidFill>
                <a:schemeClr val="accent3"/>
              </a:solidFill>
              <a:latin typeface="Bahnschrift" panose="020B0502040204020203" charset="0"/>
              <a:ea typeface="Alegreya"/>
              <a:cs typeface="Bahnschrift" panose="020B0502040204020203" charset="0"/>
              <a:sym typeface="Alegreya"/>
            </a:endParaRPr>
          </a:p>
          <a:p>
            <a:pPr marL="0" lvl="0" indent="0" algn="l" rtl="0">
              <a:spcBef>
                <a:spcPts val="0"/>
              </a:spcBef>
              <a:spcAft>
                <a:spcPts val="0"/>
              </a:spcAft>
              <a:buNone/>
            </a:pPr>
            <a:r>
              <a:rPr lang="en-GB" sz="1735">
                <a:solidFill>
                  <a:schemeClr val="accent3"/>
                </a:solidFill>
                <a:latin typeface="Bahnschrift" panose="020B0502040204020203" charset="0"/>
                <a:ea typeface="Alegreya"/>
                <a:cs typeface="Bahnschrift" panose="020B0502040204020203" charset="0"/>
                <a:sym typeface="Alegreya"/>
              </a:rPr>
              <a:t>Alexa Gordon +F</a:t>
            </a:r>
            <a:r>
              <a:rPr lang="en-GB" sz="1735" baseline="30000">
                <a:solidFill>
                  <a:schemeClr val="accent3"/>
                </a:solidFill>
                <a:latin typeface="Bahnschrift" panose="020B0502040204020203" charset="0"/>
                <a:ea typeface="Alegreya"/>
                <a:cs typeface="Bahnschrift" panose="020B0502040204020203" charset="0"/>
                <a:sym typeface="Alegreya"/>
              </a:rPr>
              <a:t>4</a:t>
            </a:r>
            <a:r>
              <a:rPr lang="en-GB" sz="1735">
                <a:solidFill>
                  <a:schemeClr val="accent3"/>
                </a:solidFill>
                <a:latin typeface="Bahnschrift" panose="020B0502040204020203" charset="0"/>
                <a:ea typeface="Alegreya"/>
                <a:cs typeface="Bahnschrift" panose="020B0502040204020203" charset="0"/>
                <a:sym typeface="Alegreya"/>
              </a:rPr>
              <a:t>,</a:t>
            </a:r>
            <a:endParaRPr sz="1735">
              <a:solidFill>
                <a:schemeClr val="accent3"/>
              </a:solidFill>
              <a:latin typeface="Bahnschrift" panose="020B0502040204020203" charset="0"/>
              <a:ea typeface="Alegreya"/>
              <a:cs typeface="Bahnschrift" panose="020B0502040204020203" charset="0"/>
              <a:sym typeface="Alegreya"/>
            </a:endParaRPr>
          </a:p>
          <a:p>
            <a:pPr marL="0" lvl="0" indent="0" algn="l" rtl="0">
              <a:spcBef>
                <a:spcPts val="0"/>
              </a:spcBef>
              <a:spcAft>
                <a:spcPts val="0"/>
              </a:spcAft>
              <a:buNone/>
            </a:pPr>
            <a:r>
              <a:rPr lang="en-GB" sz="1535">
                <a:solidFill>
                  <a:schemeClr val="bg1"/>
                </a:solidFill>
                <a:latin typeface="Bahnschrift" panose="020B0502040204020203" charset="0"/>
                <a:ea typeface="Alegreya"/>
                <a:cs typeface="Bahnschrift" panose="020B0502040204020203" charset="0"/>
                <a:sym typeface="Alegreya"/>
              </a:rPr>
              <a:t>Blanchard, Kilpatrick, Nugent, Sears</a:t>
            </a:r>
            <a:endParaRPr lang="en-GB" sz="1535">
              <a:solidFill>
                <a:schemeClr val="bg1"/>
              </a:solidFill>
              <a:latin typeface="Bahnschrift" panose="020B0502040204020203" charset="0"/>
              <a:ea typeface="Alegreya"/>
              <a:cs typeface="Bahnschrift" panose="020B0502040204020203" charset="0"/>
              <a:sym typeface="Alegreya"/>
            </a:endParaRPr>
          </a:p>
        </p:txBody>
      </p:sp>
      <p:sp>
        <p:nvSpPr>
          <p:cNvPr id="236" name="Google Shape;236;p22"/>
          <p:cNvSpPr txBox="1"/>
          <p:nvPr>
            <p:ph type="sldNum" idx="12"/>
          </p:nvPr>
        </p:nvSpPr>
        <p:spPr>
          <a:xfrm>
            <a:off x="11460411" y="6487156"/>
            <a:ext cx="731600" cy="5248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GB" sz="1600"/>
            </a:fld>
            <a:endParaRPr lang="en-GB" sz="16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7" name="Content Placeholder 6"/>
          <p:cNvPicPr>
            <a:picLocks noChangeAspect="1"/>
          </p:cNvPicPr>
          <p:nvPr>
            <p:ph idx="1"/>
            <p:custDataLst>
              <p:tags r:id="rId1"/>
            </p:custDataLst>
          </p:nvPr>
        </p:nvPicPr>
        <p:blipFill>
          <a:blip r:embed="rId2"/>
          <a:stretch>
            <a:fillRect/>
          </a:stretch>
        </p:blipFill>
        <p:spPr>
          <a:xfrm>
            <a:off x="1391285" y="-635"/>
            <a:ext cx="9589135" cy="685863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3" name="FRB models"/>
          <p:cNvSpPr txBox="1"/>
          <p:nvPr>
            <p:ph type="title"/>
          </p:nvPr>
        </p:nvSpPr>
        <p:spPr>
          <a:xfrm>
            <a:off x="838200" y="153035"/>
            <a:ext cx="10515600" cy="1325563"/>
          </a:xfrm>
          <a:prstGeom prst="rect">
            <a:avLst/>
          </a:prstGeom>
        </p:spPr>
        <p:txBody>
          <a:bodyPr>
            <a:normAutofit fontScale="90000"/>
          </a:bodyPr>
          <a:lstStyle>
            <a:lvl1pPr defTabSz="673735">
              <a:spcBef>
                <a:spcPts val="3200"/>
              </a:spcBef>
              <a:defRPr sz="6885">
                <a:solidFill>
                  <a:srgbClr val="00E3FF"/>
                </a:solidFill>
              </a:defRPr>
            </a:lvl1pPr>
          </a:lstStyle>
          <a:p>
            <a:r>
              <a:rPr lang="en-ZA" altLang="en-GB" sz="4445">
                <a:solidFill>
                  <a:srgbClr val="FF0000"/>
                </a:solidFill>
                <a:latin typeface="Conthrax Sb" panose="020B0707020201080204" charset="0"/>
                <a:cs typeface="Conthrax Sb" panose="020B0707020201080204" charset="0"/>
              </a:rPr>
              <a:t>Searching for persistent emission</a:t>
            </a:r>
            <a:endParaRPr lang="en-ZA" altLang="en-GB" sz="4445">
              <a:solidFill>
                <a:srgbClr val="FF0000"/>
              </a:solidFill>
              <a:latin typeface="Conthrax Sb" panose="020B0707020201080204" charset="0"/>
              <a:cs typeface="Conthrax Sb" panose="020B0707020201080204" charset="0"/>
            </a:endParaRPr>
          </a:p>
        </p:txBody>
      </p:sp>
      <p:sp>
        <p:nvSpPr>
          <p:cNvPr id="268" name="Prof. Benjamin Stappers (PI)…"/>
          <p:cNvSpPr txBox="1"/>
          <p:nvPr>
            <p:custDataLst>
              <p:tags r:id="rId1"/>
            </p:custDataLst>
          </p:nvPr>
        </p:nvSpPr>
        <p:spPr>
          <a:xfrm>
            <a:off x="0" y="2885440"/>
            <a:ext cx="6283960" cy="2067560"/>
          </a:xfrm>
          <a:prstGeom prst="rect">
            <a:avLst/>
          </a:prstGeom>
          <a:ln w="12700">
            <a:miter lim="400000"/>
          </a:ln>
        </p:spPr>
        <p:txBody>
          <a:bodyPr wrap="none" lIns="35718" tIns="35718" rIns="35718" bIns="35718" anchor="ctr">
            <a:noAutofit/>
          </a:bodyPr>
          <a:p>
            <a:pPr marL="285750" indent="-285750" algn="l">
              <a:lnSpc>
                <a:spcPct val="160000"/>
              </a:lnSpc>
              <a:buClr>
                <a:srgbClr val="70AD47"/>
              </a:buClr>
              <a:buFont typeface="Arial" panose="020B0604020202020204" pitchFamily="34" charset="0"/>
              <a:buChar char="•"/>
              <a:defRPr>
                <a:solidFill>
                  <a:srgbClr val="FFFFFF"/>
                </a:solidFill>
              </a:defRPr>
            </a:pPr>
            <a:r>
              <a:rPr lang="en-ZA" altLang="en-GB" sz="2400">
                <a:latin typeface="Bahnschrift" panose="020B0502040204020203" charset="0"/>
                <a:cs typeface="Bahnschrift" panose="020B0502040204020203" charset="0"/>
                <a:sym typeface="+mn-ea"/>
              </a:rPr>
              <a:t>2 repeating FRBs (20121102A &amp; 190520B) associated</a:t>
            </a:r>
            <a:endParaRPr lang="en-ZA" altLang="en-GB" sz="2400">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altLang="en-GB" sz="2400">
                <a:latin typeface="Bahnschrift" panose="020B0502040204020203" charset="0"/>
                <a:cs typeface="Bahnschrift" panose="020B0502040204020203" charset="0"/>
                <a:sym typeface="+mn-ea"/>
              </a:rPr>
              <a:t>with diffuse emission from persistent </a:t>
            </a:r>
            <a:endParaRPr lang="en-ZA" altLang="en-GB" sz="2400">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altLang="en-GB" sz="2400">
                <a:latin typeface="Bahnschrift" panose="020B0502040204020203" charset="0"/>
                <a:cs typeface="Bahnschrift" panose="020B0502040204020203" charset="0"/>
                <a:sym typeface="+mn-ea"/>
              </a:rPr>
              <a:t>radio source (PRS).</a:t>
            </a:r>
            <a:endParaRPr lang="en-ZA" altLang="en-GB" sz="2400">
              <a:latin typeface="Bahnschrift" panose="020B0502040204020203" charset="0"/>
              <a:cs typeface="Bahnschrift" panose="020B0502040204020203" charset="0"/>
              <a:sym typeface="+mn-ea"/>
            </a:endParaRPr>
          </a:p>
          <a:p>
            <a:pPr marL="342900" indent="-342900" algn="l">
              <a:lnSpc>
                <a:spcPct val="160000"/>
              </a:lnSpc>
              <a:buClr>
                <a:srgbClr val="70AD47"/>
              </a:buClr>
              <a:buFont typeface="Arial" panose="020B0604020202020204" pitchFamily="34" charset="0"/>
              <a:buChar char="•"/>
              <a:defRPr>
                <a:solidFill>
                  <a:srgbClr val="FFFFFF"/>
                </a:solidFill>
              </a:defRPr>
            </a:pPr>
            <a:r>
              <a:rPr lang="en-ZA" altLang="en-GB" sz="2400">
                <a:latin typeface="Bahnschrift" panose="020B0502040204020203" charset="0"/>
                <a:cs typeface="Bahnschrift" panose="020B0502040204020203" charset="0"/>
                <a:sym typeface="+mn-ea"/>
              </a:rPr>
              <a:t>FRB 20121102A PRS observed 100 MHz -</a:t>
            </a:r>
            <a:endParaRPr lang="en-ZA" altLang="en-GB" sz="2400">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altLang="en-GB" sz="2400">
                <a:latin typeface="Bahnschrift" panose="020B0502040204020203" charset="0"/>
                <a:cs typeface="Bahnschrift" panose="020B0502040204020203" charset="0"/>
                <a:sym typeface="+mn-ea"/>
              </a:rPr>
              <a:t>30 GHz; broken power law spectrum</a:t>
            </a:r>
            <a:endParaRPr lang="en-ZA" altLang="en-GB" sz="2400">
              <a:latin typeface="Bahnschrift" panose="020B0502040204020203" charset="0"/>
              <a:cs typeface="Bahnschrift" panose="020B0502040204020203" charset="0"/>
              <a:sym typeface="+mn-ea"/>
            </a:endParaRPr>
          </a:p>
          <a:p>
            <a:pPr marL="342900" indent="-342900" algn="l">
              <a:lnSpc>
                <a:spcPct val="160000"/>
              </a:lnSpc>
              <a:buClr>
                <a:srgbClr val="70AD47"/>
              </a:buClr>
              <a:buFont typeface="Arial" panose="020B0604020202020204" pitchFamily="34" charset="0"/>
              <a:buChar char="•"/>
              <a:defRPr>
                <a:solidFill>
                  <a:srgbClr val="FFFFFF"/>
                </a:solidFill>
              </a:defRPr>
            </a:pPr>
            <a:r>
              <a:rPr lang="en-ZA" altLang="en-GB" sz="2400">
                <a:latin typeface="Bahnschrift" panose="020B0502040204020203" charset="0"/>
                <a:cs typeface="Bahnschrift" panose="020B0502040204020203" charset="0"/>
                <a:sym typeface="+mn-ea"/>
              </a:rPr>
              <a:t>Magnetar wind nebulae?</a:t>
            </a:r>
            <a:endParaRPr lang="en-ZA" altLang="en-GB" sz="2400">
              <a:latin typeface="Bahnschrift" panose="020B0502040204020203" charset="0"/>
              <a:cs typeface="Bahnschrift" panose="020B0502040204020203" charset="0"/>
              <a:sym typeface="+mn-ea"/>
            </a:endParaRPr>
          </a:p>
          <a:p>
            <a:pPr marL="342900" indent="-342900" algn="l">
              <a:lnSpc>
                <a:spcPct val="160000"/>
              </a:lnSpc>
              <a:buClr>
                <a:srgbClr val="70AD47"/>
              </a:buClr>
              <a:buFont typeface="Arial" panose="020B0604020202020204" pitchFamily="34" charset="0"/>
              <a:buChar char="•"/>
              <a:defRPr>
                <a:solidFill>
                  <a:srgbClr val="FFFFFF"/>
                </a:solidFill>
              </a:defRPr>
            </a:pPr>
            <a:r>
              <a:rPr lang="en-ZA" altLang="en-GB" sz="2400">
                <a:latin typeface="Bahnschrift" panose="020B0502040204020203" charset="0"/>
                <a:cs typeface="Bahnschrift" panose="020B0502040204020203" charset="0"/>
                <a:sym typeface="+mn-ea"/>
              </a:rPr>
              <a:t>Luminosity ~10</a:t>
            </a:r>
            <a:r>
              <a:rPr lang="en-ZA" altLang="en-GB" sz="2400" baseline="30000">
                <a:latin typeface="Bahnschrift" panose="020B0502040204020203" charset="0"/>
                <a:cs typeface="Bahnschrift" panose="020B0502040204020203" charset="0"/>
                <a:sym typeface="+mn-ea"/>
              </a:rPr>
              <a:t>38</a:t>
            </a:r>
            <a:r>
              <a:rPr lang="en-ZA" altLang="en-GB" sz="2400">
                <a:latin typeface="Bahnschrift" panose="020B0502040204020203" charset="0"/>
                <a:cs typeface="Bahnschrift" panose="020B0502040204020203" charset="0"/>
                <a:sym typeface="+mn-ea"/>
              </a:rPr>
              <a:t> erg/s, in line with models</a:t>
            </a:r>
            <a:endParaRPr lang="en-ZA" altLang="en-GB" sz="2400">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altLang="en-GB" sz="2400">
                <a:latin typeface="Bahnschrift" panose="020B0502040204020203" charset="0"/>
                <a:cs typeface="Bahnschrift" panose="020B0502040204020203" charset="0"/>
                <a:sym typeface="+mn-ea"/>
              </a:rPr>
              <a:t>for wind nebula of young magnetar </a:t>
            </a:r>
            <a:endParaRPr lang="en-ZA" altLang="en-GB" sz="2400">
              <a:solidFill>
                <a:schemeClr val="bg1"/>
              </a:solidFill>
              <a:latin typeface="Bahnschrift" panose="020B0502040204020203" charset="0"/>
              <a:cs typeface="Bahnschrift" panose="020B0502040204020203" charset="0"/>
              <a:sym typeface="+mn-ea"/>
            </a:endParaRPr>
          </a:p>
        </p:txBody>
      </p:sp>
      <p:sp>
        <p:nvSpPr>
          <p:cNvPr id="6" name="Text Box 5"/>
          <p:cNvSpPr txBox="1"/>
          <p:nvPr/>
        </p:nvSpPr>
        <p:spPr>
          <a:xfrm>
            <a:off x="5491480" y="6489700"/>
            <a:ext cx="4064000" cy="368300"/>
          </a:xfrm>
          <a:prstGeom prst="rect">
            <a:avLst/>
          </a:prstGeom>
          <a:noFill/>
        </p:spPr>
        <p:txBody>
          <a:bodyPr wrap="square" rtlCol="0">
            <a:spAutoFit/>
          </a:bodyPr>
          <a:p>
            <a:r>
              <a:rPr lang="en-GB" altLang="en-US"/>
              <a:t>Bhandari et al (2021)</a:t>
            </a:r>
            <a:endParaRPr lang="en-GB" altLang="en-US"/>
          </a:p>
        </p:txBody>
      </p:sp>
      <p:sp>
        <p:nvSpPr>
          <p:cNvPr id="8" name="Text Box 7"/>
          <p:cNvSpPr txBox="1"/>
          <p:nvPr/>
        </p:nvSpPr>
        <p:spPr>
          <a:xfrm>
            <a:off x="4873625" y="3036570"/>
            <a:ext cx="4064000" cy="368300"/>
          </a:xfrm>
          <a:prstGeom prst="rect">
            <a:avLst/>
          </a:prstGeom>
          <a:noFill/>
        </p:spPr>
        <p:txBody>
          <a:bodyPr wrap="square" rtlCol="0">
            <a:spAutoFit/>
          </a:bodyPr>
          <a:p>
            <a:r>
              <a:rPr lang="en-GB" altLang="en-US"/>
              <a:t>z&lt;0.6</a:t>
            </a:r>
            <a:endParaRPr lang="en-GB" altLang="en-US"/>
          </a:p>
        </p:txBody>
      </p:sp>
      <p:pic>
        <p:nvPicPr>
          <p:cNvPr id="4" name="Content Placeholder 3"/>
          <p:cNvPicPr>
            <a:picLocks noChangeAspect="1"/>
          </p:cNvPicPr>
          <p:nvPr>
            <p:ph idx="1"/>
            <p:custDataLst>
              <p:tags r:id="rId2"/>
            </p:custDataLst>
          </p:nvPr>
        </p:nvPicPr>
        <p:blipFill>
          <a:blip r:embed="rId3"/>
          <a:stretch>
            <a:fillRect/>
          </a:stretch>
        </p:blipFill>
        <p:spPr>
          <a:xfrm>
            <a:off x="7127875" y="2225675"/>
            <a:ext cx="4960620" cy="4264025"/>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 name="Prof. Benjamin Stappers (PI)…"/>
          <p:cNvSpPr txBox="1"/>
          <p:nvPr>
            <p:custDataLst>
              <p:tags r:id="rId1"/>
            </p:custDataLst>
          </p:nvPr>
        </p:nvSpPr>
        <p:spPr>
          <a:xfrm>
            <a:off x="0" y="2550795"/>
            <a:ext cx="4512945" cy="2058035"/>
          </a:xfrm>
          <a:prstGeom prst="rect">
            <a:avLst/>
          </a:prstGeom>
          <a:ln w="12700">
            <a:miter lim="400000"/>
          </a:ln>
        </p:spPr>
        <p:txBody>
          <a:bodyPr wrap="none" lIns="35718" tIns="35718" rIns="35718" bIns="35718" anchor="ctr">
            <a:noAutofit/>
          </a:bodyPr>
          <a:p>
            <a:pPr marL="285750" indent="-285750" algn="l">
              <a:lnSpc>
                <a:spcPct val="160000"/>
              </a:lnSpc>
              <a:buClr>
                <a:srgbClr val="70AD47"/>
              </a:buClr>
              <a:buFont typeface="Arial" panose="020B0604020202020204" pitchFamily="34" charset="0"/>
              <a:buChar char="•"/>
              <a:defRPr>
                <a:solidFill>
                  <a:srgbClr val="FFFFFF"/>
                </a:solidFill>
              </a:defRPr>
            </a:pPr>
            <a:r>
              <a:rPr lang="en-ZA" altLang="en-GB" sz="2000">
                <a:latin typeface="Bahnschrift" panose="020B0502040204020203" charset="0"/>
                <a:cs typeface="Bahnschrift" panose="020B0502040204020203" charset="0"/>
                <a:sym typeface="+mn-ea"/>
              </a:rPr>
              <a:t>MeerTRAP FRB 20190714A</a:t>
            </a:r>
            <a:endParaRPr lang="en-ZA" altLang="en-GB" sz="2000">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ZA" altLang="en-GB" sz="2000">
                <a:latin typeface="Bahnschrift" panose="020B0502040204020203" charset="0"/>
                <a:cs typeface="Bahnschrift" panose="020B0502040204020203" charset="0"/>
                <a:sym typeface="+mn-ea"/>
              </a:rPr>
              <a:t>Coincident w/ PanSTARRs</a:t>
            </a:r>
            <a:endParaRPr lang="en-ZA" altLang="en-GB" sz="2000">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altLang="en-GB" sz="2000">
                <a:latin typeface="Bahnschrift" panose="020B0502040204020203" charset="0"/>
                <a:cs typeface="Bahnschrift" panose="020B0502040204020203" charset="0"/>
                <a:sym typeface="+mn-ea"/>
              </a:rPr>
              <a:t>i-band optical galaxy</a:t>
            </a:r>
            <a:endParaRPr lang="en-ZA" altLang="en-GB" sz="2000">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ZA" altLang="en-GB" sz="2000">
                <a:solidFill>
                  <a:schemeClr val="bg1"/>
                </a:solidFill>
                <a:latin typeface="Bahnschrift" panose="020B0502040204020203" charset="0"/>
                <a:cs typeface="Bahnschrift" panose="020B0502040204020203" charset="0"/>
                <a:sym typeface="+mn-ea"/>
              </a:rPr>
              <a:t>Deep MeerKAT images</a:t>
            </a:r>
            <a:endParaRPr lang="en-ZA" altLang="en-GB" sz="2000">
              <a:solidFill>
                <a:schemeClr val="bg1"/>
              </a:solidFill>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altLang="en-GB" sz="2000">
                <a:solidFill>
                  <a:schemeClr val="bg1"/>
                </a:solidFill>
                <a:latin typeface="Bahnschrift" panose="020B0502040204020203" charset="0"/>
                <a:cs typeface="Bahnschrift" panose="020B0502040204020203" charset="0"/>
                <a:sym typeface="+mn-ea"/>
              </a:rPr>
              <a:t>showed diffuse radio emission</a:t>
            </a:r>
            <a:endParaRPr lang="en-ZA" altLang="en-GB" sz="2000">
              <a:solidFill>
                <a:schemeClr val="bg1"/>
              </a:solidFill>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altLang="en-GB" sz="2000">
                <a:solidFill>
                  <a:schemeClr val="bg1"/>
                </a:solidFill>
                <a:latin typeface="Bahnschrift" panose="020B0502040204020203" charset="0"/>
                <a:cs typeface="Bahnschrift" panose="020B0502040204020203" charset="0"/>
                <a:sym typeface="+mn-ea"/>
              </a:rPr>
              <a:t>at source position</a:t>
            </a:r>
            <a:endParaRPr lang="en-ZA" altLang="en-GB" sz="2000">
              <a:solidFill>
                <a:schemeClr val="bg1"/>
              </a:solidFill>
              <a:latin typeface="Bahnschrift" panose="020B0502040204020203" charset="0"/>
              <a:cs typeface="Bahnschrift" panose="020B0502040204020203" charset="0"/>
              <a:sym typeface="+mn-ea"/>
            </a:endParaRPr>
          </a:p>
          <a:p>
            <a:pPr marL="342900" indent="-342900" algn="l">
              <a:lnSpc>
                <a:spcPct val="160000"/>
              </a:lnSpc>
              <a:buClr>
                <a:srgbClr val="70AD47"/>
              </a:buClr>
              <a:buFont typeface="Arial" panose="020B0604020202020204" pitchFamily="34" charset="0"/>
              <a:buChar char="•"/>
              <a:defRPr>
                <a:solidFill>
                  <a:srgbClr val="FFFFFF"/>
                </a:solidFill>
              </a:defRPr>
            </a:pPr>
            <a:r>
              <a:rPr lang="en-ZA" altLang="en-GB" sz="2000">
                <a:solidFill>
                  <a:schemeClr val="bg1"/>
                </a:solidFill>
                <a:latin typeface="Bahnschrift" panose="020B0502040204020203" charset="0"/>
                <a:cs typeface="Bahnschrift" panose="020B0502040204020203" charset="0"/>
                <a:sym typeface="+mn-ea"/>
              </a:rPr>
              <a:t>Possibly PRS, but unresolved</a:t>
            </a:r>
            <a:endParaRPr lang="en-ZA" altLang="en-GB" sz="2000">
              <a:solidFill>
                <a:schemeClr val="bg1"/>
              </a:solidFill>
              <a:latin typeface="Bahnschrift" panose="020B0502040204020203" charset="0"/>
              <a:cs typeface="Bahnschrift" panose="020B0502040204020203" charset="0"/>
              <a:sym typeface="+mn-ea"/>
            </a:endParaRPr>
          </a:p>
          <a:p>
            <a:pPr marL="342900" indent="-342900" algn="l">
              <a:lnSpc>
                <a:spcPct val="160000"/>
              </a:lnSpc>
              <a:buClr>
                <a:srgbClr val="70AD47"/>
              </a:buClr>
              <a:buFont typeface="Arial" panose="020B0604020202020204" pitchFamily="34" charset="0"/>
              <a:buChar char="•"/>
              <a:defRPr>
                <a:solidFill>
                  <a:srgbClr val="FFFFFF"/>
                </a:solidFill>
              </a:defRPr>
            </a:pPr>
            <a:r>
              <a:rPr lang="en-ZA" altLang="en-GB" sz="2000">
                <a:solidFill>
                  <a:schemeClr val="bg1"/>
                </a:solidFill>
                <a:latin typeface="Bahnschrift" panose="020B0502040204020203" charset="0"/>
                <a:cs typeface="Bahnschrift" panose="020B0502040204020203" charset="0"/>
                <a:sym typeface="+mn-ea"/>
              </a:rPr>
              <a:t>Could be associated with</a:t>
            </a:r>
            <a:endParaRPr lang="en-ZA" altLang="en-GB" sz="2000">
              <a:solidFill>
                <a:schemeClr val="bg1"/>
              </a:solidFill>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altLang="en-GB" sz="2000">
                <a:solidFill>
                  <a:schemeClr val="bg1"/>
                </a:solidFill>
                <a:latin typeface="Bahnschrift" panose="020B0502040204020203" charset="0"/>
                <a:cs typeface="Bahnschrift" panose="020B0502040204020203" charset="0"/>
                <a:sym typeface="+mn-ea"/>
              </a:rPr>
              <a:t>star-forming region</a:t>
            </a:r>
            <a:endParaRPr lang="en-ZA" altLang="en-GB" sz="2000">
              <a:solidFill>
                <a:schemeClr val="bg1"/>
              </a:solidFill>
              <a:latin typeface="Bahnschrift" panose="020B0502040204020203" charset="0"/>
              <a:cs typeface="Bahnschrift" panose="020B0502040204020203" charset="0"/>
              <a:sym typeface="+mn-ea"/>
            </a:endParaRPr>
          </a:p>
          <a:p>
            <a:pPr marL="342900" indent="-342900" algn="l">
              <a:lnSpc>
                <a:spcPct val="160000"/>
              </a:lnSpc>
              <a:buClr>
                <a:srgbClr val="70AD47"/>
              </a:buClr>
              <a:buFont typeface="Arial" panose="020B0604020202020204" pitchFamily="34" charset="0"/>
              <a:buChar char="•"/>
              <a:defRPr>
                <a:solidFill>
                  <a:srgbClr val="FFFFFF"/>
                </a:solidFill>
              </a:defRPr>
            </a:pPr>
            <a:r>
              <a:rPr lang="en-ZA" altLang="en-GB" sz="2000">
                <a:solidFill>
                  <a:schemeClr val="bg1"/>
                </a:solidFill>
                <a:latin typeface="Bahnschrift" panose="020B0502040204020203" charset="0"/>
                <a:cs typeface="Bahnschrift" panose="020B0502040204020203" charset="0"/>
                <a:sym typeface="+mn-ea"/>
              </a:rPr>
              <a:t>Observations w/ Swift &amp; Hess</a:t>
            </a:r>
            <a:endParaRPr lang="en-ZA" altLang="en-GB" sz="2000">
              <a:solidFill>
                <a:schemeClr val="bg1"/>
              </a:solidFill>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altLang="en-GB" sz="2000">
                <a:solidFill>
                  <a:schemeClr val="bg1"/>
                </a:solidFill>
                <a:latin typeface="Bahnschrift" panose="020B0502040204020203" charset="0"/>
                <a:cs typeface="Bahnschrift" panose="020B0502040204020203" charset="0"/>
                <a:sym typeface="+mn-ea"/>
              </a:rPr>
              <a:t>found nothing</a:t>
            </a:r>
            <a:endParaRPr lang="en-ZA" altLang="en-GB" sz="2000">
              <a:solidFill>
                <a:schemeClr val="bg1"/>
              </a:solidFill>
              <a:latin typeface="Bahnschrift" panose="020B0502040204020203" charset="0"/>
              <a:cs typeface="Bahnschrift" panose="020B0502040204020203" charset="0"/>
              <a:sym typeface="+mn-ea"/>
            </a:endParaRPr>
          </a:p>
          <a:p>
            <a:pPr marL="342900" indent="-342900" algn="l">
              <a:lnSpc>
                <a:spcPct val="160000"/>
              </a:lnSpc>
              <a:buClr>
                <a:srgbClr val="70AD47"/>
              </a:buClr>
              <a:buFont typeface="Arial" panose="020B0604020202020204" pitchFamily="34" charset="0"/>
              <a:buChar char="•"/>
              <a:defRPr>
                <a:solidFill>
                  <a:srgbClr val="FFFFFF"/>
                </a:solidFill>
              </a:defRPr>
            </a:pPr>
            <a:r>
              <a:rPr lang="en-ZA" altLang="en-GB" sz="2000">
                <a:solidFill>
                  <a:schemeClr val="bg1"/>
                </a:solidFill>
                <a:latin typeface="Bahnschrift" panose="020B0502040204020203" charset="0"/>
                <a:cs typeface="Bahnschrift" panose="020B0502040204020203" charset="0"/>
                <a:sym typeface="+mn-ea"/>
              </a:rPr>
              <a:t>More similar searches coming</a:t>
            </a:r>
            <a:endParaRPr lang="en-ZA" altLang="en-GB" sz="2000">
              <a:solidFill>
                <a:schemeClr val="bg1"/>
              </a:solidFill>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altLang="en-GB" sz="2000">
                <a:solidFill>
                  <a:schemeClr val="bg1"/>
                </a:solidFill>
                <a:latin typeface="Bahnschrift" panose="020B0502040204020203" charset="0"/>
                <a:cs typeface="Bahnschrift" panose="020B0502040204020203" charset="0"/>
                <a:sym typeface="+mn-ea"/>
              </a:rPr>
              <a:t>up for 15 MeerTRAP FRBs</a:t>
            </a:r>
            <a:endParaRPr lang="en-ZA" altLang="en-GB" sz="2000">
              <a:solidFill>
                <a:schemeClr val="bg1"/>
              </a:solidFill>
              <a:latin typeface="Bahnschrift" panose="020B0502040204020203" charset="0"/>
              <a:cs typeface="Bahnschrift" panose="020B0502040204020203" charset="0"/>
              <a:sym typeface="+mn-ea"/>
            </a:endParaRPr>
          </a:p>
          <a:p>
            <a:pPr indent="0" algn="l">
              <a:lnSpc>
                <a:spcPct val="160000"/>
              </a:lnSpc>
              <a:buClr>
                <a:srgbClr val="70AD47"/>
              </a:buClr>
              <a:buFont typeface="Arial" panose="020B0604020202020204" pitchFamily="34" charset="0"/>
              <a:buNone/>
              <a:defRPr>
                <a:solidFill>
                  <a:srgbClr val="FFFFFF"/>
                </a:solidFill>
              </a:defRPr>
            </a:pPr>
            <a:endParaRPr lang="en-ZA" altLang="en-GB" sz="2000">
              <a:solidFill>
                <a:schemeClr val="bg1"/>
              </a:solidFill>
              <a:latin typeface="Bahnschrift" panose="020B0502040204020203" charset="0"/>
              <a:cs typeface="Bahnschrift" panose="020B0502040204020203" charset="0"/>
              <a:sym typeface="+mn-ea"/>
            </a:endParaRPr>
          </a:p>
        </p:txBody>
      </p:sp>
      <p:sp>
        <p:nvSpPr>
          <p:cNvPr id="6" name="Text Box 5"/>
          <p:cNvSpPr txBox="1"/>
          <p:nvPr/>
        </p:nvSpPr>
        <p:spPr>
          <a:xfrm>
            <a:off x="5491480" y="6489700"/>
            <a:ext cx="4064000" cy="368300"/>
          </a:xfrm>
          <a:prstGeom prst="rect">
            <a:avLst/>
          </a:prstGeom>
          <a:noFill/>
        </p:spPr>
        <p:txBody>
          <a:bodyPr wrap="square" rtlCol="0">
            <a:spAutoFit/>
          </a:bodyPr>
          <a:p>
            <a:r>
              <a:rPr lang="en-GB" altLang="en-US"/>
              <a:t>Bhandari et al (2021)</a:t>
            </a:r>
            <a:endParaRPr lang="en-GB" altLang="en-US"/>
          </a:p>
        </p:txBody>
      </p:sp>
      <p:sp>
        <p:nvSpPr>
          <p:cNvPr id="8" name="Text Box 7"/>
          <p:cNvSpPr txBox="1"/>
          <p:nvPr/>
        </p:nvSpPr>
        <p:spPr>
          <a:xfrm>
            <a:off x="4873625" y="3036570"/>
            <a:ext cx="4064000" cy="368300"/>
          </a:xfrm>
          <a:prstGeom prst="rect">
            <a:avLst/>
          </a:prstGeom>
          <a:noFill/>
        </p:spPr>
        <p:txBody>
          <a:bodyPr wrap="square" rtlCol="0">
            <a:spAutoFit/>
          </a:bodyPr>
          <a:p>
            <a:r>
              <a:rPr lang="en-GB" altLang="en-US"/>
              <a:t>z&lt;0.6</a:t>
            </a:r>
            <a:endParaRPr lang="en-GB" altLang="en-US"/>
          </a:p>
        </p:txBody>
      </p:sp>
      <p:pic>
        <p:nvPicPr>
          <p:cNvPr id="3" name="Content Placeholder 2"/>
          <p:cNvPicPr>
            <a:picLocks noChangeAspect="1"/>
          </p:cNvPicPr>
          <p:nvPr>
            <p:ph idx="1"/>
            <p:custDataLst>
              <p:tags r:id="rId2"/>
            </p:custDataLst>
          </p:nvPr>
        </p:nvPicPr>
        <p:blipFill>
          <a:blip r:embed="rId3"/>
          <a:stretch>
            <a:fillRect/>
          </a:stretch>
        </p:blipFill>
        <p:spPr>
          <a:xfrm>
            <a:off x="3977640" y="560705"/>
            <a:ext cx="8142605" cy="6038215"/>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230" name="Google Shape;230;p22"/>
          <p:cNvSpPr txBox="1"/>
          <p:nvPr>
            <p:ph type="title"/>
            <p:custDataLst>
              <p:tags r:id="rId1"/>
            </p:custDataLst>
          </p:nvPr>
        </p:nvSpPr>
        <p:spPr>
          <a:xfrm>
            <a:off x="415600" y="348490"/>
            <a:ext cx="11360800" cy="763600"/>
          </a:xfrm>
          <a:prstGeom prst="rect">
            <a:avLst/>
          </a:prstGeom>
        </p:spPr>
        <p:txBody>
          <a:bodyPr spcFirstLastPara="1" wrap="square" lIns="121900" tIns="121900" rIns="121900" bIns="121900" anchor="t" anchorCtr="0">
            <a:normAutofit fontScale="90000"/>
          </a:bodyPr>
          <a:p>
            <a:pPr marL="0" lvl="0" indent="0" algn="ctr" rtl="0">
              <a:spcBef>
                <a:spcPts val="0"/>
              </a:spcBef>
              <a:spcAft>
                <a:spcPts val="0"/>
              </a:spcAft>
              <a:buNone/>
            </a:pPr>
            <a:r>
              <a:rPr lang="en-GB">
                <a:solidFill>
                  <a:srgbClr val="FF0000"/>
                </a:solidFill>
                <a:latin typeface="Conthrax Sb" panose="020B0707020201080204" charset="0"/>
                <a:cs typeface="Conthrax Sb" panose="020B0707020201080204" charset="0"/>
              </a:rPr>
              <a:t>Conclusions</a:t>
            </a:r>
            <a:endParaRPr lang="en-GB">
              <a:solidFill>
                <a:srgbClr val="FF0000"/>
              </a:solidFill>
              <a:latin typeface="Conthrax Sb" panose="020B0707020201080204" charset="0"/>
              <a:cs typeface="Conthrax Sb" panose="020B0707020201080204" charset="0"/>
            </a:endParaRPr>
          </a:p>
        </p:txBody>
      </p:sp>
      <p:sp>
        <p:nvSpPr>
          <p:cNvPr id="268" name="Prof. Benjamin Stappers (PI)…"/>
          <p:cNvSpPr txBox="1"/>
          <p:nvPr>
            <p:custDataLst>
              <p:tags r:id="rId2"/>
            </p:custDataLst>
          </p:nvPr>
        </p:nvSpPr>
        <p:spPr>
          <a:xfrm>
            <a:off x="132715" y="942975"/>
            <a:ext cx="12059285" cy="5140325"/>
          </a:xfrm>
          <a:prstGeom prst="rect">
            <a:avLst/>
          </a:prstGeom>
          <a:ln w="12700">
            <a:miter lim="400000"/>
          </a:ln>
        </p:spPr>
        <p:txBody>
          <a:bodyPr wrap="none" lIns="35718" tIns="35718" rIns="35718" bIns="35718" anchor="ctr">
            <a:noAutofit/>
          </a:bodyPr>
          <a:p>
            <a:pPr marL="285750" indent="-285750" algn="l">
              <a:lnSpc>
                <a:spcPct val="160000"/>
              </a:lnSpc>
              <a:buClr>
                <a:srgbClr val="70AD47"/>
              </a:buClr>
              <a:buFont typeface="Arial" panose="020B0604020202020204" pitchFamily="34" charset="0"/>
              <a:buChar char="•"/>
              <a:defRPr>
                <a:solidFill>
                  <a:srgbClr val="FFFFFF"/>
                </a:solidFill>
              </a:defRPr>
            </a:pPr>
            <a:r>
              <a:rPr lang="en-GB" sz="2800">
                <a:latin typeface="Bahnschrift" panose="020B0502040204020203" charset="0"/>
                <a:cs typeface="Bahnschrift" panose="020B0502040204020203" charset="0"/>
                <a:sym typeface="+mn-ea"/>
              </a:rPr>
              <a:t>FRB origins are still mysterious</a:t>
            </a:r>
            <a:endParaRPr lang="en-GB" sz="2800">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GB" sz="2800">
                <a:solidFill>
                  <a:schemeClr val="bg1"/>
                </a:solidFill>
                <a:latin typeface="Bahnschrift" panose="020B0502040204020203" charset="0"/>
                <a:cs typeface="Bahnschrift" panose="020B0502040204020203" charset="0"/>
                <a:sym typeface="+mn-ea"/>
              </a:rPr>
              <a:t>Localisation + host association are key to understanding them</a:t>
            </a:r>
            <a:endParaRPr lang="en-GB" sz="28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GB" sz="2800">
                <a:solidFill>
                  <a:schemeClr val="bg1"/>
                </a:solidFill>
                <a:latin typeface="Bahnschrift" panose="020B0502040204020203" charset="0"/>
                <a:cs typeface="Bahnschrift" panose="020B0502040204020203" charset="0"/>
                <a:sym typeface="+mn-ea"/>
              </a:rPr>
              <a:t>MeerKAT has great native localisation capacity</a:t>
            </a:r>
            <a:endParaRPr lang="en-GB" sz="28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GB" sz="2800">
                <a:solidFill>
                  <a:schemeClr val="bg1"/>
                </a:solidFill>
                <a:latin typeface="Bahnschrift" panose="020B0502040204020203" charset="0"/>
                <a:cs typeface="Bahnschrift" panose="020B0502040204020203" charset="0"/>
                <a:sym typeface="+mn-ea"/>
              </a:rPr>
              <a:t>MeerTRAP has produced a large sample of well-localised FRBs </a:t>
            </a:r>
            <a:endParaRPr lang="en-GB" sz="2800">
              <a:solidFill>
                <a:schemeClr val="bg1"/>
              </a:solidFill>
              <a:latin typeface="Bahnschrift" panose="020B0502040204020203" charset="0"/>
              <a:cs typeface="Bahnschrift" panose="020B0502040204020203" charset="0"/>
              <a:sym typeface="+mn-ea"/>
            </a:endParaRPr>
          </a:p>
          <a:p>
            <a:pPr lvl="1" indent="0" algn="l">
              <a:lnSpc>
                <a:spcPct val="160000"/>
              </a:lnSpc>
              <a:buClr>
                <a:srgbClr val="70AD47"/>
              </a:buClr>
              <a:buFont typeface="Arial" panose="020B0604020202020204" pitchFamily="34" charset="0"/>
              <a:buNone/>
              <a:defRPr>
                <a:solidFill>
                  <a:srgbClr val="FFFFFF"/>
                </a:solidFill>
              </a:defRPr>
            </a:pPr>
            <a:r>
              <a:rPr lang="en-GB" sz="2800">
                <a:solidFill>
                  <a:schemeClr val="bg1"/>
                </a:solidFill>
                <a:latin typeface="Bahnschrift" panose="020B0502040204020203" charset="0"/>
                <a:cs typeface="Bahnschrift" panose="020B0502040204020203" charset="0"/>
                <a:sym typeface="+mn-ea"/>
              </a:rPr>
              <a:t>to high redshifts that is being followed up on at multiple wavelength</a:t>
            </a:r>
            <a:r>
              <a:rPr lang="en-ZA" altLang="en-GB" sz="2800">
                <a:solidFill>
                  <a:schemeClr val="bg1"/>
                </a:solidFill>
                <a:latin typeface="Bahnschrift" panose="020B0502040204020203" charset="0"/>
                <a:cs typeface="Bahnschrift" panose="020B0502040204020203" charset="0"/>
                <a:sym typeface="+mn-ea"/>
              </a:rPr>
              <a:t>s</a:t>
            </a:r>
            <a:endParaRPr lang="en-GB" sz="2800">
              <a:solidFill>
                <a:schemeClr val="bg1"/>
              </a:solidFill>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GB" sz="2800">
                <a:solidFill>
                  <a:schemeClr val="bg1"/>
                </a:solidFill>
                <a:latin typeface="Bahnschrift" panose="020B0502040204020203" charset="0"/>
                <a:cs typeface="Bahnschrift" panose="020B0502040204020203" charset="0"/>
                <a:sym typeface="+mn-ea"/>
              </a:rPr>
              <a:t>Coordinated follow-up between surveys benefit everyone</a:t>
            </a:r>
            <a:endParaRPr lang="en-GB" sz="2800">
              <a:solidFill>
                <a:schemeClr val="bg1"/>
              </a:solidFill>
              <a:latin typeface="Bahnschrift" panose="020B0502040204020203" charset="0"/>
              <a:cs typeface="Bahnschrift" panose="020B0502040204020203"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pic>
        <p:nvPicPr>
          <p:cNvPr id="321" name="Google Shape;321;p28"/>
          <p:cNvPicPr preferRelativeResize="0">
            <a:picLocks noChangeAspect="1"/>
          </p:cNvPicPr>
          <p:nvPr>
            <p:ph idx="1"/>
            <p:custDataLst>
              <p:tags r:id="rId1"/>
            </p:custDataLst>
          </p:nvPr>
        </p:nvPicPr>
        <p:blipFill>
          <a:blip r:embed="rId2"/>
          <a:stretch>
            <a:fillRect/>
          </a:stretch>
        </p:blipFill>
        <p:spPr>
          <a:xfrm>
            <a:off x="2596515" y="155575"/>
            <a:ext cx="6999605" cy="6546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 name="Prof. Benjamin Stappers (PI)…"/>
          <p:cNvSpPr txBox="1"/>
          <p:nvPr/>
        </p:nvSpPr>
        <p:spPr>
          <a:xfrm>
            <a:off x="213360" y="1092835"/>
            <a:ext cx="6116955" cy="2067560"/>
          </a:xfrm>
          <a:prstGeom prst="rect">
            <a:avLst/>
          </a:prstGeom>
          <a:ln w="12700">
            <a:miter lim="400000"/>
          </a:ln>
        </p:spPr>
        <p:txBody>
          <a:bodyPr wrap="none" lIns="35718" tIns="35718" rIns="35718" bIns="35718" anchor="ctr">
            <a:noAutofit/>
          </a:bodyPr>
          <a:lstStyle/>
          <a:p>
            <a:pPr algn="l">
              <a:lnSpc>
                <a:spcPct val="10000"/>
              </a:lnSpc>
              <a:spcBef>
                <a:spcPts val="3300"/>
              </a:spcBef>
              <a:defRPr sz="2800">
                <a:latin typeface="Avenir Book"/>
                <a:ea typeface="Avenir Book"/>
                <a:cs typeface="Avenir Book"/>
                <a:sym typeface="Avenir Book"/>
              </a:defRPr>
            </a:pPr>
            <a:r>
              <a:rPr lang="en-ZA">
                <a:solidFill>
                  <a:schemeClr val="bg1"/>
                </a:solidFill>
                <a:latin typeface="Bahnschrift" panose="020B0502040204020203" charset="0"/>
                <a:cs typeface="Bahnschrift" panose="020B0502040204020203" charset="0"/>
              </a:rPr>
              <a:t>Brief (~ms) flashes of radio emission</a:t>
            </a:r>
            <a:endParaRPr lang="en-ZA">
              <a:solidFill>
                <a:schemeClr val="bg1"/>
              </a:solidFill>
              <a:latin typeface="Bahnschrift" panose="020B0502040204020203" charset="0"/>
              <a:cs typeface="Bahnschrift" panose="020B0502040204020203" charset="0"/>
            </a:endParaRPr>
          </a:p>
          <a:p>
            <a:pPr marL="457200" indent="-457200" algn="l">
              <a:lnSpc>
                <a:spcPct val="10000"/>
              </a:lnSpc>
              <a:spcBef>
                <a:spcPts val="3300"/>
              </a:spcBef>
              <a:buFont typeface="Arial" panose="020B0604020202020204" pitchFamily="34" charset="0"/>
              <a:buChar char="•"/>
              <a:defRPr sz="2800">
                <a:latin typeface="Avenir Book"/>
                <a:ea typeface="Avenir Book"/>
                <a:cs typeface="Avenir Book"/>
                <a:sym typeface="Avenir Book"/>
              </a:defRPr>
            </a:pPr>
            <a:r>
              <a:rPr lang="en-ZA" b="1">
                <a:ln w="6350">
                  <a:solidFill>
                    <a:schemeClr val="bg1"/>
                  </a:solidFill>
                </a:ln>
                <a:solidFill>
                  <a:schemeClr val="accent1"/>
                </a:solidFill>
                <a:latin typeface="Bahnschrift" panose="020B0502040204020203" charset="0"/>
                <a:cs typeface="Bahnschrift" panose="020B0502040204020203" charset="0"/>
              </a:rPr>
              <a:t>Pulsars</a:t>
            </a:r>
            <a:r>
              <a:rPr lang="en-ZA">
                <a:solidFill>
                  <a:schemeClr val="bg1"/>
                </a:solidFill>
                <a:latin typeface="Bahnschrift" panose="020B0502040204020203" charset="0"/>
                <a:cs typeface="Bahnschrift" panose="020B0502040204020203" charset="0"/>
              </a:rPr>
              <a:t>: </a:t>
            </a:r>
            <a:r>
              <a:rPr lang="en-ZA">
                <a:solidFill>
                  <a:schemeClr val="bg1"/>
                </a:solidFill>
                <a:latin typeface="Bahnschrift" panose="020B0502040204020203" charset="0"/>
                <a:cs typeface="Bahnschrift" panose="020B0502040204020203" charset="0"/>
                <a:sym typeface="+mn-ea"/>
              </a:rPr>
              <a:t>Galactic</a:t>
            </a:r>
            <a:r>
              <a:rPr lang="en-GB" altLang="en-ZA">
                <a:solidFill>
                  <a:schemeClr val="bg1"/>
                </a:solidFill>
                <a:latin typeface="Bahnschrift" panose="020B0502040204020203" charset="0"/>
                <a:cs typeface="Bahnschrift" panose="020B0502040204020203" charset="0"/>
                <a:sym typeface="+mn-ea"/>
              </a:rPr>
              <a:t>; </a:t>
            </a:r>
            <a:r>
              <a:rPr lang="en-ZA">
                <a:solidFill>
                  <a:schemeClr val="bg1"/>
                </a:solidFill>
                <a:latin typeface="Bahnschrift" panose="020B0502040204020203" charset="0"/>
                <a:cs typeface="Bahnschrift" panose="020B0502040204020203" charset="0"/>
              </a:rPr>
              <a:t>regularly </a:t>
            </a:r>
            <a:r>
              <a:rPr lang="en-ZA" b="1">
                <a:solidFill>
                  <a:schemeClr val="bg1"/>
                </a:solidFill>
                <a:latin typeface="Bahnschrift" panose="020B0502040204020203" charset="0"/>
                <a:cs typeface="Bahnschrift" panose="020B0502040204020203" charset="0"/>
              </a:rPr>
              <a:t>repeating</a:t>
            </a:r>
            <a:r>
              <a:rPr lang="en-ZA">
                <a:solidFill>
                  <a:schemeClr val="bg1"/>
                </a:solidFill>
                <a:latin typeface="Bahnschrift" panose="020B0502040204020203" charset="0"/>
                <a:cs typeface="Bahnschrift" panose="020B0502040204020203" charset="0"/>
              </a:rPr>
              <a:t>;</a:t>
            </a:r>
            <a:endParaRPr lang="en-ZA">
              <a:solidFill>
                <a:schemeClr val="bg1"/>
              </a:solidFill>
              <a:latin typeface="Bahnschrift" panose="020B0502040204020203" charset="0"/>
              <a:cs typeface="Bahnschrift" panose="020B0502040204020203" charset="0"/>
            </a:endParaRPr>
          </a:p>
          <a:p>
            <a:pPr marL="457200" indent="-457200" algn="l">
              <a:lnSpc>
                <a:spcPct val="10000"/>
              </a:lnSpc>
              <a:spcBef>
                <a:spcPts val="3300"/>
              </a:spcBef>
              <a:buFont typeface="Arial" panose="020B0604020202020204" pitchFamily="34" charset="0"/>
              <a:buChar char="•"/>
              <a:defRPr sz="2800">
                <a:latin typeface="Avenir Book"/>
                <a:ea typeface="Avenir Book"/>
                <a:cs typeface="Avenir Book"/>
                <a:sym typeface="Avenir Book"/>
              </a:defRPr>
            </a:pPr>
            <a:r>
              <a:rPr lang="en-ZA" b="1">
                <a:ln w="6350">
                  <a:solidFill>
                    <a:schemeClr val="bg1"/>
                  </a:solidFill>
                </a:ln>
                <a:solidFill>
                  <a:schemeClr val="accent1"/>
                </a:solidFill>
                <a:latin typeface="Bahnschrift" panose="020B0502040204020203" charset="0"/>
                <a:cs typeface="Bahnschrift" panose="020B0502040204020203" charset="0"/>
              </a:rPr>
              <a:t>Fast Radio Bursts (FRBs)</a:t>
            </a:r>
            <a:r>
              <a:rPr lang="en-ZA">
                <a:solidFill>
                  <a:schemeClr val="bg1"/>
                </a:solidFill>
                <a:latin typeface="Bahnschrift" panose="020B0502040204020203" charset="0"/>
                <a:cs typeface="Bahnschrift" panose="020B0502040204020203" charset="0"/>
              </a:rPr>
              <a:t>: </a:t>
            </a:r>
            <a:r>
              <a:rPr lang="en-ZA">
                <a:solidFill>
                  <a:schemeClr val="bg1"/>
                </a:solidFill>
                <a:latin typeface="Bahnschrift" panose="020B0502040204020203" charset="0"/>
                <a:cs typeface="Bahnschrift" panose="020B0502040204020203" charset="0"/>
                <a:sym typeface="+mn-ea"/>
              </a:rPr>
              <a:t>Extragalactic</a:t>
            </a:r>
            <a:r>
              <a:rPr lang="en-GB" altLang="en-ZA">
                <a:solidFill>
                  <a:schemeClr val="bg1"/>
                </a:solidFill>
                <a:latin typeface="Bahnschrift" panose="020B0502040204020203" charset="0"/>
                <a:cs typeface="Bahnschrift" panose="020B0502040204020203" charset="0"/>
                <a:sym typeface="+mn-ea"/>
              </a:rPr>
              <a:t>; </a:t>
            </a:r>
            <a:r>
              <a:rPr lang="en-GB" altLang="en-ZA">
                <a:solidFill>
                  <a:schemeClr val="bg1"/>
                </a:solidFill>
                <a:latin typeface="Bahnschrift" panose="020B0502040204020203" charset="0"/>
                <a:cs typeface="Bahnschrift" panose="020B0502040204020203" charset="0"/>
              </a:rPr>
              <a:t>n</a:t>
            </a:r>
            <a:r>
              <a:rPr lang="en-ZA">
                <a:solidFill>
                  <a:schemeClr val="bg1"/>
                </a:solidFill>
                <a:latin typeface="Bahnschrift" panose="020B0502040204020203" charset="0"/>
                <a:cs typeface="Bahnschrift" panose="020B0502040204020203" charset="0"/>
              </a:rPr>
              <a:t>o (regular) repetition </a:t>
            </a:r>
            <a:endParaRPr lang="en-ZA">
              <a:solidFill>
                <a:schemeClr val="bg1"/>
              </a:solidFill>
              <a:latin typeface="Bahnschrift" panose="020B0502040204020203" charset="0"/>
              <a:cs typeface="Bahnschrift" panose="020B0502040204020203" charset="0"/>
            </a:endParaRPr>
          </a:p>
        </p:txBody>
      </p:sp>
      <p:sp>
        <p:nvSpPr>
          <p:cNvPr id="2" name="object 2"/>
          <p:cNvSpPr txBox="1">
            <a:spLocks noGrp="1"/>
          </p:cNvSpPr>
          <p:nvPr/>
        </p:nvSpPr>
        <p:spPr>
          <a:xfrm>
            <a:off x="213360" y="97790"/>
            <a:ext cx="11057255" cy="631825"/>
          </a:xfrm>
          <a:prstGeom prst="rect">
            <a:avLst/>
          </a:prstGeom>
        </p:spPr>
        <p:txBody>
          <a:bodyPr vert="horz" wrap="square" lIns="0" tIns="16933"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ZA" sz="4000" spc="-40" dirty="0">
                <a:solidFill>
                  <a:srgbClr val="FF0000"/>
                </a:solidFill>
                <a:latin typeface="Conthrax Sb" panose="020B0707020201080204" charset="0"/>
                <a:cs typeface="Conthrax Sb" panose="020B0707020201080204" charset="0"/>
              </a:rPr>
              <a:t>Fast radio TRANSIENTS</a:t>
            </a:r>
            <a:endParaRPr lang="en-ZA" sz="2800" spc="-10" dirty="0">
              <a:solidFill>
                <a:srgbClr val="FF0000"/>
              </a:solidFill>
              <a:latin typeface="Conthrax Sb" panose="020B0707020201080204" charset="0"/>
              <a:cs typeface="Conthrax Sb" panose="020B0707020201080204" charset="0"/>
            </a:endParaRPr>
          </a:p>
        </p:txBody>
      </p:sp>
      <p:pic>
        <p:nvPicPr>
          <p:cNvPr id="14" name="Picture 13" descr="frb_dynspec"/>
          <p:cNvPicPr>
            <a:picLocks noChangeAspect="1"/>
          </p:cNvPicPr>
          <p:nvPr/>
        </p:nvPicPr>
        <p:blipFill>
          <a:blip r:embed="rId1"/>
          <a:stretch>
            <a:fillRect/>
          </a:stretch>
        </p:blipFill>
        <p:spPr>
          <a:xfrm>
            <a:off x="6330315" y="2795905"/>
            <a:ext cx="4128770" cy="3777615"/>
          </a:xfrm>
          <a:prstGeom prst="rect">
            <a:avLst/>
          </a:prstGeom>
        </p:spPr>
      </p:pic>
      <p:pic>
        <p:nvPicPr>
          <p:cNvPr id="20" name="Content Placeholder 19" descr="psr_dynspec"/>
          <p:cNvPicPr>
            <a:picLocks noChangeAspect="1"/>
          </p:cNvPicPr>
          <p:nvPr>
            <p:ph idx="1"/>
          </p:nvPr>
        </p:nvPicPr>
        <p:blipFill>
          <a:blip r:embed="rId2"/>
          <a:stretch>
            <a:fillRect/>
          </a:stretch>
        </p:blipFill>
        <p:spPr>
          <a:xfrm>
            <a:off x="1198880" y="2781935"/>
            <a:ext cx="4145280" cy="3791585"/>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 name="Prof. Benjamin Stappers (PI)…"/>
          <p:cNvSpPr txBox="1"/>
          <p:nvPr/>
        </p:nvSpPr>
        <p:spPr>
          <a:xfrm>
            <a:off x="213360" y="2078990"/>
            <a:ext cx="5431155" cy="2067560"/>
          </a:xfrm>
          <a:prstGeom prst="rect">
            <a:avLst/>
          </a:prstGeom>
          <a:ln w="12700">
            <a:miter lim="400000"/>
          </a:ln>
        </p:spPr>
        <p:txBody>
          <a:bodyPr wrap="none" lIns="35718" tIns="35718" rIns="35718" bIns="35718" anchor="ctr">
            <a:noAutofit/>
          </a:bodyPr>
          <a:lstStyle/>
          <a:p>
            <a:pPr algn="l">
              <a:lnSpc>
                <a:spcPct val="10000"/>
              </a:lnSpc>
              <a:spcBef>
                <a:spcPts val="3300"/>
              </a:spcBef>
              <a:defRPr sz="2800">
                <a:latin typeface="Avenir Book"/>
                <a:ea typeface="Avenir Book"/>
                <a:cs typeface="Avenir Book"/>
                <a:sym typeface="Avenir Book"/>
              </a:defRPr>
            </a:pPr>
            <a:r>
              <a:rPr lang="en-ZA">
                <a:solidFill>
                  <a:schemeClr val="bg1"/>
                </a:solidFill>
                <a:latin typeface="Bahnschrift" panose="020B0502040204020203" charset="0"/>
                <a:cs typeface="Bahnschrift" panose="020B0502040204020203" charset="0"/>
              </a:rPr>
              <a:t>1. Correlate signals</a:t>
            </a:r>
            <a:endParaRPr lang="en-ZA">
              <a:solidFill>
                <a:schemeClr val="bg1"/>
              </a:solidFill>
              <a:latin typeface="Bahnschrift" panose="020B0502040204020203" charset="0"/>
              <a:cs typeface="Bahnschrift" panose="020B0502040204020203" charset="0"/>
            </a:endParaRPr>
          </a:p>
          <a:p>
            <a:pPr algn="l">
              <a:lnSpc>
                <a:spcPct val="10000"/>
              </a:lnSpc>
              <a:spcBef>
                <a:spcPts val="3300"/>
              </a:spcBef>
              <a:defRPr sz="2800">
                <a:latin typeface="Avenir Book"/>
                <a:ea typeface="Avenir Book"/>
                <a:cs typeface="Avenir Book"/>
                <a:sym typeface="Avenir Book"/>
              </a:defRPr>
            </a:pPr>
            <a:r>
              <a:rPr lang="en-ZA">
                <a:solidFill>
                  <a:schemeClr val="bg1"/>
                </a:solidFill>
                <a:latin typeface="Bahnschrift" panose="020B0502040204020203" charset="0"/>
                <a:cs typeface="Bahnschrift" panose="020B0502040204020203" charset="0"/>
              </a:rPr>
              <a:t>2. Calculate visibilities</a:t>
            </a:r>
            <a:endParaRPr lang="en-ZA">
              <a:solidFill>
                <a:schemeClr val="bg1"/>
              </a:solidFill>
              <a:latin typeface="Bahnschrift" panose="020B0502040204020203" charset="0"/>
              <a:cs typeface="Bahnschrift" panose="020B0502040204020203" charset="0"/>
            </a:endParaRPr>
          </a:p>
          <a:p>
            <a:pPr algn="l">
              <a:lnSpc>
                <a:spcPct val="10000"/>
              </a:lnSpc>
              <a:spcBef>
                <a:spcPts val="3300"/>
              </a:spcBef>
              <a:defRPr sz="2800">
                <a:latin typeface="Avenir Book"/>
                <a:ea typeface="Avenir Book"/>
                <a:cs typeface="Avenir Book"/>
                <a:sym typeface="Avenir Book"/>
              </a:defRPr>
            </a:pPr>
            <a:r>
              <a:rPr lang="en-ZA">
                <a:solidFill>
                  <a:schemeClr val="bg1"/>
                </a:solidFill>
                <a:latin typeface="Bahnschrift" panose="020B0502040204020203" charset="0"/>
                <a:cs typeface="Bahnschrift" panose="020B0502040204020203" charset="0"/>
              </a:rPr>
              <a:t>3. Fourier Transform</a:t>
            </a:r>
            <a:endParaRPr lang="en-ZA">
              <a:solidFill>
                <a:schemeClr val="bg1"/>
              </a:solidFill>
              <a:latin typeface="Bahnschrift" panose="020B0502040204020203" charset="0"/>
              <a:cs typeface="Bahnschrift" panose="020B0502040204020203" charset="0"/>
            </a:endParaRPr>
          </a:p>
          <a:p>
            <a:pPr algn="l">
              <a:lnSpc>
                <a:spcPct val="0"/>
              </a:lnSpc>
              <a:spcBef>
                <a:spcPts val="3300"/>
              </a:spcBef>
              <a:defRPr sz="2800">
                <a:latin typeface="Avenir Book"/>
                <a:ea typeface="Avenir Book"/>
                <a:cs typeface="Avenir Book"/>
                <a:sym typeface="Avenir Book"/>
              </a:defRPr>
            </a:pPr>
            <a:endParaRPr lang="en-ZA">
              <a:solidFill>
                <a:schemeClr val="bg1"/>
              </a:solidFill>
              <a:latin typeface="Bahnschrift" panose="020B0502040204020203" charset="0"/>
              <a:cs typeface="Bahnschrift" panose="020B0502040204020203" charset="0"/>
            </a:endParaRPr>
          </a:p>
          <a:p>
            <a:pPr algn="l">
              <a:lnSpc>
                <a:spcPct val="10000"/>
              </a:lnSpc>
              <a:spcBef>
                <a:spcPts val="3300"/>
              </a:spcBef>
              <a:defRPr sz="2800">
                <a:latin typeface="Avenir Book"/>
                <a:ea typeface="Avenir Book"/>
                <a:cs typeface="Avenir Book"/>
                <a:sym typeface="Avenir Book"/>
              </a:defRPr>
            </a:pPr>
            <a:r>
              <a:rPr lang="en-ZA">
                <a:ln w="3175">
                  <a:solidFill>
                    <a:schemeClr val="bg1"/>
                  </a:solidFill>
                </a:ln>
                <a:solidFill>
                  <a:schemeClr val="accent1"/>
                </a:solidFill>
                <a:latin typeface="Bahnschrift" panose="020B0502040204020203" charset="0"/>
                <a:cs typeface="Bahnschrift" panose="020B0502040204020203" charset="0"/>
              </a:rPr>
              <a:t>OUTCOME</a:t>
            </a:r>
            <a:r>
              <a:rPr lang="en-ZA">
                <a:solidFill>
                  <a:schemeClr val="bg1"/>
                </a:solidFill>
                <a:latin typeface="Bahnschrift" panose="020B0502040204020203" charset="0"/>
                <a:cs typeface="Bahnschrift" panose="020B0502040204020203" charset="0"/>
              </a:rPr>
              <a:t>: </a:t>
            </a:r>
            <a:r>
              <a:rPr lang="en-ZA">
                <a:solidFill>
                  <a:srgbClr val="FF0000"/>
                </a:solidFill>
                <a:latin typeface="Bahnschrift" panose="020B0502040204020203" charset="0"/>
                <a:cs typeface="Bahnschrift" panose="020B0502040204020203" charset="0"/>
              </a:rPr>
              <a:t>pretty picture</a:t>
            </a:r>
            <a:endParaRPr lang="en-ZA">
              <a:solidFill>
                <a:srgbClr val="FF0000"/>
              </a:solidFill>
              <a:latin typeface="Bahnschrift" panose="020B0502040204020203" charset="0"/>
              <a:cs typeface="Bahnschrift" panose="020B0502040204020203" charset="0"/>
            </a:endParaRPr>
          </a:p>
        </p:txBody>
      </p:sp>
      <p:sp>
        <p:nvSpPr>
          <p:cNvPr id="2" name="object 2"/>
          <p:cNvSpPr txBox="1">
            <a:spLocks noGrp="1"/>
          </p:cNvSpPr>
          <p:nvPr/>
        </p:nvSpPr>
        <p:spPr>
          <a:xfrm>
            <a:off x="1452245" y="118110"/>
            <a:ext cx="11057255" cy="631825"/>
          </a:xfrm>
          <a:prstGeom prst="rect">
            <a:avLst/>
          </a:prstGeom>
        </p:spPr>
        <p:txBody>
          <a:bodyPr vert="horz" wrap="square" lIns="0" tIns="16933"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ZA" sz="4000" spc="-40" dirty="0">
                <a:solidFill>
                  <a:schemeClr val="accent1"/>
                </a:solidFill>
                <a:latin typeface="Conthrax Sb" panose="020B0707020201080204" charset="0"/>
                <a:cs typeface="Conthrax Sb" panose="020B0707020201080204" charset="0"/>
              </a:rPr>
              <a:t>Imaging</a:t>
            </a:r>
            <a:r>
              <a:rPr lang="en-ZA" sz="4000" spc="-40" dirty="0">
                <a:solidFill>
                  <a:srgbClr val="FF0000"/>
                </a:solidFill>
                <a:latin typeface="Conthrax Sb" panose="020B0707020201080204" charset="0"/>
                <a:cs typeface="Conthrax Sb" panose="020B0707020201080204" charset="0"/>
              </a:rPr>
              <a:t> vs </a:t>
            </a:r>
            <a:r>
              <a:rPr lang="en-ZA" sz="4000" spc="-40" dirty="0">
                <a:solidFill>
                  <a:schemeClr val="accent6"/>
                </a:solidFill>
                <a:latin typeface="Conthrax Sb" panose="020B0707020201080204" charset="0"/>
                <a:cs typeface="Conthrax Sb" panose="020B0707020201080204" charset="0"/>
              </a:rPr>
              <a:t>Beamforming</a:t>
            </a:r>
            <a:endParaRPr lang="en-ZA" sz="4000" spc="-40" dirty="0">
              <a:solidFill>
                <a:schemeClr val="accent6"/>
              </a:solidFill>
              <a:latin typeface="Conthrax Sb" panose="020B0707020201080204" charset="0"/>
              <a:cs typeface="Conthrax Sb" panose="020B0707020201080204" charset="0"/>
            </a:endParaRPr>
          </a:p>
        </p:txBody>
      </p:sp>
      <p:pic>
        <p:nvPicPr>
          <p:cNvPr id="6" name="Content Placeholder 5"/>
          <p:cNvPicPr>
            <a:picLocks noChangeAspect="1"/>
          </p:cNvPicPr>
          <p:nvPr>
            <p:ph sz="half" idx="1"/>
            <p:custDataLst>
              <p:tags r:id="rId1"/>
            </p:custDataLst>
          </p:nvPr>
        </p:nvPicPr>
        <p:blipFill>
          <a:blip r:embed="rId2"/>
          <a:stretch>
            <a:fillRect/>
          </a:stretch>
        </p:blipFill>
        <p:spPr>
          <a:xfrm>
            <a:off x="74295" y="902970"/>
            <a:ext cx="6021705" cy="627380"/>
          </a:xfrm>
          <a:prstGeom prst="rect">
            <a:avLst/>
          </a:prstGeom>
        </p:spPr>
      </p:pic>
      <p:cxnSp>
        <p:nvCxnSpPr>
          <p:cNvPr id="8" name="Straight Connector 7"/>
          <p:cNvCxnSpPr/>
          <p:nvPr/>
        </p:nvCxnSpPr>
        <p:spPr>
          <a:xfrm flipH="1">
            <a:off x="6221095" y="1034415"/>
            <a:ext cx="22860" cy="5598795"/>
          </a:xfrm>
          <a:prstGeom prst="line">
            <a:avLst/>
          </a:prstGeom>
          <a:ln w="98425" cmpd="dbl">
            <a:solidFill>
              <a:schemeClr val="bg1"/>
            </a:solidFill>
            <a:prstDash val="solid"/>
          </a:ln>
        </p:spPr>
        <p:style>
          <a:lnRef idx="2">
            <a:schemeClr val="accent1"/>
          </a:lnRef>
          <a:fillRef idx="0">
            <a:srgbClr val="FFFFFF"/>
          </a:fillRef>
          <a:effectRef idx="0">
            <a:srgbClr val="FFFFFF"/>
          </a:effectRef>
          <a:fontRef idx="minor">
            <a:schemeClr val="tx1"/>
          </a:fontRef>
        </p:style>
      </p:cxnSp>
      <p:pic>
        <p:nvPicPr>
          <p:cNvPr id="9" name="Content Placeholder 8"/>
          <p:cNvPicPr>
            <a:picLocks noChangeAspect="1"/>
          </p:cNvPicPr>
          <p:nvPr>
            <p:ph sz="half" idx="2"/>
            <p:custDataLst>
              <p:tags r:id="rId3"/>
            </p:custDataLst>
          </p:nvPr>
        </p:nvPicPr>
        <p:blipFill>
          <a:blip r:embed="rId4"/>
          <a:stretch>
            <a:fillRect/>
          </a:stretch>
        </p:blipFill>
        <p:spPr>
          <a:xfrm>
            <a:off x="213360" y="4061460"/>
            <a:ext cx="5552440" cy="2721610"/>
          </a:xfrm>
          <a:prstGeom prst="rect">
            <a:avLst/>
          </a:prstGeom>
        </p:spPr>
      </p:pic>
      <p:pic>
        <p:nvPicPr>
          <p:cNvPr id="11" name="Picture 10"/>
          <p:cNvPicPr>
            <a:picLocks noChangeAspect="1"/>
          </p:cNvPicPr>
          <p:nvPr>
            <p:custDataLst>
              <p:tags r:id="rId5"/>
            </p:custDataLst>
          </p:nvPr>
        </p:nvPicPr>
        <p:blipFill>
          <a:blip r:embed="rId6"/>
          <a:stretch>
            <a:fillRect/>
          </a:stretch>
        </p:blipFill>
        <p:spPr>
          <a:xfrm>
            <a:off x="7597775" y="749935"/>
            <a:ext cx="2809875" cy="847725"/>
          </a:xfrm>
          <a:prstGeom prst="rect">
            <a:avLst/>
          </a:prstGeom>
        </p:spPr>
      </p:pic>
      <p:sp>
        <p:nvSpPr>
          <p:cNvPr id="13" name="Prof. Benjamin Stappers (PI)…"/>
          <p:cNvSpPr txBox="1"/>
          <p:nvPr>
            <p:custDataLst>
              <p:tags r:id="rId7"/>
            </p:custDataLst>
          </p:nvPr>
        </p:nvSpPr>
        <p:spPr>
          <a:xfrm>
            <a:off x="6454140" y="1750695"/>
            <a:ext cx="5431155" cy="2067560"/>
          </a:xfrm>
          <a:prstGeom prst="rect">
            <a:avLst/>
          </a:prstGeom>
          <a:ln w="12700">
            <a:miter lim="400000"/>
          </a:ln>
        </p:spPr>
        <p:txBody>
          <a:bodyPr wrap="none" lIns="35718" tIns="35718" rIns="35718" bIns="35718" anchor="ctr">
            <a:noAutofit/>
          </a:bodyPr>
          <a:p>
            <a:pPr algn="l">
              <a:lnSpc>
                <a:spcPct val="10000"/>
              </a:lnSpc>
              <a:spcBef>
                <a:spcPts val="3300"/>
              </a:spcBef>
              <a:defRPr sz="2800">
                <a:latin typeface="Avenir Book"/>
                <a:ea typeface="Avenir Book"/>
                <a:cs typeface="Avenir Book"/>
                <a:sym typeface="Avenir Book"/>
              </a:defRPr>
            </a:pPr>
            <a:r>
              <a:rPr lang="en-ZA">
                <a:solidFill>
                  <a:schemeClr val="bg1"/>
                </a:solidFill>
                <a:latin typeface="Bahnschrift" panose="020B0502040204020203" charset="0"/>
                <a:cs typeface="Bahnschrift" panose="020B0502040204020203" charset="0"/>
              </a:rPr>
              <a:t>1. Add delay (weight) to each signal</a:t>
            </a:r>
            <a:endParaRPr lang="en-ZA">
              <a:solidFill>
                <a:schemeClr val="bg1"/>
              </a:solidFill>
              <a:latin typeface="Bahnschrift" panose="020B0502040204020203" charset="0"/>
              <a:cs typeface="Bahnschrift" panose="020B0502040204020203" charset="0"/>
            </a:endParaRPr>
          </a:p>
          <a:p>
            <a:pPr algn="l">
              <a:lnSpc>
                <a:spcPct val="10000"/>
              </a:lnSpc>
              <a:spcBef>
                <a:spcPts val="3300"/>
              </a:spcBef>
              <a:defRPr sz="2800">
                <a:latin typeface="Avenir Book"/>
                <a:ea typeface="Avenir Book"/>
                <a:cs typeface="Avenir Book"/>
                <a:sym typeface="Avenir Book"/>
              </a:defRPr>
            </a:pPr>
            <a:r>
              <a:rPr lang="en-ZA">
                <a:solidFill>
                  <a:schemeClr val="bg1"/>
                </a:solidFill>
                <a:latin typeface="Bahnschrift" panose="020B0502040204020203" charset="0"/>
                <a:cs typeface="Bahnschrift" panose="020B0502040204020203" charset="0"/>
              </a:rPr>
              <a:t>2. Add them all together</a:t>
            </a:r>
            <a:endParaRPr lang="en-ZA">
              <a:solidFill>
                <a:schemeClr val="bg1"/>
              </a:solidFill>
              <a:latin typeface="Bahnschrift" panose="020B0502040204020203" charset="0"/>
              <a:cs typeface="Bahnschrift" panose="020B0502040204020203" charset="0"/>
            </a:endParaRPr>
          </a:p>
          <a:p>
            <a:pPr algn="l">
              <a:lnSpc>
                <a:spcPct val="0"/>
              </a:lnSpc>
              <a:spcBef>
                <a:spcPts val="3300"/>
              </a:spcBef>
              <a:defRPr sz="2800">
                <a:latin typeface="Avenir Book"/>
                <a:ea typeface="Avenir Book"/>
                <a:cs typeface="Avenir Book"/>
                <a:sym typeface="Avenir Book"/>
              </a:defRPr>
            </a:pPr>
            <a:endParaRPr lang="en-ZA">
              <a:solidFill>
                <a:schemeClr val="bg1"/>
              </a:solidFill>
              <a:latin typeface="Bahnschrift" panose="020B0502040204020203" charset="0"/>
              <a:cs typeface="Bahnschrift" panose="020B0502040204020203" charset="0"/>
            </a:endParaRPr>
          </a:p>
          <a:p>
            <a:pPr algn="l">
              <a:lnSpc>
                <a:spcPct val="10000"/>
              </a:lnSpc>
              <a:spcBef>
                <a:spcPts val="3300"/>
              </a:spcBef>
              <a:defRPr sz="2800">
                <a:latin typeface="Avenir Book"/>
                <a:ea typeface="Avenir Book"/>
                <a:cs typeface="Avenir Book"/>
                <a:sym typeface="Avenir Book"/>
              </a:defRPr>
            </a:pPr>
            <a:r>
              <a:rPr lang="en-ZA">
                <a:ln w="3175">
                  <a:solidFill>
                    <a:schemeClr val="bg1"/>
                  </a:solidFill>
                </a:ln>
                <a:solidFill>
                  <a:schemeClr val="accent1"/>
                </a:solidFill>
                <a:latin typeface="Bahnschrift" panose="020B0502040204020203" charset="0"/>
                <a:cs typeface="Bahnschrift" panose="020B0502040204020203" charset="0"/>
              </a:rPr>
              <a:t>OUTCOME</a:t>
            </a:r>
            <a:r>
              <a:rPr lang="en-ZA">
                <a:solidFill>
                  <a:schemeClr val="bg1"/>
                </a:solidFill>
                <a:latin typeface="Bahnschrift" panose="020B0502040204020203" charset="0"/>
                <a:cs typeface="Bahnschrift" panose="020B0502040204020203" charset="0"/>
              </a:rPr>
              <a:t>: </a:t>
            </a:r>
            <a:r>
              <a:rPr lang="en-ZA">
                <a:solidFill>
                  <a:srgbClr val="FF0000"/>
                </a:solidFill>
                <a:latin typeface="Bahnschrift" panose="020B0502040204020203" charset="0"/>
                <a:cs typeface="Bahnschrift" panose="020B0502040204020203" charset="0"/>
              </a:rPr>
              <a:t>time series</a:t>
            </a:r>
            <a:endParaRPr lang="en-ZA">
              <a:solidFill>
                <a:srgbClr val="FF0000"/>
              </a:solidFill>
              <a:latin typeface="Bahnschrift" panose="020B0502040204020203" charset="0"/>
              <a:cs typeface="Bahnschrift" panose="020B0502040204020203" charset="0"/>
            </a:endParaRPr>
          </a:p>
        </p:txBody>
      </p:sp>
      <p:pic>
        <p:nvPicPr>
          <p:cNvPr id="16" name="Picture 15" descr="Capture4"/>
          <p:cNvPicPr>
            <a:picLocks noChangeAspect="1"/>
          </p:cNvPicPr>
          <p:nvPr/>
        </p:nvPicPr>
        <p:blipFill>
          <a:blip r:embed="rId8"/>
          <a:stretch>
            <a:fillRect/>
          </a:stretch>
        </p:blipFill>
        <p:spPr>
          <a:xfrm>
            <a:off x="6369050" y="3430270"/>
            <a:ext cx="5516245" cy="342773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4" name="object 3"/>
          <p:cNvSpPr txBox="1"/>
          <p:nvPr>
            <p:custDataLst>
              <p:tags r:id="rId1"/>
            </p:custDataLst>
          </p:nvPr>
        </p:nvSpPr>
        <p:spPr>
          <a:xfrm>
            <a:off x="215265" y="1613535"/>
            <a:ext cx="7989570" cy="5244465"/>
          </a:xfrm>
          <a:prstGeom prst="rect">
            <a:avLst/>
          </a:prstGeom>
        </p:spPr>
        <p:txBody>
          <a:bodyPr vert="horz" wrap="square" lIns="0" tIns="16933" rIns="0" bIns="0" rtlCol="0">
            <a:spAutoFit/>
          </a:bodyPr>
          <a:p>
            <a:pPr marL="12700">
              <a:lnSpc>
                <a:spcPct val="100000"/>
              </a:lnSpc>
              <a:spcBef>
                <a:spcPts val="100"/>
              </a:spcBef>
            </a:pPr>
            <a:r>
              <a:rPr sz="2800" dirty="0">
                <a:solidFill>
                  <a:schemeClr val="bg1"/>
                </a:solidFill>
                <a:latin typeface="Bahnschrift" panose="020B0502040204020203" charset="0"/>
                <a:cs typeface="Bahnschrift" panose="020B0502040204020203" charset="0"/>
              </a:rPr>
              <a:t>A</a:t>
            </a:r>
            <a:r>
              <a:rPr sz="2800" spc="-20" dirty="0">
                <a:solidFill>
                  <a:schemeClr val="bg1"/>
                </a:solidFill>
                <a:latin typeface="Bahnschrift" panose="020B0502040204020203" charset="0"/>
                <a:cs typeface="Bahnschrift" panose="020B0502040204020203" charset="0"/>
              </a:rPr>
              <a:t> </a:t>
            </a:r>
            <a:r>
              <a:rPr sz="2800" spc="-50" dirty="0">
                <a:solidFill>
                  <a:schemeClr val="bg1"/>
                </a:solidFill>
                <a:latin typeface="Bahnschrift" panose="020B0502040204020203" charset="0"/>
                <a:cs typeface="Bahnschrift" panose="020B0502040204020203" charset="0"/>
              </a:rPr>
              <a:t>real-</a:t>
            </a:r>
            <a:r>
              <a:rPr sz="2800" spc="-40" dirty="0">
                <a:solidFill>
                  <a:schemeClr val="bg1"/>
                </a:solidFill>
                <a:latin typeface="Bahnschrift" panose="020B0502040204020203" charset="0"/>
                <a:cs typeface="Bahnschrift" panose="020B0502040204020203" charset="0"/>
              </a:rPr>
              <a:t>time</a:t>
            </a:r>
            <a:r>
              <a:rPr sz="2800" spc="-20" dirty="0">
                <a:solidFill>
                  <a:schemeClr val="bg1"/>
                </a:solidFill>
                <a:latin typeface="Bahnschrift" panose="020B0502040204020203" charset="0"/>
                <a:cs typeface="Bahnschrift" panose="020B0502040204020203" charset="0"/>
              </a:rPr>
              <a:t> </a:t>
            </a:r>
            <a:r>
              <a:rPr sz="2800" spc="-10" dirty="0">
                <a:solidFill>
                  <a:schemeClr val="bg1"/>
                </a:solidFill>
                <a:latin typeface="Bahnschrift" panose="020B0502040204020203" charset="0"/>
                <a:cs typeface="Bahnschrift" panose="020B0502040204020203" charset="0"/>
              </a:rPr>
              <a:t>survey</a:t>
            </a:r>
            <a:r>
              <a:rPr sz="2800" spc="-20" dirty="0">
                <a:solidFill>
                  <a:schemeClr val="bg1"/>
                </a:solidFill>
                <a:latin typeface="Bahnschrift" panose="020B0502040204020203" charset="0"/>
                <a:cs typeface="Bahnschrift" panose="020B0502040204020203" charset="0"/>
              </a:rPr>
              <a:t> </a:t>
            </a:r>
            <a:r>
              <a:rPr sz="2800" dirty="0">
                <a:solidFill>
                  <a:schemeClr val="bg1"/>
                </a:solidFill>
                <a:latin typeface="Bahnschrift" panose="020B0502040204020203" charset="0"/>
                <a:cs typeface="Bahnschrift" panose="020B0502040204020203" charset="0"/>
              </a:rPr>
              <a:t>of</a:t>
            </a:r>
            <a:r>
              <a:rPr sz="2800" spc="-20" dirty="0">
                <a:solidFill>
                  <a:schemeClr val="bg1"/>
                </a:solidFill>
                <a:latin typeface="Bahnschrift" panose="020B0502040204020203" charset="0"/>
                <a:cs typeface="Bahnschrift" panose="020B0502040204020203" charset="0"/>
              </a:rPr>
              <a:t> </a:t>
            </a:r>
            <a:r>
              <a:rPr sz="2800" dirty="0">
                <a:solidFill>
                  <a:schemeClr val="bg1"/>
                </a:solidFill>
                <a:latin typeface="Bahnschrift" panose="020B0502040204020203" charset="0"/>
                <a:cs typeface="Bahnschrift" panose="020B0502040204020203" charset="0"/>
              </a:rPr>
              <a:t>the</a:t>
            </a:r>
            <a:r>
              <a:rPr sz="2800" spc="-20" dirty="0">
                <a:solidFill>
                  <a:schemeClr val="bg1"/>
                </a:solidFill>
                <a:latin typeface="Bahnschrift" panose="020B0502040204020203" charset="0"/>
                <a:cs typeface="Bahnschrift" panose="020B0502040204020203" charset="0"/>
              </a:rPr>
              <a:t> </a:t>
            </a:r>
            <a:r>
              <a:rPr sz="2800" dirty="0">
                <a:solidFill>
                  <a:schemeClr val="bg1"/>
                </a:solidFill>
                <a:latin typeface="Bahnschrift" panose="020B0502040204020203" charset="0"/>
                <a:cs typeface="Bahnschrift" panose="020B0502040204020203" charset="0"/>
              </a:rPr>
              <a:t>Southern</a:t>
            </a:r>
            <a:endParaRPr sz="2800" dirty="0">
              <a:solidFill>
                <a:schemeClr val="bg1"/>
              </a:solidFill>
              <a:latin typeface="Bahnschrift" panose="020B0502040204020203" charset="0"/>
              <a:cs typeface="Bahnschrift" panose="020B0502040204020203" charset="0"/>
            </a:endParaRPr>
          </a:p>
          <a:p>
            <a:pPr marL="12700">
              <a:lnSpc>
                <a:spcPct val="100000"/>
              </a:lnSpc>
              <a:spcBef>
                <a:spcPts val="100"/>
              </a:spcBef>
            </a:pPr>
            <a:r>
              <a:rPr sz="2800" dirty="0">
                <a:solidFill>
                  <a:schemeClr val="bg1"/>
                </a:solidFill>
                <a:latin typeface="Bahnschrift" panose="020B0502040204020203" charset="0"/>
                <a:cs typeface="Bahnschrift" panose="020B0502040204020203" charset="0"/>
              </a:rPr>
              <a:t>Sky</a:t>
            </a:r>
            <a:r>
              <a:rPr sz="2800" spc="-20" dirty="0">
                <a:solidFill>
                  <a:schemeClr val="bg1"/>
                </a:solidFill>
                <a:latin typeface="Bahnschrift" panose="020B0502040204020203" charset="0"/>
                <a:cs typeface="Bahnschrift" panose="020B0502040204020203" charset="0"/>
              </a:rPr>
              <a:t> </a:t>
            </a:r>
            <a:r>
              <a:rPr sz="2800" i="1" spc="-60" dirty="0">
                <a:solidFill>
                  <a:schemeClr val="bg1"/>
                </a:solidFill>
                <a:latin typeface="Bahnschrift" panose="020B0502040204020203" charset="0"/>
                <a:cs typeface="Bahnschrift" panose="020B0502040204020203" charset="0"/>
              </a:rPr>
              <a:t>commensal</a:t>
            </a:r>
            <a:r>
              <a:rPr sz="2800" i="1" spc="-20" dirty="0">
                <a:solidFill>
                  <a:schemeClr val="bg1"/>
                </a:solidFill>
                <a:latin typeface="Bahnschrift" panose="020B0502040204020203" charset="0"/>
                <a:cs typeface="Bahnschrift" panose="020B0502040204020203" charset="0"/>
              </a:rPr>
              <a:t> </a:t>
            </a:r>
            <a:r>
              <a:rPr sz="2800" dirty="0">
                <a:solidFill>
                  <a:schemeClr val="bg1"/>
                </a:solidFill>
                <a:latin typeface="Bahnschrift" panose="020B0502040204020203" charset="0"/>
                <a:cs typeface="Bahnschrift" panose="020B0502040204020203" charset="0"/>
              </a:rPr>
              <a:t>with</a:t>
            </a:r>
            <a:r>
              <a:rPr sz="2800" spc="-20" dirty="0">
                <a:solidFill>
                  <a:schemeClr val="bg1"/>
                </a:solidFill>
                <a:latin typeface="Bahnschrift" panose="020B0502040204020203" charset="0"/>
                <a:cs typeface="Bahnschrift" panose="020B0502040204020203" charset="0"/>
              </a:rPr>
              <a:t> </a:t>
            </a:r>
            <a:r>
              <a:rPr lang="en-ZA" sz="2800" dirty="0">
                <a:solidFill>
                  <a:schemeClr val="bg1"/>
                </a:solidFill>
                <a:latin typeface="Bahnschrift" panose="020B0502040204020203" charset="0"/>
                <a:cs typeface="Bahnschrift" panose="020B0502040204020203" charset="0"/>
              </a:rPr>
              <a:t>MeerKAT</a:t>
            </a:r>
            <a:endParaRPr lang="en-ZA" sz="2800" dirty="0">
              <a:solidFill>
                <a:schemeClr val="bg1"/>
              </a:solidFill>
              <a:latin typeface="Bahnschrift" panose="020B0502040204020203" charset="0"/>
              <a:cs typeface="Bahnschrift" panose="020B0502040204020203" charset="0"/>
            </a:endParaRPr>
          </a:p>
          <a:p>
            <a:pPr marL="12700">
              <a:lnSpc>
                <a:spcPct val="100000"/>
              </a:lnSpc>
              <a:spcBef>
                <a:spcPts val="100"/>
              </a:spcBef>
            </a:pPr>
            <a:r>
              <a:rPr sz="2800" spc="-10" dirty="0">
                <a:solidFill>
                  <a:schemeClr val="bg1"/>
                </a:solidFill>
                <a:latin typeface="Bahnschrift" panose="020B0502040204020203" charset="0"/>
                <a:cs typeface="Bahnschrift" panose="020B0502040204020203" charset="0"/>
              </a:rPr>
              <a:t>LSPs.</a:t>
            </a:r>
            <a:endParaRPr sz="2800">
              <a:solidFill>
                <a:schemeClr val="bg1"/>
              </a:solidFill>
              <a:latin typeface="Bahnschrift" panose="020B0502040204020203" charset="0"/>
              <a:cs typeface="Bahnschrift" panose="020B0502040204020203" charset="0"/>
            </a:endParaRPr>
          </a:p>
          <a:p>
            <a:pPr>
              <a:lnSpc>
                <a:spcPct val="100000"/>
              </a:lnSpc>
              <a:spcBef>
                <a:spcPts val="10"/>
              </a:spcBef>
            </a:pPr>
            <a:endParaRPr sz="2800">
              <a:solidFill>
                <a:schemeClr val="bg1"/>
              </a:solidFill>
              <a:latin typeface="Bahnschrift" panose="020B0502040204020203" charset="0"/>
              <a:cs typeface="Bahnschrift" panose="020B0502040204020203" charset="0"/>
            </a:endParaRPr>
          </a:p>
          <a:p>
            <a:pPr marL="253365" marR="2566035" indent="-194945">
              <a:lnSpc>
                <a:spcPct val="101000"/>
              </a:lnSpc>
              <a:buFont typeface="Arial" panose="020B0604020202020204"/>
              <a:buChar char="•"/>
              <a:tabLst>
                <a:tab pos="266700" algn="l"/>
              </a:tabLst>
            </a:pPr>
            <a:r>
              <a:rPr sz="2800" dirty="0">
                <a:solidFill>
                  <a:schemeClr val="bg1"/>
                </a:solidFill>
                <a:latin typeface="Bahnschrift" panose="020B0502040204020203" charset="0"/>
                <a:cs typeface="Bahnschrift" panose="020B0502040204020203" charset="0"/>
              </a:rPr>
              <a:t>Custom</a:t>
            </a:r>
            <a:r>
              <a:rPr sz="2800" spc="-55" dirty="0">
                <a:solidFill>
                  <a:schemeClr val="bg1"/>
                </a:solidFill>
                <a:latin typeface="Bahnschrift" panose="020B0502040204020203" charset="0"/>
                <a:cs typeface="Bahnschrift" panose="020B0502040204020203" charset="0"/>
              </a:rPr>
              <a:t> </a:t>
            </a:r>
            <a:r>
              <a:rPr sz="2800" spc="-20" dirty="0">
                <a:solidFill>
                  <a:schemeClr val="bg1"/>
                </a:solidFill>
                <a:latin typeface="Bahnschrift" panose="020B0502040204020203" charset="0"/>
                <a:cs typeface="Bahnschrift" panose="020B0502040204020203" charset="0"/>
              </a:rPr>
              <a:t>back-</a:t>
            </a:r>
            <a:r>
              <a:rPr sz="2800" dirty="0">
                <a:solidFill>
                  <a:schemeClr val="bg1"/>
                </a:solidFill>
                <a:latin typeface="Bahnschrift" panose="020B0502040204020203" charset="0"/>
                <a:cs typeface="Bahnschrift" panose="020B0502040204020203" charset="0"/>
              </a:rPr>
              <a:t>end</a:t>
            </a:r>
            <a:r>
              <a:rPr sz="2800" spc="-40" dirty="0">
                <a:solidFill>
                  <a:schemeClr val="bg1"/>
                </a:solidFill>
                <a:latin typeface="Bahnschrift" panose="020B0502040204020203" charset="0"/>
                <a:cs typeface="Bahnschrift" panose="020B0502040204020203" charset="0"/>
              </a:rPr>
              <a:t> </a:t>
            </a:r>
            <a:endParaRPr sz="2800" spc="-40" dirty="0">
              <a:solidFill>
                <a:schemeClr val="bg1"/>
              </a:solidFill>
              <a:latin typeface="Bahnschrift" panose="020B0502040204020203" charset="0"/>
              <a:cs typeface="Bahnschrift" panose="020B0502040204020203" charset="0"/>
            </a:endParaRPr>
          </a:p>
          <a:p>
            <a:pPr marL="58420" marR="2566035" indent="0">
              <a:lnSpc>
                <a:spcPct val="101000"/>
              </a:lnSpc>
              <a:buFont typeface="Arial" panose="020B0604020202020204"/>
              <a:buNone/>
              <a:tabLst>
                <a:tab pos="266700" algn="l"/>
              </a:tabLst>
            </a:pPr>
            <a:r>
              <a:rPr lang="en-ZA" sz="2800" spc="-10" dirty="0">
                <a:solidFill>
                  <a:schemeClr val="bg1"/>
                </a:solidFill>
                <a:latin typeface="Bahnschrift" panose="020B0502040204020203" charset="0"/>
                <a:cs typeface="Bahnschrift" panose="020B0502040204020203" charset="0"/>
              </a:rPr>
              <a:t> </a:t>
            </a:r>
            <a:r>
              <a:rPr sz="2800" spc="-10" dirty="0">
                <a:solidFill>
                  <a:schemeClr val="bg1"/>
                </a:solidFill>
                <a:latin typeface="Bahnschrift" panose="020B0502040204020203" charset="0"/>
                <a:cs typeface="Bahnschrift" panose="020B0502040204020203" charset="0"/>
              </a:rPr>
              <a:t>continually </a:t>
            </a:r>
            <a:r>
              <a:rPr sz="2800" dirty="0">
                <a:solidFill>
                  <a:schemeClr val="bg1"/>
                </a:solidFill>
                <a:latin typeface="Bahnschrift" panose="020B0502040204020203" charset="0"/>
                <a:cs typeface="Bahnschrift" panose="020B0502040204020203" charset="0"/>
              </a:rPr>
              <a:t>sifts</a:t>
            </a:r>
            <a:r>
              <a:rPr sz="2800" spc="-40" dirty="0">
                <a:solidFill>
                  <a:schemeClr val="bg1"/>
                </a:solidFill>
                <a:latin typeface="Bahnschrift" panose="020B0502040204020203" charset="0"/>
                <a:cs typeface="Bahnschrift" panose="020B0502040204020203" charset="0"/>
              </a:rPr>
              <a:t> </a:t>
            </a:r>
            <a:r>
              <a:rPr sz="2800" dirty="0">
                <a:solidFill>
                  <a:schemeClr val="bg1"/>
                </a:solidFill>
                <a:latin typeface="Bahnschrift" panose="020B0502040204020203" charset="0"/>
                <a:cs typeface="Bahnschrift" panose="020B0502040204020203" charset="0"/>
              </a:rPr>
              <a:t>for</a:t>
            </a:r>
            <a:endParaRPr sz="2800" dirty="0">
              <a:solidFill>
                <a:schemeClr val="bg1"/>
              </a:solidFill>
              <a:latin typeface="Bahnschrift" panose="020B0502040204020203" charset="0"/>
              <a:cs typeface="Bahnschrift" panose="020B0502040204020203" charset="0"/>
            </a:endParaRPr>
          </a:p>
          <a:p>
            <a:pPr marL="58420" marR="2566035" indent="0">
              <a:lnSpc>
                <a:spcPct val="101000"/>
              </a:lnSpc>
              <a:buFont typeface="Arial" panose="020B0604020202020204"/>
              <a:buNone/>
              <a:tabLst>
                <a:tab pos="266700" algn="l"/>
              </a:tabLst>
            </a:pPr>
            <a:r>
              <a:rPr sz="2800" dirty="0">
                <a:solidFill>
                  <a:schemeClr val="bg1"/>
                </a:solidFill>
                <a:latin typeface="Bahnschrift" panose="020B0502040204020203" charset="0"/>
                <a:cs typeface="Bahnschrift" panose="020B0502040204020203" charset="0"/>
              </a:rPr>
              <a:t> </a:t>
            </a:r>
            <a:r>
              <a:rPr lang="en-ZA" sz="2800" dirty="0">
                <a:solidFill>
                  <a:schemeClr val="bg1"/>
                </a:solidFill>
                <a:latin typeface="Bahnschrift" panose="020B0502040204020203" charset="0"/>
                <a:cs typeface="Bahnschrift" panose="020B0502040204020203" charset="0"/>
              </a:rPr>
              <a:t>transients</a:t>
            </a:r>
            <a:r>
              <a:rPr lang="en-ZA" sz="2800" spc="-50" dirty="0">
                <a:solidFill>
                  <a:schemeClr val="bg1"/>
                </a:solidFill>
                <a:latin typeface="Bahnschrift" panose="020B0502040204020203" charset="0"/>
                <a:cs typeface="Bahnschrift" panose="020B0502040204020203" charset="0"/>
              </a:rPr>
              <a:t> </a:t>
            </a:r>
            <a:r>
              <a:rPr sz="2800" dirty="0">
                <a:solidFill>
                  <a:schemeClr val="bg1"/>
                </a:solidFill>
                <a:latin typeface="Bahnschrift" panose="020B0502040204020203" charset="0"/>
                <a:cs typeface="Bahnschrift" panose="020B0502040204020203" charset="0"/>
              </a:rPr>
              <a:t>in</a:t>
            </a:r>
            <a:r>
              <a:rPr sz="2800" spc="-45" dirty="0">
                <a:solidFill>
                  <a:schemeClr val="bg1"/>
                </a:solidFill>
                <a:latin typeface="Bahnschrift" panose="020B0502040204020203" charset="0"/>
                <a:cs typeface="Bahnschrift" panose="020B0502040204020203" charset="0"/>
              </a:rPr>
              <a:t> </a:t>
            </a:r>
            <a:r>
              <a:rPr sz="2800" dirty="0">
                <a:solidFill>
                  <a:schemeClr val="bg1"/>
                </a:solidFill>
                <a:latin typeface="Bahnschrift" panose="020B0502040204020203" charset="0"/>
                <a:cs typeface="Bahnschrift" panose="020B0502040204020203" charset="0"/>
              </a:rPr>
              <a:t>real</a:t>
            </a:r>
            <a:r>
              <a:rPr lang="en-ZA" sz="2800" dirty="0">
                <a:solidFill>
                  <a:schemeClr val="bg1"/>
                </a:solidFill>
                <a:latin typeface="Bahnschrift" panose="020B0502040204020203" charset="0"/>
                <a:cs typeface="Bahnschrift" panose="020B0502040204020203" charset="0"/>
              </a:rPr>
              <a:t> </a:t>
            </a:r>
            <a:endParaRPr lang="en-ZA" sz="2800" dirty="0">
              <a:solidFill>
                <a:schemeClr val="bg1"/>
              </a:solidFill>
              <a:latin typeface="Bahnschrift" panose="020B0502040204020203" charset="0"/>
              <a:cs typeface="Bahnschrift" panose="020B0502040204020203" charset="0"/>
            </a:endParaRPr>
          </a:p>
          <a:p>
            <a:pPr marL="58420" marR="2566035" indent="0">
              <a:lnSpc>
                <a:spcPct val="101000"/>
              </a:lnSpc>
              <a:buFont typeface="Arial" panose="020B0604020202020204"/>
              <a:buNone/>
              <a:tabLst>
                <a:tab pos="266700" algn="l"/>
              </a:tabLst>
            </a:pPr>
            <a:r>
              <a:rPr lang="en-ZA" sz="2800" dirty="0">
                <a:solidFill>
                  <a:schemeClr val="bg1"/>
                </a:solidFill>
                <a:latin typeface="Bahnschrift" panose="020B0502040204020203" charset="0"/>
                <a:cs typeface="Bahnschrift" panose="020B0502040204020203" charset="0"/>
              </a:rPr>
              <a:t> t</a:t>
            </a:r>
            <a:r>
              <a:rPr sz="2800" spc="-10" dirty="0">
                <a:solidFill>
                  <a:schemeClr val="bg1"/>
                </a:solidFill>
                <a:latin typeface="Bahnschrift" panose="020B0502040204020203" charset="0"/>
                <a:cs typeface="Bahnschrift" panose="020B0502040204020203" charset="0"/>
              </a:rPr>
              <a:t>ime</a:t>
            </a:r>
            <a:r>
              <a:rPr lang="en-ZA" sz="2800" spc="-10" dirty="0">
                <a:solidFill>
                  <a:schemeClr val="bg1"/>
                </a:solidFill>
                <a:latin typeface="Bahnschrift" panose="020B0502040204020203" charset="0"/>
                <a:cs typeface="Bahnschrift" panose="020B0502040204020203" charset="0"/>
              </a:rPr>
              <a:t>.</a:t>
            </a:r>
            <a:endParaRPr lang="en-ZA" sz="2800" spc="-10" dirty="0">
              <a:solidFill>
                <a:schemeClr val="bg1"/>
              </a:solidFill>
              <a:latin typeface="Bahnschrift" panose="020B0502040204020203" charset="0"/>
              <a:cs typeface="Bahnschrift" panose="020B0502040204020203" charset="0"/>
            </a:endParaRPr>
          </a:p>
          <a:p>
            <a:pPr marL="58420" marR="2566035" indent="0">
              <a:lnSpc>
                <a:spcPct val="101000"/>
              </a:lnSpc>
              <a:buFont typeface="Arial" panose="020B0604020202020204"/>
              <a:buNone/>
              <a:tabLst>
                <a:tab pos="266700" algn="l"/>
              </a:tabLst>
            </a:pPr>
            <a:endParaRPr lang="en-ZA" sz="2800" spc="-10" dirty="0">
              <a:solidFill>
                <a:schemeClr val="bg1"/>
              </a:solidFill>
              <a:latin typeface="Bahnschrift" panose="020B0502040204020203" charset="0"/>
              <a:cs typeface="Bahnschrift" panose="020B0502040204020203" charset="0"/>
            </a:endParaRPr>
          </a:p>
          <a:p>
            <a:pPr marL="515620" marR="2566035" indent="-457200">
              <a:lnSpc>
                <a:spcPct val="101000"/>
              </a:lnSpc>
              <a:buFont typeface="Arial" panose="020B0604020202020204" pitchFamily="34" charset="0"/>
              <a:buChar char="•"/>
              <a:tabLst>
                <a:tab pos="266700" algn="l"/>
              </a:tabLst>
            </a:pPr>
            <a:r>
              <a:rPr lang="en-ZA" sz="2800" spc="-20" dirty="0">
                <a:solidFill>
                  <a:schemeClr val="bg1"/>
                </a:solidFill>
                <a:latin typeface="Bahnschrift" panose="020B0502040204020203" charset="0"/>
                <a:cs typeface="Bahnschrift" panose="020B0502040204020203" charset="0"/>
              </a:rPr>
              <a:t>Thousands of</a:t>
            </a:r>
            <a:endParaRPr lang="en-ZA" sz="2800" spc="-20" dirty="0">
              <a:solidFill>
                <a:schemeClr val="bg1"/>
              </a:solidFill>
              <a:latin typeface="Bahnschrift" panose="020B0502040204020203" charset="0"/>
              <a:cs typeface="Bahnschrift" panose="020B0502040204020203" charset="0"/>
            </a:endParaRPr>
          </a:p>
          <a:p>
            <a:pPr marL="58420" marR="2566035" indent="0">
              <a:lnSpc>
                <a:spcPct val="101000"/>
              </a:lnSpc>
              <a:buFont typeface="Arial" panose="020B0604020202020204" pitchFamily="34" charset="0"/>
              <a:buNone/>
              <a:tabLst>
                <a:tab pos="266700" algn="l"/>
              </a:tabLst>
            </a:pPr>
            <a:r>
              <a:rPr lang="en-ZA" sz="2800" spc="-20" dirty="0">
                <a:solidFill>
                  <a:schemeClr val="bg1"/>
                </a:solidFill>
                <a:latin typeface="Bahnschrift" panose="020B0502040204020203" charset="0"/>
                <a:cs typeface="Bahnschrift" panose="020B0502040204020203" charset="0"/>
              </a:rPr>
              <a:t>     hours on-sky</a:t>
            </a:r>
            <a:endParaRPr sz="2800" spc="-20" dirty="0">
              <a:solidFill>
                <a:schemeClr val="bg1"/>
              </a:solidFill>
              <a:latin typeface="Bahnschrift" panose="020B0502040204020203" charset="0"/>
              <a:cs typeface="Bahnschrift" panose="020B0502040204020203" charset="0"/>
            </a:endParaRPr>
          </a:p>
          <a:p>
            <a:pPr marL="515620" marR="3617595" indent="-457200">
              <a:lnSpc>
                <a:spcPct val="101000"/>
              </a:lnSpc>
              <a:buFont typeface="Arial" panose="020B0604020202020204"/>
              <a:buNone/>
              <a:tabLst>
                <a:tab pos="266700" algn="l"/>
              </a:tabLst>
            </a:pPr>
            <a:endParaRPr sz="2800" spc="-20" dirty="0">
              <a:solidFill>
                <a:schemeClr val="bg1"/>
              </a:solidFill>
              <a:latin typeface="Bahnschrift" panose="020B0502040204020203" charset="0"/>
              <a:cs typeface="Bahnschrift" panose="020B0502040204020203" charset="0"/>
            </a:endParaRPr>
          </a:p>
        </p:txBody>
      </p:sp>
      <p:sp>
        <p:nvSpPr>
          <p:cNvPr id="7" name="Text Box 6"/>
          <p:cNvSpPr txBox="1"/>
          <p:nvPr>
            <p:custDataLst>
              <p:tags r:id="rId2"/>
            </p:custDataLst>
          </p:nvPr>
        </p:nvSpPr>
        <p:spPr>
          <a:xfrm>
            <a:off x="3674745" y="5874385"/>
            <a:ext cx="3328035" cy="645160"/>
          </a:xfrm>
          <a:prstGeom prst="rect">
            <a:avLst/>
          </a:prstGeom>
          <a:noFill/>
        </p:spPr>
        <p:txBody>
          <a:bodyPr wrap="square" rtlCol="0">
            <a:spAutoFit/>
          </a:bodyPr>
          <a:p>
            <a:r>
              <a:rPr lang="en-ZA" altLang="en-GB">
                <a:solidFill>
                  <a:schemeClr val="bg1"/>
                </a:solidFill>
              </a:rPr>
              <a:t>Image credit:</a:t>
            </a:r>
            <a:endParaRPr lang="en-ZA" altLang="en-GB">
              <a:solidFill>
                <a:schemeClr val="bg1"/>
              </a:solidFill>
            </a:endParaRPr>
          </a:p>
          <a:p>
            <a:r>
              <a:rPr lang="en-ZA" altLang="en-GB">
                <a:solidFill>
                  <a:schemeClr val="bg1"/>
                </a:solidFill>
              </a:rPr>
              <a:t>L. Driessen</a:t>
            </a:r>
            <a:endParaRPr lang="en-ZA" altLang="en-GB">
              <a:solidFill>
                <a:schemeClr val="bg1"/>
              </a:solidFill>
            </a:endParaRPr>
          </a:p>
        </p:txBody>
      </p:sp>
      <p:sp>
        <p:nvSpPr>
          <p:cNvPr id="8" name="Text Box 7"/>
          <p:cNvSpPr txBox="1"/>
          <p:nvPr>
            <p:custDataLst>
              <p:tags r:id="rId3"/>
            </p:custDataLst>
          </p:nvPr>
        </p:nvSpPr>
        <p:spPr>
          <a:xfrm>
            <a:off x="6794500" y="1149985"/>
            <a:ext cx="2910205" cy="521970"/>
          </a:xfrm>
          <a:prstGeom prst="rect">
            <a:avLst/>
          </a:prstGeom>
          <a:noFill/>
        </p:spPr>
        <p:txBody>
          <a:bodyPr wrap="none" rtlCol="0">
            <a:spAutoFit/>
          </a:bodyPr>
          <a:p>
            <a:r>
              <a:rPr lang="en-ZA" altLang="en-GB" sz="2800" u="sng">
                <a:solidFill>
                  <a:schemeClr val="bg1"/>
                </a:solidFill>
                <a:latin typeface="Bahnschrift" panose="020B0502040204020203" charset="0"/>
                <a:cs typeface="Bahnschrift" panose="020B0502040204020203" charset="0"/>
              </a:rPr>
              <a:t>All LSP pointings</a:t>
            </a:r>
            <a:endParaRPr lang="en-ZA" altLang="en-GB" sz="2800" u="sng">
              <a:solidFill>
                <a:schemeClr val="bg1"/>
              </a:solidFill>
              <a:latin typeface="Bahnschrift" panose="020B0502040204020203" charset="0"/>
              <a:cs typeface="Bahnschrift" panose="020B0502040204020203" charset="0"/>
            </a:endParaRPr>
          </a:p>
        </p:txBody>
      </p:sp>
      <p:pic>
        <p:nvPicPr>
          <p:cNvPr id="11" name="Content Placeholder 10" descr="Picture1"/>
          <p:cNvPicPr>
            <a:picLocks noChangeAspect="1"/>
          </p:cNvPicPr>
          <p:nvPr>
            <p:ph idx="1"/>
            <p:custDataLst>
              <p:tags r:id="rId4"/>
            </p:custDataLst>
          </p:nvPr>
        </p:nvPicPr>
        <p:blipFill>
          <a:blip r:embed="rId5"/>
          <a:stretch>
            <a:fillRect/>
          </a:stretch>
        </p:blipFill>
        <p:spPr>
          <a:xfrm>
            <a:off x="3883660" y="1671955"/>
            <a:ext cx="8308340" cy="4897120"/>
          </a:xfrm>
          <a:prstGeom prst="rect">
            <a:avLst/>
          </a:prstGeom>
        </p:spPr>
      </p:pic>
      <p:pic>
        <p:nvPicPr>
          <p:cNvPr id="9221" name="Content Placeholder 9220" descr="Meertrap-logo-Final_A4-BL.jpg"/>
          <p:cNvPicPr>
            <a:picLocks noChangeAspect="1"/>
          </p:cNvPicPr>
          <p:nvPr>
            <p:custDataLst>
              <p:tags r:id="rId6"/>
            </p:custDataLst>
          </p:nvPr>
        </p:nvPicPr>
        <p:blipFill>
          <a:blip r:embed="rId7"/>
          <a:stretch>
            <a:fillRect/>
          </a:stretch>
        </p:blipFill>
        <p:spPr>
          <a:xfrm>
            <a:off x="1082675" y="229235"/>
            <a:ext cx="3465195" cy="1094105"/>
          </a:xfrm>
          <a:prstGeom prst="rect">
            <a:avLst/>
          </a:prstGeom>
          <a:noFill/>
          <a:ln w="1270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1"/>
          <a:stretch>
            <a:fillRect/>
          </a:stretch>
        </p:blipFill>
        <p:spPr>
          <a:xfrm>
            <a:off x="497205" y="1332230"/>
            <a:ext cx="3955415" cy="5003165"/>
          </a:xfrm>
          <a:prstGeom prst="rect">
            <a:avLst/>
          </a:prstGeom>
          <a:ln w="12700">
            <a:miter lim="400000"/>
            <a:headEnd/>
            <a:tailEnd/>
          </a:ln>
        </p:spPr>
      </p:pic>
      <p:sp>
        <p:nvSpPr>
          <p:cNvPr id="279" name="Figure credit: Vincent Morello"/>
          <p:cNvSpPr txBox="1"/>
          <p:nvPr/>
        </p:nvSpPr>
        <p:spPr>
          <a:xfrm>
            <a:off x="1181297" y="6487002"/>
            <a:ext cx="2587625" cy="301625"/>
          </a:xfrm>
          <a:prstGeom prst="rect">
            <a:avLst/>
          </a:prstGeom>
          <a:ln w="12700">
            <a:miter lim="400000"/>
          </a:ln>
        </p:spPr>
        <p:txBody>
          <a:bodyPr wrap="none" lIns="35718" tIns="35718" rIns="35718" bIns="35718" anchor="ctr">
            <a:spAutoFit/>
          </a:bodyPr>
          <a:lstStyle>
            <a:lvl1pPr algn="l" defTabSz="821690">
              <a:spcBef>
                <a:spcPts val="3300"/>
              </a:spcBef>
              <a:defRPr sz="3000">
                <a:latin typeface="Avenir Light"/>
                <a:ea typeface="Avenir Light"/>
                <a:cs typeface="Avenir Light"/>
                <a:sym typeface="Avenir Light"/>
              </a:defRPr>
            </a:lvl1pPr>
          </a:lstStyle>
          <a:p>
            <a:r>
              <a:rPr sz="1500">
                <a:solidFill>
                  <a:schemeClr val="bg1"/>
                </a:solidFill>
                <a:latin typeface="Bahnschrift" panose="020B0502040204020203" charset="0"/>
                <a:cs typeface="Bahnschrift" panose="020B0502040204020203" charset="0"/>
              </a:rPr>
              <a:t>Figure credit: Vincent Morello</a:t>
            </a:r>
            <a:endParaRPr sz="1500">
              <a:solidFill>
                <a:schemeClr val="bg1"/>
              </a:solidFill>
              <a:latin typeface="Bahnschrift" panose="020B0502040204020203" charset="0"/>
              <a:cs typeface="Bahnschrift" panose="020B0502040204020203" charset="0"/>
            </a:endParaRPr>
          </a:p>
        </p:txBody>
      </p:sp>
      <p:sp>
        <p:nvSpPr>
          <p:cNvPr id="420" name="Observing modes"/>
          <p:cNvSpPr txBox="1"/>
          <p:nvPr/>
        </p:nvSpPr>
        <p:spPr>
          <a:xfrm>
            <a:off x="497205" y="209550"/>
            <a:ext cx="3903345" cy="970915"/>
          </a:xfrm>
          <a:prstGeom prst="rect">
            <a:avLst/>
          </a:prstGeom>
        </p:spPr>
        <p:txBody>
          <a:bodyPr vert="horz" lIns="71437" tIns="71437" rIns="71437" bIns="71437" rtlCol="0" anchor="ctr"/>
          <a:lstStyle>
            <a:lvl1pPr algn="l" defTabSz="821690" rtl="0" eaLnBrk="1" latinLnBrk="0" hangingPunct="1">
              <a:lnSpc>
                <a:spcPct val="100000"/>
              </a:lnSpc>
              <a:spcBef>
                <a:spcPct val="0"/>
              </a:spcBef>
              <a:buNone/>
              <a:defRPr sz="3100" b="0" kern="1200" cap="all" spc="992">
                <a:solidFill>
                  <a:schemeClr val="tx1"/>
                </a:solidFill>
                <a:latin typeface="Avenir Light"/>
                <a:ea typeface="Avenir Light"/>
                <a:cs typeface="Avenir Light"/>
                <a:sym typeface="Avenir Light"/>
              </a:defRPr>
            </a:lvl1pPr>
          </a:lstStyle>
          <a:p>
            <a:pPr algn="ctr">
              <a:lnSpc>
                <a:spcPct val="100000"/>
              </a:lnSpc>
            </a:pPr>
            <a:r>
              <a:rPr lang="en-ZA" sz="2000">
                <a:ln>
                  <a:solidFill>
                    <a:schemeClr val="bg1"/>
                  </a:solidFill>
                </a:ln>
                <a:solidFill>
                  <a:schemeClr val="accent1"/>
                </a:solidFill>
                <a:latin typeface="Conthrax Sb" panose="020B0707020201080204" charset="0"/>
                <a:cs typeface="Conthrax Sb" panose="020B0707020201080204" charset="0"/>
              </a:rPr>
              <a:t>TUSE/FBFUSE</a:t>
            </a:r>
            <a:endParaRPr lang="en-ZA" sz="2000">
              <a:ln>
                <a:solidFill>
                  <a:schemeClr val="bg1"/>
                </a:solidFill>
              </a:ln>
              <a:solidFill>
                <a:schemeClr val="accent1"/>
              </a:solidFill>
              <a:latin typeface="Conthrax Sb" panose="020B0707020201080204" charset="0"/>
              <a:cs typeface="Conthrax Sb" panose="020B0707020201080204" charset="0"/>
            </a:endParaRPr>
          </a:p>
          <a:p>
            <a:pPr algn="ctr"/>
            <a:r>
              <a:rPr lang="en-ZA" sz="2000">
                <a:solidFill>
                  <a:srgbClr val="FF0000"/>
                </a:solidFill>
                <a:latin typeface="Conthrax Sb" panose="020B0707020201080204" charset="0"/>
                <a:cs typeface="Conthrax Sb" panose="020B0707020201080204" charset="0"/>
              </a:rPr>
              <a:t>Search Pipeline</a:t>
            </a:r>
            <a:endParaRPr lang="en-ZA" sz="2000">
              <a:solidFill>
                <a:srgbClr val="FF0000"/>
              </a:solidFill>
              <a:latin typeface="Conthrax Sb" panose="020B0707020201080204" charset="0"/>
              <a:cs typeface="Conthrax Sb" panose="020B0707020201080204" charset="0"/>
            </a:endParaRPr>
          </a:p>
        </p:txBody>
      </p:sp>
      <p:pic>
        <p:nvPicPr>
          <p:cNvPr id="8" name="Content Placeholder 7" descr="tiling"/>
          <p:cNvPicPr>
            <a:picLocks noChangeAspect="1"/>
          </p:cNvPicPr>
          <p:nvPr>
            <p:ph idx="1"/>
          </p:nvPr>
        </p:nvPicPr>
        <p:blipFill>
          <a:blip r:embed="rId2"/>
          <a:stretch>
            <a:fillRect/>
          </a:stretch>
        </p:blipFill>
        <p:spPr>
          <a:xfrm>
            <a:off x="4949825" y="737235"/>
            <a:ext cx="6403975" cy="605155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endParaRPr lang="en-GB" altLang="en-US"/>
          </a:p>
        </p:txBody>
      </p:sp>
      <p:sp>
        <p:nvSpPr>
          <p:cNvPr id="3" name="Text Placeholder 2"/>
          <p:cNvSpPr/>
          <p:nvPr>
            <p:ph type="body" idx="1"/>
          </p:nvPr>
        </p:nvSpPr>
        <p:spPr/>
        <p:txBody>
          <a:bodyPr/>
          <a:p>
            <a:endParaRPr lang="en-GB" altLang="en-US"/>
          </a:p>
        </p:txBody>
      </p:sp>
      <p:sp>
        <p:nvSpPr>
          <p:cNvPr id="4" name="Rectangle"/>
          <p:cNvSpPr/>
          <p:nvPr>
            <p:custDataLst>
              <p:tags r:id="rId1"/>
            </p:custDataLst>
          </p:nvPr>
        </p:nvSpPr>
        <p:spPr>
          <a:xfrm>
            <a:off x="686357" y="554297"/>
            <a:ext cx="11319034" cy="5815469"/>
          </a:xfrm>
          <a:prstGeom prst="rect">
            <a:avLst/>
          </a:prstGeom>
          <a:solidFill>
            <a:srgbClr val="FFFFFF"/>
          </a:solidFill>
          <a:ln w="12700">
            <a:miter lim="400000"/>
          </a:ln>
        </p:spPr>
        <p:txBody>
          <a:bodyPr lIns="25400" tIns="25400" rIns="25400" bIns="25400" anchor="ctr"/>
          <a:lstStyle/>
          <a:p>
            <a:pPr defTabSz="825500">
              <a:defRPr sz="3200">
                <a:solidFill>
                  <a:srgbClr val="000000"/>
                </a:solidFill>
                <a:latin typeface="Helvetica Neue Medium"/>
                <a:ea typeface="Helvetica Neue Medium"/>
                <a:cs typeface="Helvetica Neue Medium"/>
                <a:sym typeface="Helvetica Neue Medium"/>
              </a:defRPr>
            </a:pPr>
            <a:endParaRPr sz="1200"/>
          </a:p>
        </p:txBody>
      </p:sp>
      <p:sp>
        <p:nvSpPr>
          <p:cNvPr id="5" name="ML classifier (FRBID)"/>
          <p:cNvSpPr txBox="1"/>
          <p:nvPr>
            <p:custDataLst>
              <p:tags r:id="rId2"/>
            </p:custDataLst>
          </p:nvPr>
        </p:nvSpPr>
        <p:spPr>
          <a:xfrm>
            <a:off x="1988344" y="8257"/>
            <a:ext cx="8215313" cy="611033"/>
          </a:xfrm>
          <a:prstGeom prst="rect">
            <a:avLst/>
          </a:prstGeom>
          <a:ln w="12700">
            <a:miter lim="400000"/>
          </a:ln>
        </p:spPr>
        <p:txBody>
          <a:bodyPr lIns="71437" tIns="71437" rIns="71437" bIns="71437">
            <a:normAutofit/>
          </a:bodyPr>
          <a:lstStyle>
            <a:lvl1pPr marL="0" marR="0" indent="0" algn="l" defTabSz="821690" rtl="0" latinLnBrk="0">
              <a:lnSpc>
                <a:spcPct val="100000"/>
              </a:lnSpc>
              <a:spcBef>
                <a:spcPct val="0"/>
              </a:spcBef>
              <a:spcAft>
                <a:spcPts val="0"/>
              </a:spcAft>
              <a:buClrTx/>
              <a:buSzTx/>
              <a:buFontTx/>
              <a:buNone/>
              <a:defRPr sz="3100" b="0" i="0" u="none" strike="noStrike" cap="all" spc="992" baseline="0">
                <a:solidFill>
                  <a:srgbClr val="FFFFFF"/>
                </a:solidFill>
                <a:uFillTx/>
                <a:latin typeface="Avenir Light"/>
                <a:ea typeface="Avenir Light"/>
                <a:cs typeface="Avenir Light"/>
                <a:sym typeface="Avenir Light"/>
              </a:defRPr>
            </a:lvl1pPr>
            <a:lvl2pPr marL="0" marR="0" indent="4572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2pPr>
            <a:lvl3pPr marL="0" marR="0" indent="9144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3pPr>
            <a:lvl4pPr marL="0" marR="0" indent="13716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4pPr>
            <a:lvl5pPr marL="0" marR="0" indent="18288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5pPr>
            <a:lvl6pPr marL="0" marR="0" indent="22860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6pPr>
            <a:lvl7pPr marL="0" marR="0" indent="27432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7pPr>
            <a:lvl8pPr marL="0" marR="0" indent="32004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8pPr>
            <a:lvl9pPr marL="0" marR="0" indent="3657600" algn="l" defTabSz="2438400" rtl="0" latinLnBrk="0">
              <a:lnSpc>
                <a:spcPct val="80000"/>
              </a:lnSpc>
              <a:spcBef>
                <a:spcPts val="0"/>
              </a:spcBef>
              <a:spcAft>
                <a:spcPts val="0"/>
              </a:spcAft>
              <a:buClrTx/>
              <a:buSzTx/>
              <a:buFontTx/>
              <a:buNone/>
              <a:defRPr sz="8500" b="1" i="0" u="none" strike="noStrike" cap="none" spc="-170" baseline="0">
                <a:solidFill>
                  <a:srgbClr val="FFFFFF"/>
                </a:solidFill>
                <a:uFillTx/>
                <a:latin typeface="+mn-lt"/>
                <a:ea typeface="+mn-ea"/>
                <a:cs typeface="+mn-cs"/>
                <a:sym typeface="Helvetica Neue"/>
              </a:defRPr>
            </a:lvl9pPr>
          </a:lstStyle>
          <a:p>
            <a:r>
              <a:rPr sz="2800">
                <a:ln>
                  <a:solidFill>
                    <a:schemeClr val="tx1"/>
                  </a:solidFill>
                </a:ln>
                <a:solidFill>
                  <a:schemeClr val="accent1"/>
                </a:solidFill>
                <a:latin typeface="Conthrax Sb" panose="020B0707020201080204" charset="0"/>
                <a:cs typeface="Conthrax Sb" panose="020B0707020201080204" charset="0"/>
              </a:rPr>
              <a:t>ML classifier (FRBID)</a:t>
            </a:r>
            <a:endParaRPr sz="2800">
              <a:ln>
                <a:solidFill>
                  <a:schemeClr val="tx1"/>
                </a:solidFill>
              </a:ln>
              <a:solidFill>
                <a:schemeClr val="accent1"/>
              </a:solidFill>
              <a:latin typeface="Conthrax Sb" panose="020B0707020201080204" charset="0"/>
              <a:cs typeface="Conthrax Sb" panose="020B0707020201080204" charset="0"/>
            </a:endParaRPr>
          </a:p>
        </p:txBody>
      </p:sp>
      <p:sp>
        <p:nvSpPr>
          <p:cNvPr id="6" name="CNN based classifier for finding new FRBs"/>
          <p:cNvSpPr txBox="1"/>
          <p:nvPr>
            <p:custDataLst>
              <p:tags r:id="rId3"/>
            </p:custDataLst>
          </p:nvPr>
        </p:nvSpPr>
        <p:spPr>
          <a:xfrm>
            <a:off x="3325605" y="6335849"/>
            <a:ext cx="6040537" cy="611033"/>
          </a:xfrm>
          <a:prstGeom prst="rect">
            <a:avLst/>
          </a:prstGeom>
          <a:ln w="12700">
            <a:miter lim="400000"/>
          </a:ln>
        </p:spPr>
        <p:txBody>
          <a:bodyPr lIns="71437" tIns="71437" rIns="71437" bIns="71437" anchor="ctr">
            <a:normAutofit/>
          </a:bodyPr>
          <a:lstStyle>
            <a:lvl1pPr marL="0" indent="0">
              <a:buSzTx/>
              <a:buNone/>
            </a:lvl1pPr>
          </a:lstStyle>
          <a:p>
            <a:r>
              <a:rPr sz="2300">
                <a:latin typeface="Bahnschrift" panose="020B0502040204020203" charset="0"/>
                <a:cs typeface="Bahnschrift" panose="020B0502040204020203" charset="0"/>
              </a:rPr>
              <a:t>CNN based </a:t>
            </a:r>
            <a:r>
              <a:rPr sz="2300">
                <a:latin typeface="Bahnschrift" panose="020B0502040204020203" charset="0"/>
                <a:cs typeface="Bahnschrift" panose="020B0502040204020203" charset="0"/>
              </a:rPr>
              <a:t>classifier for finding new FRBs</a:t>
            </a:r>
            <a:endParaRPr sz="2300">
              <a:latin typeface="Bahnschrift" panose="020B0502040204020203" charset="0"/>
              <a:cs typeface="Bahnschrift" panose="020B0502040204020203" charset="0"/>
            </a:endParaRPr>
          </a:p>
        </p:txBody>
      </p:sp>
      <p:pic>
        <p:nvPicPr>
          <p:cNvPr id="510" name="Screenshot 2021-09-20 at 15.38.45.png" descr="Screenshot 2021-09-20 at 15.38.45.png"/>
          <p:cNvPicPr>
            <a:picLocks noChangeAspect="1"/>
          </p:cNvPicPr>
          <p:nvPr>
            <p:custDataLst>
              <p:tags r:id="rId4"/>
            </p:custDataLst>
          </p:nvPr>
        </p:nvPicPr>
        <p:blipFill>
          <a:blip r:embed="rId5"/>
          <a:stretch>
            <a:fillRect/>
          </a:stretch>
        </p:blipFill>
        <p:spPr>
          <a:xfrm>
            <a:off x="5195955" y="3440480"/>
            <a:ext cx="2660494" cy="2652257"/>
          </a:xfrm>
          <a:prstGeom prst="rect">
            <a:avLst/>
          </a:prstGeom>
          <a:ln w="12700">
            <a:miter lim="400000"/>
            <a:headEnd/>
            <a:tailEnd/>
          </a:ln>
        </p:spPr>
      </p:pic>
      <p:pic>
        <p:nvPicPr>
          <p:cNvPr id="513" name="Screenshot 2021-09-20 at 15.50.51.png" descr="Screenshot 2021-09-20 at 15.50.51.png"/>
          <p:cNvPicPr>
            <a:picLocks noChangeAspect="1"/>
          </p:cNvPicPr>
          <p:nvPr>
            <p:custDataLst>
              <p:tags r:id="rId6"/>
            </p:custDataLst>
          </p:nvPr>
        </p:nvPicPr>
        <p:blipFill>
          <a:blip r:embed="rId7"/>
          <a:stretch>
            <a:fillRect/>
          </a:stretch>
        </p:blipFill>
        <p:spPr>
          <a:xfrm>
            <a:off x="9367584" y="4002254"/>
            <a:ext cx="2585027" cy="1451243"/>
          </a:xfrm>
          <a:prstGeom prst="rect">
            <a:avLst/>
          </a:prstGeom>
          <a:ln w="12700">
            <a:miter lim="400000"/>
            <a:headEnd/>
            <a:tailEnd/>
          </a:ln>
        </p:spPr>
      </p:pic>
      <p:sp>
        <p:nvSpPr>
          <p:cNvPr id="7" name="Credit: Mateusz Malenta"/>
          <p:cNvSpPr txBox="1"/>
          <p:nvPr>
            <p:custDataLst>
              <p:tags r:id="rId8"/>
            </p:custDataLst>
          </p:nvPr>
        </p:nvSpPr>
        <p:spPr>
          <a:xfrm>
            <a:off x="8414432" y="5887403"/>
            <a:ext cx="2188210" cy="309245"/>
          </a:xfrm>
          <a:prstGeom prst="rect">
            <a:avLst/>
          </a:prstGeom>
          <a:ln w="12700">
            <a:miter lim="400000"/>
          </a:ln>
        </p:spPr>
        <p:txBody>
          <a:bodyPr wrap="none" lIns="35718" tIns="35718" rIns="35718" bIns="35718" anchor="ctr">
            <a:spAutoFit/>
          </a:bodyPr>
          <a:lstStyle>
            <a:lvl1pPr algn="l" defTabSz="821690">
              <a:spcBef>
                <a:spcPts val="3300"/>
              </a:spcBef>
              <a:defRPr sz="3100">
                <a:solidFill>
                  <a:srgbClr val="000000"/>
                </a:solidFill>
                <a:latin typeface="Avenir Light"/>
                <a:ea typeface="Avenir Light"/>
                <a:cs typeface="Avenir Light"/>
                <a:sym typeface="Avenir Light"/>
              </a:defRPr>
            </a:lvl1pPr>
          </a:lstStyle>
          <a:p>
            <a:r>
              <a:rPr sz="1550">
                <a:latin typeface="Bahnschrift" panose="020B0502040204020203" charset="0"/>
                <a:cs typeface="Bahnschrift" panose="020B0502040204020203" charset="0"/>
              </a:rPr>
              <a:t>Credit: Mateusz Malenta</a:t>
            </a:r>
            <a:endParaRPr sz="1550">
              <a:latin typeface="Bahnschrift" panose="020B0502040204020203" charset="0"/>
              <a:cs typeface="Bahnschrift" panose="020B0502040204020203" charset="0"/>
            </a:endParaRPr>
          </a:p>
        </p:txBody>
      </p:sp>
      <p:pic>
        <p:nvPicPr>
          <p:cNvPr id="515" name="Screenshot 2022-09-25 at 09.12.38.png" descr="Screenshot 2022-09-25 at 09.12.38.png"/>
          <p:cNvPicPr>
            <a:picLocks noChangeAspect="1"/>
          </p:cNvPicPr>
          <p:nvPr>
            <p:custDataLst>
              <p:tags r:id="rId9"/>
            </p:custDataLst>
          </p:nvPr>
        </p:nvPicPr>
        <p:blipFill>
          <a:blip r:embed="rId10"/>
          <a:srcRect l="1052" t="1639"/>
          <a:stretch>
            <a:fillRect/>
          </a:stretch>
        </p:blipFill>
        <p:spPr>
          <a:xfrm>
            <a:off x="1568229" y="3398313"/>
            <a:ext cx="2327444" cy="2704189"/>
          </a:xfrm>
          <a:prstGeom prst="rect">
            <a:avLst/>
          </a:prstGeom>
          <a:ln w="12700">
            <a:miter lim="400000"/>
            <a:headEnd/>
            <a:tailEnd/>
          </a:ln>
        </p:spPr>
      </p:pic>
      <p:sp>
        <p:nvSpPr>
          <p:cNvPr id="516" name="DM"/>
          <p:cNvSpPr txBox="1"/>
          <p:nvPr>
            <p:custDataLst>
              <p:tags r:id="rId11"/>
            </p:custDataLst>
          </p:nvPr>
        </p:nvSpPr>
        <p:spPr>
          <a:xfrm rot="16200000">
            <a:off x="1155746" y="3927426"/>
            <a:ext cx="306070" cy="266065"/>
          </a:xfrm>
          <a:prstGeom prst="rect">
            <a:avLst/>
          </a:prstGeom>
          <a:ln w="12700">
            <a:miter lim="400000"/>
          </a:ln>
        </p:spPr>
        <p:txBody>
          <a:bodyPr wrap="none" lIns="25400" tIns="25400" rIns="25400" bIns="25400" anchor="ctr">
            <a:spAutoFit/>
          </a:bodyPr>
          <a:lstStyle>
            <a:lvl1pPr>
              <a:defRPr>
                <a:solidFill>
                  <a:srgbClr val="000000"/>
                </a:solidFill>
              </a:defRPr>
            </a:lvl1pPr>
          </a:lstStyle>
          <a:p>
            <a:r>
              <a:rPr sz="1400">
                <a:latin typeface="Bahnschrift" panose="020B0502040204020203" charset="0"/>
                <a:cs typeface="Bahnschrift" panose="020B0502040204020203" charset="0"/>
              </a:rPr>
              <a:t>DM</a:t>
            </a:r>
            <a:endParaRPr sz="1400">
              <a:latin typeface="Bahnschrift" panose="020B0502040204020203" charset="0"/>
              <a:cs typeface="Bahnschrift" panose="020B0502040204020203" charset="0"/>
            </a:endParaRPr>
          </a:p>
        </p:txBody>
      </p:sp>
      <p:sp>
        <p:nvSpPr>
          <p:cNvPr id="517" name="FREQUENCY"/>
          <p:cNvSpPr txBox="1"/>
          <p:nvPr>
            <p:custDataLst>
              <p:tags r:id="rId12"/>
            </p:custDataLst>
          </p:nvPr>
        </p:nvSpPr>
        <p:spPr>
          <a:xfrm rot="16200000">
            <a:off x="814370" y="5334799"/>
            <a:ext cx="1035685" cy="266065"/>
          </a:xfrm>
          <a:prstGeom prst="rect">
            <a:avLst/>
          </a:prstGeom>
          <a:ln w="12700">
            <a:miter lim="400000"/>
          </a:ln>
        </p:spPr>
        <p:txBody>
          <a:bodyPr wrap="none" lIns="25400" tIns="25400" rIns="25400" bIns="25400" anchor="ctr">
            <a:spAutoFit/>
          </a:bodyPr>
          <a:lstStyle>
            <a:lvl1pPr>
              <a:defRPr>
                <a:solidFill>
                  <a:srgbClr val="000000"/>
                </a:solidFill>
              </a:defRPr>
            </a:lvl1pPr>
          </a:lstStyle>
          <a:p>
            <a:r>
              <a:rPr sz="1400">
                <a:latin typeface="Bahnschrift" panose="020B0502040204020203" charset="0"/>
                <a:cs typeface="Bahnschrift" panose="020B0502040204020203" charset="0"/>
              </a:rPr>
              <a:t>FREQUENCY</a:t>
            </a:r>
            <a:endParaRPr sz="1400">
              <a:latin typeface="Bahnschrift" panose="020B0502040204020203" charset="0"/>
              <a:cs typeface="Bahnschrift" panose="020B0502040204020203" charset="0"/>
            </a:endParaRPr>
          </a:p>
        </p:txBody>
      </p:sp>
      <p:sp>
        <p:nvSpPr>
          <p:cNvPr id="518" name="TIME"/>
          <p:cNvSpPr txBox="1"/>
          <p:nvPr>
            <p:custDataLst>
              <p:tags r:id="rId13"/>
            </p:custDataLst>
          </p:nvPr>
        </p:nvSpPr>
        <p:spPr>
          <a:xfrm>
            <a:off x="2526987" y="6099479"/>
            <a:ext cx="429895" cy="266065"/>
          </a:xfrm>
          <a:prstGeom prst="rect">
            <a:avLst/>
          </a:prstGeom>
          <a:ln w="12700">
            <a:miter lim="400000"/>
          </a:ln>
        </p:spPr>
        <p:txBody>
          <a:bodyPr wrap="none" lIns="25400" tIns="25400" rIns="25400" bIns="25400" anchor="ctr">
            <a:spAutoFit/>
          </a:bodyPr>
          <a:lstStyle>
            <a:lvl1pPr>
              <a:defRPr>
                <a:solidFill>
                  <a:srgbClr val="000000"/>
                </a:solidFill>
              </a:defRPr>
            </a:lvl1pPr>
          </a:lstStyle>
          <a:p>
            <a:r>
              <a:rPr sz="1400">
                <a:latin typeface="Bahnschrift" panose="020B0502040204020203" charset="0"/>
                <a:cs typeface="Bahnschrift" panose="020B0502040204020203" charset="0"/>
              </a:rPr>
              <a:t>TIME</a:t>
            </a:r>
            <a:endParaRPr sz="1400">
              <a:latin typeface="Bahnschrift" panose="020B0502040204020203" charset="0"/>
              <a:cs typeface="Bahnschrift" panose="020B0502040204020203" charset="0"/>
            </a:endParaRPr>
          </a:p>
        </p:txBody>
      </p:sp>
      <p:pic>
        <p:nvPicPr>
          <p:cNvPr id="519" name="Screenshot 2022-09-25 at 09.49.52.png" descr="Screenshot 2022-09-25 at 09.49.52.png"/>
          <p:cNvPicPr>
            <a:picLocks noChangeAspect="1"/>
          </p:cNvPicPr>
          <p:nvPr>
            <p:custDataLst>
              <p:tags r:id="rId14"/>
            </p:custDataLst>
          </p:nvPr>
        </p:nvPicPr>
        <p:blipFill>
          <a:blip r:embed="rId15"/>
          <a:stretch>
            <a:fillRect/>
          </a:stretch>
        </p:blipFill>
        <p:spPr>
          <a:xfrm>
            <a:off x="2021021" y="595424"/>
            <a:ext cx="8649705" cy="2819768"/>
          </a:xfrm>
          <a:prstGeom prst="rect">
            <a:avLst/>
          </a:prstGeom>
          <a:ln w="12700">
            <a:miter lim="400000"/>
            <a:headEnd/>
            <a:tailEnd/>
          </a:ln>
        </p:spPr>
      </p:pic>
      <p:sp>
        <p:nvSpPr>
          <p:cNvPr id="8" name="Credit: Zafiirah Hosenie"/>
          <p:cNvSpPr txBox="1"/>
          <p:nvPr>
            <p:custDataLst>
              <p:tags r:id="rId16"/>
            </p:custDataLst>
          </p:nvPr>
        </p:nvSpPr>
        <p:spPr>
          <a:xfrm>
            <a:off x="8533622" y="3091501"/>
            <a:ext cx="2136775" cy="309245"/>
          </a:xfrm>
          <a:prstGeom prst="rect">
            <a:avLst/>
          </a:prstGeom>
          <a:ln w="12700">
            <a:miter lim="400000"/>
          </a:ln>
        </p:spPr>
        <p:txBody>
          <a:bodyPr wrap="none" lIns="35718" tIns="35718" rIns="35718" bIns="35718" anchor="ctr">
            <a:spAutoFit/>
          </a:bodyPr>
          <a:lstStyle>
            <a:lvl1pPr algn="l" defTabSz="821690">
              <a:spcBef>
                <a:spcPts val="3300"/>
              </a:spcBef>
              <a:defRPr sz="3100">
                <a:solidFill>
                  <a:srgbClr val="000000"/>
                </a:solidFill>
                <a:latin typeface="Avenir Light"/>
                <a:ea typeface="Avenir Light"/>
                <a:cs typeface="Avenir Light"/>
                <a:sym typeface="Avenir Light"/>
              </a:defRPr>
            </a:lvl1pPr>
          </a:lstStyle>
          <a:p>
            <a:r>
              <a:rPr sz="1550">
                <a:latin typeface="Bahnschrift" panose="020B0502040204020203" charset="0"/>
                <a:cs typeface="Bahnschrift" panose="020B0502040204020203" charset="0"/>
              </a:rPr>
              <a:t>Credit: Zafiirah Hosenie</a:t>
            </a:r>
            <a:endParaRPr sz="1550">
              <a:latin typeface="Bahnschrift" panose="020B0502040204020203" charset="0"/>
              <a:cs typeface="Bahnschrift" panose="020B0502040204020203"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4" name="Text Box 3"/>
          <p:cNvSpPr txBox="1"/>
          <p:nvPr/>
        </p:nvSpPr>
        <p:spPr>
          <a:xfrm>
            <a:off x="476250" y="190500"/>
            <a:ext cx="5307965" cy="583565"/>
          </a:xfrm>
          <a:prstGeom prst="rect">
            <a:avLst/>
          </a:prstGeom>
          <a:noFill/>
        </p:spPr>
        <p:txBody>
          <a:bodyPr wrap="none" rtlCol="0">
            <a:spAutoFit/>
          </a:bodyPr>
          <a:p>
            <a:r>
              <a:rPr lang="en-ZA" altLang="en-GB" sz="3200">
                <a:solidFill>
                  <a:srgbClr val="FF0000"/>
                </a:solidFill>
                <a:latin typeface="Conthrax Sb" panose="020B0707020201080204" charset="0"/>
                <a:cs typeface="Conthrax Sb" panose="020B0707020201080204" charset="0"/>
              </a:rPr>
              <a:t>Results in numbers</a:t>
            </a:r>
            <a:endParaRPr lang="en-ZA" altLang="en-GB" sz="3200">
              <a:solidFill>
                <a:srgbClr val="FF0000"/>
              </a:solidFill>
              <a:latin typeface="Conthrax Sb" panose="020B0707020201080204" charset="0"/>
              <a:cs typeface="Conthrax Sb" panose="020B0707020201080204" charset="0"/>
            </a:endParaRPr>
          </a:p>
        </p:txBody>
      </p:sp>
      <p:pic>
        <p:nvPicPr>
          <p:cNvPr id="5" name="Content Placeholder 4" descr="skymap_equatorial-2"/>
          <p:cNvPicPr>
            <a:picLocks noChangeAspect="1"/>
          </p:cNvPicPr>
          <p:nvPr>
            <p:ph idx="1"/>
          </p:nvPr>
        </p:nvPicPr>
        <p:blipFill>
          <a:blip r:embed="rId1"/>
          <a:stretch>
            <a:fillRect/>
          </a:stretch>
        </p:blipFill>
        <p:spPr>
          <a:xfrm>
            <a:off x="153670" y="1261110"/>
            <a:ext cx="7484110" cy="5042535"/>
          </a:xfrm>
          <a:prstGeom prst="rect">
            <a:avLst/>
          </a:prstGeom>
        </p:spPr>
      </p:pic>
      <p:sp>
        <p:nvSpPr>
          <p:cNvPr id="8" name="Text Box 7"/>
          <p:cNvSpPr txBox="1"/>
          <p:nvPr/>
        </p:nvSpPr>
        <p:spPr>
          <a:xfrm>
            <a:off x="6386195" y="290830"/>
            <a:ext cx="5967095" cy="521970"/>
          </a:xfrm>
          <a:prstGeom prst="rect">
            <a:avLst/>
          </a:prstGeom>
          <a:noFill/>
        </p:spPr>
        <p:txBody>
          <a:bodyPr wrap="square" rtlCol="0">
            <a:spAutoFit/>
          </a:bodyPr>
          <a:p>
            <a:r>
              <a:rPr lang="en-ZA" altLang="en-GB" sz="2800" u="sng">
                <a:solidFill>
                  <a:schemeClr val="bg1"/>
                </a:solidFill>
                <a:latin typeface="Bahnschrift" panose="020B0502040204020203" charset="0"/>
                <a:cs typeface="Bahnschrift" panose="020B0502040204020203" charset="0"/>
              </a:rPr>
              <a:t>~5.5 years of continuous observing</a:t>
            </a:r>
            <a:endParaRPr lang="en-ZA" altLang="en-GB" sz="2800" u="sng">
              <a:solidFill>
                <a:schemeClr val="bg1"/>
              </a:solidFill>
              <a:latin typeface="Bahnschrift" panose="020B0502040204020203" charset="0"/>
              <a:cs typeface="Bahnschrift" panose="020B0502040204020203" charset="0"/>
            </a:endParaRPr>
          </a:p>
        </p:txBody>
      </p:sp>
      <p:sp>
        <p:nvSpPr>
          <p:cNvPr id="2" name="Text Box 1"/>
          <p:cNvSpPr txBox="1"/>
          <p:nvPr/>
        </p:nvSpPr>
        <p:spPr>
          <a:xfrm>
            <a:off x="7760335" y="2119630"/>
            <a:ext cx="5593080" cy="3046095"/>
          </a:xfrm>
          <a:prstGeom prst="rect">
            <a:avLst/>
          </a:prstGeom>
          <a:noFill/>
        </p:spPr>
        <p:txBody>
          <a:bodyPr wrap="square" rtlCol="0">
            <a:spAutoFit/>
          </a:bodyPr>
          <a:p>
            <a:r>
              <a:rPr lang="en-ZA" altLang="en-GB" sz="2400">
                <a:solidFill>
                  <a:srgbClr val="FFFF00"/>
                </a:solidFill>
                <a:latin typeface="Bahnschrift" panose="020B0502040204020203" charset="0"/>
                <a:cs typeface="Bahnschrift" panose="020B0502040204020203" charset="0"/>
                <a:sym typeface="+mn-ea"/>
              </a:rPr>
              <a:t>60</a:t>
            </a:r>
            <a:r>
              <a:rPr lang="en-ZA" altLang="en-GB" sz="2400">
                <a:solidFill>
                  <a:schemeClr val="bg1"/>
                </a:solidFill>
                <a:latin typeface="Bahnschrift" panose="020B0502040204020203" charset="0"/>
                <a:cs typeface="Bahnschrift" panose="020B0502040204020203" charset="0"/>
                <a:sym typeface="+mn-ea"/>
              </a:rPr>
              <a:t> FRBs</a:t>
            </a:r>
            <a:endParaRPr lang="en-ZA" altLang="en-GB" sz="2400">
              <a:solidFill>
                <a:schemeClr val="bg1"/>
              </a:solidFill>
              <a:latin typeface="Bahnschrift" panose="020B0502040204020203" charset="0"/>
              <a:cs typeface="Bahnschrift" panose="020B0502040204020203" charset="0"/>
              <a:sym typeface="+mn-ea"/>
            </a:endParaRPr>
          </a:p>
          <a:p>
            <a:endParaRPr lang="en-ZA" altLang="en-GB" sz="2400">
              <a:solidFill>
                <a:srgbClr val="FF0000"/>
              </a:solidFill>
              <a:latin typeface="Bahnschrift" panose="020B0502040204020203" charset="0"/>
              <a:cs typeface="Bahnschrift" panose="020B0502040204020203" charset="0"/>
              <a:sym typeface="+mn-ea"/>
            </a:endParaRPr>
          </a:p>
          <a:p>
            <a:r>
              <a:rPr lang="en-ZA" altLang="en-GB" sz="2400">
                <a:solidFill>
                  <a:srgbClr val="FF0000"/>
                </a:solidFill>
                <a:latin typeface="Bahnschrift" panose="020B0502040204020203" charset="0"/>
                <a:cs typeface="Bahnschrift" panose="020B0502040204020203" charset="0"/>
                <a:sym typeface="+mn-ea"/>
              </a:rPr>
              <a:t>~ 1 / month</a:t>
            </a:r>
            <a:endParaRPr lang="en-ZA" altLang="en-GB" sz="2400">
              <a:solidFill>
                <a:srgbClr val="FF0000"/>
              </a:solidFill>
              <a:latin typeface="Bahnschrift" panose="020B0502040204020203" charset="0"/>
              <a:cs typeface="Bahnschrift" panose="020B0502040204020203" charset="0"/>
            </a:endParaRPr>
          </a:p>
          <a:p>
            <a:endParaRPr lang="en-ZA" altLang="en-GB" sz="2400">
              <a:solidFill>
                <a:srgbClr val="FFFF00"/>
              </a:solidFill>
              <a:latin typeface="Bahnschrift" panose="020B0502040204020203" charset="0"/>
              <a:cs typeface="Bahnschrift" panose="020B0502040204020203" charset="0"/>
            </a:endParaRPr>
          </a:p>
          <a:p>
            <a:endParaRPr lang="en-ZA" altLang="en-GB" sz="2400">
              <a:solidFill>
                <a:srgbClr val="FFFF00"/>
              </a:solidFill>
              <a:latin typeface="Bahnschrift" panose="020B0502040204020203" charset="0"/>
              <a:cs typeface="Bahnschrift" panose="020B0502040204020203" charset="0"/>
            </a:endParaRPr>
          </a:p>
          <a:p>
            <a:r>
              <a:rPr lang="en-ZA" altLang="en-GB" sz="2400">
                <a:solidFill>
                  <a:srgbClr val="FFFF00"/>
                </a:solidFill>
                <a:latin typeface="Bahnschrift" panose="020B0502040204020203" charset="0"/>
                <a:cs typeface="Bahnschrift" panose="020B0502040204020203" charset="0"/>
              </a:rPr>
              <a:t>100 </a:t>
            </a:r>
            <a:r>
              <a:rPr lang="en-ZA" altLang="en-GB" sz="2400">
                <a:solidFill>
                  <a:schemeClr val="bg1"/>
                </a:solidFill>
                <a:latin typeface="Bahnschrift" panose="020B0502040204020203" charset="0"/>
                <a:cs typeface="Bahnschrift" panose="020B0502040204020203" charset="0"/>
              </a:rPr>
              <a:t>Pulsars</a:t>
            </a:r>
            <a:endParaRPr lang="en-ZA" altLang="en-GB" sz="2400">
              <a:solidFill>
                <a:schemeClr val="bg1"/>
              </a:solidFill>
              <a:latin typeface="Bahnschrift" panose="020B0502040204020203" charset="0"/>
              <a:cs typeface="Bahnschrift" panose="020B0502040204020203" charset="0"/>
            </a:endParaRPr>
          </a:p>
          <a:p>
            <a:endParaRPr lang="en-ZA" altLang="en-GB" sz="2400">
              <a:solidFill>
                <a:schemeClr val="bg1"/>
              </a:solidFill>
              <a:latin typeface="Bahnschrift" panose="020B0502040204020203" charset="0"/>
              <a:cs typeface="Bahnschrift" panose="020B0502040204020203" charset="0"/>
            </a:endParaRPr>
          </a:p>
          <a:p>
            <a:r>
              <a:rPr lang="en-ZA" sz="2400">
                <a:solidFill>
                  <a:srgbClr val="FF0000"/>
                </a:solidFill>
                <a:latin typeface="Bahnschrift" panose="020B0502040204020203" charset="0"/>
                <a:cs typeface="Bahnschrift" panose="020B0502040204020203" charset="0"/>
                <a:sym typeface="+mn-ea"/>
              </a:rPr>
              <a:t>~ 1.5 / month!</a:t>
            </a:r>
            <a:endParaRPr lang="en-ZA" sz="2400">
              <a:solidFill>
                <a:srgbClr val="FF0000"/>
              </a:solidFill>
              <a:latin typeface="Bahnschrift" panose="020B0502040204020203" charset="0"/>
              <a:cs typeface="Bahnschrift" panose="020B0502040204020203" charset="0"/>
              <a:sym typeface="+mn-ea"/>
            </a:endParaRPr>
          </a:p>
        </p:txBody>
      </p:sp>
      <p:pic>
        <p:nvPicPr>
          <p:cNvPr id="3" name="Picture 2" descr="download"/>
          <p:cNvPicPr>
            <a:picLocks noChangeAspect="1"/>
          </p:cNvPicPr>
          <p:nvPr/>
        </p:nvPicPr>
        <p:blipFill>
          <a:blip r:embed="rId2"/>
          <a:stretch>
            <a:fillRect/>
          </a:stretch>
        </p:blipFill>
        <p:spPr>
          <a:xfrm>
            <a:off x="10452100" y="1092200"/>
            <a:ext cx="1504950" cy="150495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 name="Prof. Benjamin Stappers (PI)…"/>
          <p:cNvSpPr txBox="1"/>
          <p:nvPr/>
        </p:nvSpPr>
        <p:spPr>
          <a:xfrm>
            <a:off x="132715" y="2876550"/>
            <a:ext cx="10420350" cy="2067560"/>
          </a:xfrm>
          <a:prstGeom prst="rect">
            <a:avLst/>
          </a:prstGeom>
          <a:ln w="12700">
            <a:miter lim="400000"/>
          </a:ln>
        </p:spPr>
        <p:txBody>
          <a:bodyPr wrap="none" lIns="35718" tIns="35718" rIns="35718" bIns="35718" anchor="ctr">
            <a:noAutofit/>
          </a:bodyPr>
          <a:lstStyle/>
          <a:p>
            <a:pPr marL="285750" indent="-285750" algn="l">
              <a:lnSpc>
                <a:spcPct val="160000"/>
              </a:lnSpc>
              <a:buClr>
                <a:srgbClr val="70AD47"/>
              </a:buClr>
              <a:buFont typeface="Arial" panose="020B0604020202020204" pitchFamily="34" charset="0"/>
              <a:buChar char="•"/>
              <a:defRPr>
                <a:solidFill>
                  <a:srgbClr val="FFFFFF"/>
                </a:solidFill>
              </a:defRPr>
            </a:pPr>
            <a:r>
              <a:rPr lang="en-GB" sz="2400">
                <a:latin typeface="Bahnschrift" panose="020B0502040204020203" charset="0"/>
                <a:cs typeface="Bahnschrift" panose="020B0502040204020203" charset="0"/>
                <a:sym typeface="+mn-ea"/>
              </a:rPr>
              <a:t>&gt;800 FRBs </a:t>
            </a:r>
            <a:endParaRPr lang="en-GB" sz="2400">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sz="2400">
                <a:latin typeface="Bahnschrift" panose="020B0502040204020203" charset="0"/>
                <a:cs typeface="Bahnschrift" panose="020B0502040204020203" charset="0"/>
                <a:sym typeface="+mn-ea"/>
              </a:rPr>
              <a:t>~5,000 events/sky/day</a:t>
            </a:r>
            <a:endParaRPr sz="2400">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lang="en-ZA" altLang="en-GB" sz="2400">
                <a:latin typeface="Bahnschrift" panose="020B0502040204020203" charset="0"/>
                <a:cs typeface="Bahnschrift" panose="020B0502040204020203" charset="0"/>
                <a:sym typeface="+mn-ea"/>
              </a:rPr>
              <a:t>&gt;6</a:t>
            </a:r>
            <a:r>
              <a:rPr lang="en-GB" sz="2400">
                <a:latin typeface="Bahnschrift" panose="020B0502040204020203" charset="0"/>
                <a:cs typeface="Bahnschrift" panose="020B0502040204020203" charset="0"/>
                <a:sym typeface="+mn-ea"/>
              </a:rPr>
              <a:t>0 (</a:t>
            </a:r>
            <a:r>
              <a:rPr lang="en-ZA" altLang="en-GB" sz="2400">
                <a:latin typeface="Bahnschrift" panose="020B0502040204020203" charset="0"/>
                <a:cs typeface="Bahnschrift" panose="020B0502040204020203" charset="0"/>
                <a:sym typeface="+mn-ea"/>
              </a:rPr>
              <a:t>~8</a:t>
            </a:r>
            <a:r>
              <a:rPr lang="en-GB" sz="2400">
                <a:latin typeface="Bahnschrift" panose="020B0502040204020203" charset="0"/>
                <a:cs typeface="Bahnschrift" panose="020B0502040204020203" charset="0"/>
                <a:sym typeface="+mn-ea"/>
              </a:rPr>
              <a:t>%) repeaters</a:t>
            </a:r>
            <a:endParaRPr lang="en-GB" sz="2400">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sz="2400">
                <a:latin typeface="Bahnschrift" panose="020B0502040204020203" charset="0"/>
                <a:cs typeface="Bahnschrift" panose="020B0502040204020203" charset="0"/>
                <a:sym typeface="+mn-ea"/>
              </a:rPr>
              <a:t>Some </a:t>
            </a:r>
            <a:r>
              <a:rPr lang="en-ZA" sz="2400">
                <a:latin typeface="Bahnschrift" panose="020B0502040204020203" charset="0"/>
                <a:cs typeface="Bahnschrift" panose="020B0502040204020203" charset="0"/>
                <a:sym typeface="+mn-ea"/>
              </a:rPr>
              <a:t>repeaters </a:t>
            </a:r>
            <a:r>
              <a:rPr sz="2400">
                <a:latin typeface="Bahnschrift" panose="020B0502040204020203" charset="0"/>
                <a:cs typeface="Bahnschrift" panose="020B0502040204020203" charset="0"/>
                <a:sym typeface="+mn-ea"/>
              </a:rPr>
              <a:t>show very long term (days) </a:t>
            </a:r>
            <a:endParaRPr sz="2400">
              <a:latin typeface="Bahnschrift" panose="020B0502040204020203" charset="0"/>
              <a:cs typeface="Bahnschrift" panose="020B0502040204020203" charset="0"/>
              <a:sym typeface="+mn-ea"/>
            </a:endParaRPr>
          </a:p>
          <a:p>
            <a:pPr indent="457200" algn="l">
              <a:lnSpc>
                <a:spcPct val="160000"/>
              </a:lnSpc>
              <a:buClr>
                <a:srgbClr val="70AD47"/>
              </a:buClr>
              <a:buFont typeface="Arial" panose="020B0604020202020204" pitchFamily="34" charset="0"/>
              <a:buNone/>
              <a:defRPr>
                <a:solidFill>
                  <a:srgbClr val="FFFFFF"/>
                </a:solidFill>
              </a:defRPr>
            </a:pPr>
            <a:r>
              <a:rPr lang="en-ZA" sz="2400">
                <a:latin typeface="Bahnschrift" panose="020B0502040204020203" charset="0"/>
                <a:cs typeface="Bahnschrift" panose="020B0502040204020203" charset="0"/>
                <a:sym typeface="+mn-ea"/>
              </a:rPr>
              <a:t>activity cycles (binary systems?)</a:t>
            </a:r>
            <a:endParaRPr sz="2400">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sz="2400">
                <a:latin typeface="Bahnschrift" panose="020B0502040204020203" charset="0"/>
                <a:cs typeface="Bahnschrift" panose="020B0502040204020203" charset="0"/>
                <a:sym typeface="+mn-ea"/>
              </a:rPr>
              <a:t>Extremely energetic events (</a:t>
            </a:r>
            <a:r>
              <a:rPr lang="en-ZA" sz="2400">
                <a:latin typeface="Bahnschrift" panose="020B0502040204020203" charset="0"/>
                <a:cs typeface="Bahnschrift" panose="020B0502040204020203" charset="0"/>
                <a:sym typeface="+mn-ea"/>
              </a:rPr>
              <a:t>&lt;150 Jy;  ~</a:t>
            </a:r>
            <a:r>
              <a:rPr sz="2400">
                <a:latin typeface="Bahnschrift" panose="020B0502040204020203" charset="0"/>
                <a:cs typeface="Bahnschrift" panose="020B0502040204020203" charset="0"/>
                <a:sym typeface="+mn-ea"/>
              </a:rPr>
              <a:t> 10</a:t>
            </a:r>
            <a:r>
              <a:rPr sz="2400" baseline="32000">
                <a:latin typeface="Bahnschrift" panose="020B0502040204020203" charset="0"/>
                <a:cs typeface="Bahnschrift" panose="020B0502040204020203" charset="0"/>
                <a:sym typeface="+mn-ea"/>
              </a:rPr>
              <a:t>44</a:t>
            </a:r>
            <a:r>
              <a:rPr sz="2400">
                <a:latin typeface="Bahnschrift" panose="020B0502040204020203" charset="0"/>
                <a:cs typeface="Bahnschrift" panose="020B0502040204020203" charset="0"/>
                <a:sym typeface="+mn-ea"/>
              </a:rPr>
              <a:t> erg s</a:t>
            </a:r>
            <a:r>
              <a:rPr sz="2400" baseline="32000">
                <a:latin typeface="Bahnschrift" panose="020B0502040204020203" charset="0"/>
                <a:cs typeface="Bahnschrift" panose="020B0502040204020203" charset="0"/>
                <a:sym typeface="+mn-ea"/>
              </a:rPr>
              <a:t>-1</a:t>
            </a:r>
            <a:r>
              <a:rPr sz="2400">
                <a:latin typeface="Bahnschrift" panose="020B0502040204020203" charset="0"/>
                <a:cs typeface="Bahnschrift" panose="020B0502040204020203" charset="0"/>
                <a:sym typeface="+mn-ea"/>
              </a:rPr>
              <a:t>) </a:t>
            </a:r>
            <a:endParaRPr sz="2400">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sz="2400">
                <a:latin typeface="Bahnschrift" panose="020B0502040204020203" charset="0"/>
                <a:cs typeface="Bahnschrift" panose="020B0502040204020203" charset="0"/>
                <a:sym typeface="+mn-ea"/>
              </a:rPr>
              <a:t>Detected from 110 MHz to 8 GHz</a:t>
            </a:r>
            <a:r>
              <a:rPr lang="en-ZA" sz="2400">
                <a:latin typeface="Bahnschrift" panose="020B0502040204020203" charset="0"/>
                <a:cs typeface="Bahnschrift" panose="020B0502040204020203" charset="0"/>
                <a:sym typeface="+mn-ea"/>
              </a:rPr>
              <a:t> (radio only)</a:t>
            </a:r>
            <a:endParaRPr sz="2400">
              <a:latin typeface="Bahnschrift" panose="020B0502040204020203" charset="0"/>
              <a:cs typeface="Bahnschrift" panose="020B0502040204020203" charset="0"/>
              <a:sym typeface="+mn-ea"/>
            </a:endParaRPr>
          </a:p>
          <a:p>
            <a:pPr marL="285750" indent="-285750" algn="l">
              <a:lnSpc>
                <a:spcPct val="160000"/>
              </a:lnSpc>
              <a:buClr>
                <a:srgbClr val="70AD47"/>
              </a:buClr>
              <a:buFont typeface="Arial" panose="020B0604020202020204" pitchFamily="34" charset="0"/>
              <a:buChar char="•"/>
              <a:defRPr>
                <a:solidFill>
                  <a:srgbClr val="FFFFFF"/>
                </a:solidFill>
              </a:defRPr>
            </a:pPr>
            <a:r>
              <a:rPr sz="2400">
                <a:latin typeface="Bahnschrift" panose="020B0502040204020203" charset="0"/>
                <a:cs typeface="Bahnschrift" panose="020B0502040204020203" charset="0"/>
                <a:sym typeface="+mn-ea"/>
              </a:rPr>
              <a:t>No statistically significant counterpart yet</a:t>
            </a:r>
            <a:endParaRPr lang="en-ZA" sz="2400">
              <a:solidFill>
                <a:schemeClr val="bg1"/>
              </a:solidFill>
              <a:latin typeface="Bahnschrift" panose="020B0502040204020203" charset="0"/>
              <a:cs typeface="Bahnschrift" panose="020B0502040204020203" charset="0"/>
              <a:sym typeface="+mn-ea"/>
            </a:endParaRPr>
          </a:p>
        </p:txBody>
      </p:sp>
      <p:sp>
        <p:nvSpPr>
          <p:cNvPr id="2" name="object 2"/>
          <p:cNvSpPr txBox="1">
            <a:spLocks noGrp="1"/>
          </p:cNvSpPr>
          <p:nvPr/>
        </p:nvSpPr>
        <p:spPr>
          <a:xfrm>
            <a:off x="213360" y="119063"/>
            <a:ext cx="11057255" cy="1075690"/>
          </a:xfrm>
          <a:prstGeom prst="rect">
            <a:avLst/>
          </a:prstGeom>
        </p:spPr>
        <p:txBody>
          <a:bodyPr vert="horz" wrap="square" lIns="0" tIns="16933"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ZA" sz="4000" spc="-40" dirty="0">
                <a:solidFill>
                  <a:srgbClr val="FF0000"/>
                </a:solidFill>
                <a:latin typeface="Conthrax Sb" panose="020B0707020201080204" charset="0"/>
                <a:cs typeface="Conthrax Sb" panose="020B0707020201080204" charset="0"/>
              </a:rPr>
              <a:t>Fast radio BURSTS</a:t>
            </a:r>
            <a:endParaRPr lang="en-ZA" sz="4000" spc="-40" dirty="0">
              <a:solidFill>
                <a:srgbClr val="FF0000"/>
              </a:solidFill>
              <a:latin typeface="Conthrax Sb" panose="020B0707020201080204" charset="0"/>
              <a:cs typeface="Conthrax Sb" panose="020B0707020201080204" charset="0"/>
            </a:endParaRPr>
          </a:p>
          <a:p>
            <a:pPr marL="12700">
              <a:lnSpc>
                <a:spcPct val="100000"/>
              </a:lnSpc>
              <a:spcBef>
                <a:spcPts val="100"/>
              </a:spcBef>
            </a:pPr>
            <a:r>
              <a:rPr lang="en-ZA" sz="2800" spc="-10" dirty="0">
                <a:solidFill>
                  <a:schemeClr val="accent1"/>
                </a:solidFill>
                <a:latin typeface="Conthrax Sb" panose="020B0707020201080204" charset="0"/>
                <a:cs typeface="Conthrax Sb" panose="020B0707020201080204" charset="0"/>
              </a:rPr>
              <a:t>in a nutshell</a:t>
            </a:r>
            <a:endParaRPr lang="en-ZA" sz="2800" spc="-10" dirty="0">
              <a:solidFill>
                <a:schemeClr val="accent1"/>
              </a:solidFill>
              <a:latin typeface="Conthrax Sb" panose="020B0707020201080204" charset="0"/>
              <a:cs typeface="Conthrax Sb" panose="020B0707020201080204" charset="0"/>
            </a:endParaRPr>
          </a:p>
        </p:txBody>
      </p:sp>
      <p:pic>
        <p:nvPicPr>
          <p:cNvPr id="8" name="Content Placeholder 7"/>
          <p:cNvPicPr>
            <a:picLocks noChangeAspect="1"/>
          </p:cNvPicPr>
          <p:nvPr>
            <p:ph idx="1"/>
          </p:nvPr>
        </p:nvPicPr>
        <p:blipFill>
          <a:blip r:embed="rId1"/>
        </p:blipFill>
        <p:spPr>
          <a:xfrm>
            <a:off x="6703695" y="212090"/>
            <a:ext cx="5396230" cy="3816985"/>
          </a:xfrm>
          <a:prstGeom prst="rect">
            <a:avLst/>
          </a:prstGeom>
        </p:spPr>
      </p:pic>
    </p:spTree>
  </p:cSld>
  <p:clrMapOvr>
    <a:masterClrMapping/>
  </p:clrMapOvr>
  <p:transition spd="med"/>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FFFFFF"/>
          </a:solidFill>
          <a:prstDash val="solid"/>
          <a:miter lim="4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3750</Words>
  <Application>WPS Presentation</Application>
  <PresentationFormat>Widescreen</PresentationFormat>
  <Paragraphs>261</Paragraphs>
  <Slides>23</Slides>
  <Notes>0</Notes>
  <HiddenSlides>0</HiddenSlides>
  <MMClips>0</MMClips>
  <ScaleCrop>false</ScaleCrop>
  <HeadingPairs>
    <vt:vector size="6" baseType="variant">
      <vt:variant>
        <vt:lpstr>已用的字体</vt:lpstr>
      </vt:variant>
      <vt:variant>
        <vt:i4>34</vt:i4>
      </vt:variant>
      <vt:variant>
        <vt:lpstr>主题</vt:lpstr>
      </vt:variant>
      <vt:variant>
        <vt:i4>2</vt:i4>
      </vt:variant>
      <vt:variant>
        <vt:lpstr>幻灯片标题</vt:lpstr>
      </vt:variant>
      <vt:variant>
        <vt:i4>23</vt:i4>
      </vt:variant>
    </vt:vector>
  </HeadingPairs>
  <TitlesOfParts>
    <vt:vector size="59" baseType="lpstr">
      <vt:lpstr>Arial</vt:lpstr>
      <vt:lpstr>SimSun</vt:lpstr>
      <vt:lpstr>Wingdings</vt:lpstr>
      <vt:lpstr>Avenir Light</vt:lpstr>
      <vt:lpstr>Helvetica Neue Medium</vt:lpstr>
      <vt:lpstr>Helvetica Neue</vt:lpstr>
      <vt:lpstr>Helvetica</vt:lpstr>
      <vt:lpstr>DIN Alternate Bold</vt:lpstr>
      <vt:lpstr>Segoe Print</vt:lpstr>
      <vt:lpstr>DIN Condensed Bold</vt:lpstr>
      <vt:lpstr>Avenir Next Regular</vt:lpstr>
      <vt:lpstr>Avenir Next Medium</vt:lpstr>
      <vt:lpstr>Arial</vt:lpstr>
      <vt:lpstr>Helvetica Neue Light</vt:lpstr>
      <vt:lpstr>Bodoni SvtyTwo ITC TT-Book</vt:lpstr>
      <vt:lpstr>Zapf Dingbats</vt:lpstr>
      <vt:lpstr>Palatino</vt:lpstr>
      <vt:lpstr>Palatino Linotype</vt:lpstr>
      <vt:lpstr>Arial Narrow</vt:lpstr>
      <vt:lpstr>Bahnschrift</vt:lpstr>
      <vt:lpstr>Conthrax Sb</vt:lpstr>
      <vt:lpstr>Helvetica Neue</vt:lpstr>
      <vt:lpstr>Avenir Book</vt:lpstr>
      <vt:lpstr>Microsoft YaHei UI</vt:lpstr>
      <vt:lpstr>AvenirNext-Medium</vt:lpstr>
      <vt:lpstr>Avenir Medium</vt:lpstr>
      <vt:lpstr>Calibri</vt:lpstr>
      <vt:lpstr>Microsoft YaHei</vt:lpstr>
      <vt:lpstr>Arial Unicode MS</vt:lpstr>
      <vt:lpstr>Calibri Light</vt:lpstr>
      <vt:lpstr>Alice</vt:lpstr>
      <vt:lpstr>Alegreya</vt:lpstr>
      <vt:lpstr>Arial Black</vt:lpstr>
      <vt:lpstr>Georgia</vt:lpstr>
      <vt:lpstr>Office Theme</vt:lpstr>
      <vt:lpstr>20_BasicBlack</vt:lpstr>
      <vt:lpstr>MeerTRAP: Finding short-duration radio transients with MeerKAT</vt:lpstr>
      <vt:lpstr>PowerPoint 演示文稿</vt:lpstr>
      <vt:lpstr>PowerPoint 演示文稿</vt:lpstr>
      <vt:lpstr>PowerPoint 演示文稿</vt:lpstr>
      <vt:lpstr>PowerPoint 演示文稿</vt:lpstr>
      <vt:lpstr>PowerPoint 演示文稿</vt:lpstr>
      <vt:lpstr>ML classifier (FRBID)</vt:lpstr>
      <vt:lpstr>PowerPoint 演示文稿</vt:lpstr>
      <vt:lpstr>PowerPoint 演示文稿</vt:lpstr>
      <vt:lpstr>Localisation</vt:lpstr>
      <vt:lpstr>Localisation</vt:lpstr>
      <vt:lpstr>CHIME</vt:lpstr>
      <vt:lpstr>CHIME</vt:lpstr>
      <vt:lpstr>Localisation</vt:lpstr>
      <vt:lpstr>Localisation with MeerKAT</vt:lpstr>
      <vt:lpstr>FRB Host association</vt:lpstr>
      <vt:lpstr>Transient buffer localisations</vt:lpstr>
      <vt:lpstr>Host galaxies</vt:lpstr>
      <vt:lpstr>FRB 20230827: high excess DM</vt:lpstr>
      <vt:lpstr>FRB Host association</vt:lpstr>
      <vt:lpstr>Searching for persistent emission</vt:lpstr>
      <vt:lpstr>FRB 20230827: high excess DM</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MeerTRAP: Galactic radio transients discovered with MeerKAT</dc:title>
  <dc:creator/>
  <cp:lastModifiedBy>d03561mb</cp:lastModifiedBy>
  <cp:revision>39</cp:revision>
  <dcterms:created xsi:type="dcterms:W3CDTF">2023-07-01T13:55:00Z</dcterms:created>
  <dcterms:modified xsi:type="dcterms:W3CDTF">2024-07-30T07:15:49Z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9F40F100DDA9476EAE4C8D0D3245687C</vt:lpwstr>
  </property>
  <property fmtid="{D5CDD505-2E9C-101B-9397-08002B2CF9AE}" pid="3" name="KSOProductBuildVer">
    <vt:lpwstr>2057-12.2.0.17119</vt:lpwstr>
  </property>
</Properties>
</file>