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Spectral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2/L3uqnMVhabPdlgg7/fdAw8s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Spectral-bold.fntdata"/><Relationship Id="rId21" Type="http://schemas.openxmlformats.org/officeDocument/2006/relationships/font" Target="fonts/Spectral-regular.fntdata"/><Relationship Id="rId24" Type="http://schemas.openxmlformats.org/officeDocument/2006/relationships/font" Target="fonts/Spectral-boldItalic.fntdata"/><Relationship Id="rId23" Type="http://schemas.openxmlformats.org/officeDocument/2006/relationships/font" Target="fonts/Spectral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5f6061f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2e5f6061f2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7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8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c137bad58_0_23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ec137bad58_0_23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9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ee777b701b_0_0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ee777b701b_0_0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ee777b701b_0_0:notes"/>
          <p:cNvSpPr txBox="1"/>
          <p:nvPr>
            <p:ph idx="12" type="sldNum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f7579b1f3_0_15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ef7579b1f3_0_15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ef7579b1f3_0_15:notes"/>
          <p:cNvSpPr txBox="1"/>
          <p:nvPr>
            <p:ph idx="12" type="sldNum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ee777b701b_0_38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ee777b701b_0_38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ee777b701b_0_38:notes"/>
          <p:cNvSpPr txBox="1"/>
          <p:nvPr>
            <p:ph idx="12" type="sldNum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f7579b1f3_0_37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ef7579b1f3_0_37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1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f696a5b3b_0_24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ef696a5b3b_0_24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4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f696a5b3b_0_1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ef696a5b3b_0_1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f696a5b3b_0_15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ef696a5b3b_0_15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ef696a5b3b_0_15:notes"/>
          <p:cNvSpPr txBox="1"/>
          <p:nvPr>
            <p:ph idx="12" type="sldNum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2"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21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"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2"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3"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4"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2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2"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3"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4"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5"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6"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3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"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"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2"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7"/>
          <p:cNvSpPr txBox="1"/>
          <p:nvPr>
            <p:ph idx="1"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1"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2"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3"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8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18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"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2"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3"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9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9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19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"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2"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 txBox="1"/>
          <p:nvPr>
            <p:ph idx="3"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sz="120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30.png"/><Relationship Id="rId5" Type="http://schemas.openxmlformats.org/officeDocument/2006/relationships/hyperlink" Target="http://www.esa.int/spaceinimages/Images/2013/09/Cloud_cover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repository.unam.edu.na/handle/11070/2766" TargetMode="External"/><Relationship Id="rId4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4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42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3.jpg"/><Relationship Id="rId7" Type="http://schemas.openxmlformats.org/officeDocument/2006/relationships/image" Target="../media/image6.jp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9" Type="http://schemas.openxmlformats.org/officeDocument/2006/relationships/image" Target="../media/image34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i.org/10.1093/mnras/stac2929" TargetMode="External"/><Relationship Id="rId4" Type="http://schemas.openxmlformats.org/officeDocument/2006/relationships/hyperlink" Target="https://doi.org/10.1093/mnras/stac2929" TargetMode="External"/><Relationship Id="rId5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29.png"/><Relationship Id="rId7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x.doi.org/10.13140/RG.2.2.11949.31206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5f6061f2b_0_0"/>
          <p:cNvSpPr txBox="1"/>
          <p:nvPr>
            <p:ph type="title"/>
          </p:nvPr>
        </p:nvSpPr>
        <p:spPr>
          <a:xfrm>
            <a:off x="1305150" y="2685860"/>
            <a:ext cx="95817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lang="en-US" sz="36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Namibian Astronomy: Exploiting Favorable Conditions for Multi-Wavelength Observatories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2e5f6061f2b_0_0"/>
          <p:cNvSpPr txBox="1"/>
          <p:nvPr>
            <p:ph idx="1" type="subTitle"/>
          </p:nvPr>
        </p:nvSpPr>
        <p:spPr>
          <a:xfrm>
            <a:off x="10140480" y="6241680"/>
            <a:ext cx="14925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2e5f6061f2b_0_0"/>
          <p:cNvSpPr/>
          <p:nvPr/>
        </p:nvSpPr>
        <p:spPr>
          <a:xfrm>
            <a:off x="2138760" y="4113360"/>
            <a:ext cx="77154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Hiiko I. </a:t>
            </a:r>
            <a:r>
              <a:rPr b="1" lang="en-US" sz="24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Katjaita</a:t>
            </a:r>
            <a:r>
              <a:rPr b="1" baseline="30000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Michael </a:t>
            </a:r>
            <a:r>
              <a:rPr b="1" i="0" lang="en-US" sz="2400" u="none" cap="small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Backes</a:t>
            </a:r>
            <a:r>
              <a:rPr b="1" baseline="3000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1, 2</a:t>
            </a: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Lott N. </a:t>
            </a:r>
            <a:r>
              <a:rPr b="1" i="0" lang="en-US" sz="2400" u="none" cap="small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Frans</a:t>
            </a:r>
            <a:r>
              <a:rPr b="1" baseline="3000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br>
              <a:rPr b="0" i="0" lang="en-US" sz="24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baseline="3000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1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Namibia,</a:t>
            </a:r>
            <a:br>
              <a:rPr b="0" i="0" lang="en-US" sz="22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Dept. of Physics, Chemistry &amp; Material Science</a:t>
            </a:r>
            <a:endParaRPr b="0" i="0" sz="2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b="0" baseline="3000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1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North-West University,</a:t>
            </a:r>
            <a:br>
              <a:rPr b="0" i="0" lang="en-US" sz="22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Centre for Space Research</a:t>
            </a:r>
            <a:endParaRPr b="0" i="0" sz="2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g2e5f6061f2b_0_0"/>
          <p:cNvCxnSpPr/>
          <p:nvPr/>
        </p:nvCxnSpPr>
        <p:spPr>
          <a:xfrm>
            <a:off x="11963160" y="304560"/>
            <a:ext cx="300" cy="300"/>
          </a:xfrm>
          <a:prstGeom prst="straightConnector1">
            <a:avLst/>
          </a:prstGeom>
          <a:noFill/>
          <a:ln cap="flat" cmpd="sng" w="9525">
            <a:solidFill>
              <a:srgbClr val="EE3124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07" name="Google Shape;107;g2e5f6061f2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75" y="5633200"/>
            <a:ext cx="1853274" cy="10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e5f6061f2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475" y="304550"/>
            <a:ext cx="2934447" cy="16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Average annual cloud cover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34" name="Google Shape;234;p7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loud cover" id="235" name="Google Shape;2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250" y="1526700"/>
            <a:ext cx="7710099" cy="49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1040" y="4504680"/>
            <a:ext cx="288360" cy="2998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2440228" y="6196020"/>
            <a:ext cx="59451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b="0" i="0" lang="en-US" sz="1400" u="sng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http://www.esa.int/spaceinimages/Images/2013/09/Cloud_cover</a:t>
            </a:r>
            <a:r>
              <a:rPr b="0" i="0" lang="en-US" sz="14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b="0" i="0" sz="14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8692850" y="1871200"/>
            <a:ext cx="3388200" cy="4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Exceptional Cloud-Free Skies: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• Namibia boasts one of the world's lowest cloud coverage levels.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• Abundant clear skies provide extended observation hours year-round.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 Ideal for consistent and long-term astronomical studies.</a:t>
            </a:r>
            <a:endParaRPr sz="1800"/>
          </a:p>
        </p:txBody>
      </p:sp>
      <p:sp>
        <p:nvSpPr>
          <p:cNvPr id="239" name="Google Shape;239;p7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Precipitable Water Vapour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46" name="Google Shape;246;p8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7" name="Google Shape;247;p8"/>
          <p:cNvPicPr preferRelativeResize="0"/>
          <p:nvPr/>
        </p:nvPicPr>
        <p:blipFill rotWithShape="1">
          <a:blip r:embed="rId3">
            <a:alphaModFix/>
          </a:blip>
          <a:srcRect b="38906" l="0" r="0" t="0"/>
          <a:stretch/>
        </p:blipFill>
        <p:spPr>
          <a:xfrm>
            <a:off x="209875" y="1545850"/>
            <a:ext cx="8110550" cy="460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/>
          <p:nvPr/>
        </p:nvSpPr>
        <p:spPr>
          <a:xfrm>
            <a:off x="315000" y="1620360"/>
            <a:ext cx="251892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[Aksaker</a:t>
            </a:r>
            <a:r>
              <a:rPr b="0" baseline="3000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MNRAS (2020)]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212420" y="1620301"/>
            <a:ext cx="8525996" cy="4865078"/>
            <a:chOff x="1574280" y="1620360"/>
            <a:chExt cx="9641520" cy="4978080"/>
          </a:xfrm>
        </p:grpSpPr>
        <p:pic>
          <p:nvPicPr>
            <p:cNvPr id="250" name="Google Shape;250;p8"/>
            <p:cNvPicPr preferRelativeResize="0"/>
            <p:nvPr/>
          </p:nvPicPr>
          <p:blipFill rotWithShape="1">
            <a:blip r:embed="rId4">
              <a:alphaModFix/>
            </a:blip>
            <a:srcRect b="33626" l="0" r="0" t="0"/>
            <a:stretch/>
          </p:blipFill>
          <p:spPr>
            <a:xfrm>
              <a:off x="1574280" y="1620360"/>
              <a:ext cx="9641520" cy="4978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8"/>
            <p:cNvSpPr/>
            <p:nvPr/>
          </p:nvSpPr>
          <p:spPr>
            <a:xfrm flipH="1">
              <a:off x="2526480" y="1969560"/>
              <a:ext cx="1521720" cy="363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[Suen</a:t>
              </a:r>
              <a:r>
                <a:rPr b="0" baseline="3000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r>
                <a:rPr b="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(2013)]</a:t>
              </a:r>
              <a:endParaRPr b="0" i="0" sz="18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 txBox="1"/>
          <p:nvPr/>
        </p:nvSpPr>
        <p:spPr>
          <a:xfrm>
            <a:off x="8810950" y="2052850"/>
            <a:ext cx="3381000" cy="4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Low Precipitable Water Vapor: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• Namibia experiences minimal atmospheric water vapor content.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• Dry atmosphere enhances visibility and reduces signal attenuation.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 Crucial for millimeter and submillimeter wavelength observations.</a:t>
            </a:r>
            <a:endParaRPr sz="1800"/>
          </a:p>
        </p:txBody>
      </p:sp>
      <p:sp>
        <p:nvSpPr>
          <p:cNvPr id="253" name="Google Shape;253;p8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ec137bad58_0_23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59" name="Google Shape;259;g2ec137bad58_0_23"/>
          <p:cNvSpPr txBox="1"/>
          <p:nvPr>
            <p:ph idx="12" type="sldNum"/>
          </p:nvPr>
        </p:nvSpPr>
        <p:spPr>
          <a:xfrm>
            <a:off x="11353680" y="6604920"/>
            <a:ext cx="5331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0" name="Google Shape;260;g2ec137bad58_0_23"/>
          <p:cNvPicPr preferRelativeResize="0"/>
          <p:nvPr/>
        </p:nvPicPr>
        <p:blipFill rotWithShape="1">
          <a:blip r:embed="rId3">
            <a:alphaModFix/>
          </a:blip>
          <a:srcRect b="0" l="1597" r="6600" t="5356"/>
          <a:stretch/>
        </p:blipFill>
        <p:spPr>
          <a:xfrm>
            <a:off x="67075" y="2081050"/>
            <a:ext cx="3566300" cy="3805951"/>
          </a:xfrm>
          <a:prstGeom prst="rect">
            <a:avLst/>
          </a:prstGeom>
          <a:solidFill>
            <a:srgbClr val="DA291C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g2ec137bad58_0_23"/>
          <p:cNvPicPr preferRelativeResize="0"/>
          <p:nvPr/>
        </p:nvPicPr>
        <p:blipFill rotWithShape="1">
          <a:blip r:embed="rId4">
            <a:alphaModFix/>
          </a:blip>
          <a:srcRect b="0" l="1914" r="7792" t="5132"/>
          <a:stretch/>
        </p:blipFill>
        <p:spPr>
          <a:xfrm>
            <a:off x="3678800" y="1952950"/>
            <a:ext cx="4522826" cy="3805951"/>
          </a:xfrm>
          <a:prstGeom prst="rect">
            <a:avLst/>
          </a:prstGeom>
          <a:solidFill>
            <a:srgbClr val="DA291C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g2ec137bad58_0_23"/>
          <p:cNvSpPr txBox="1"/>
          <p:nvPr/>
        </p:nvSpPr>
        <p:spPr>
          <a:xfrm>
            <a:off x="8247050" y="1442725"/>
            <a:ext cx="40329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RFI studies conducted at H.E.S.S. site and Mt. Gamsberg for potential AMT and Water Vapour Radiometer(s)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Proposed AMT observation bands (86 GHz, 230 GHz, and 345 GHz) likely free from significant interference due to low industrial/commercial use and high free-space path loss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No significant interference detected in water vapor observation bands (23.7-23.9 GHz and 31.55-31.75 GHz), crucial for WVR operations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Some interference observed in lower frequency bands (VHF, UHF, some microwave frequencies), but not expected to significantly impact proposed astronomical observations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500"/>
              <a:t>The RFI study supports the suitability of these Namibian sites for radio astronomical observations.</a:t>
            </a:r>
            <a:endParaRPr b="1"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63" name="Google Shape;263;g2ec137bad58_0_23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g2ec137bad58_0_23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Radio Interference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2ec137bad58_0_23"/>
          <p:cNvSpPr txBox="1"/>
          <p:nvPr/>
        </p:nvSpPr>
        <p:spPr>
          <a:xfrm>
            <a:off x="221825" y="5859800"/>
            <a:ext cx="78285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T. Stander and R.K. Neate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Department of Electrical, Electronic, and Computer Engineering, University of Pretoria</a:t>
            </a:r>
            <a:endParaRPr i="1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Namibian MWL observatory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72" name="Google Shape;272;p9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260960" y="1260360"/>
            <a:ext cx="4291200" cy="30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3124"/>
              </a:buClr>
              <a:buSzPts val="1400"/>
              <a:buFont typeface="Calibri"/>
              <a:buNone/>
            </a:pPr>
            <a:r>
              <a:rPr b="0" i="0" lang="en-US" sz="1400" u="sng" cap="none" strike="noStrike">
                <a:solidFill>
                  <a:srgbClr val="EE312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[M. Backes+, Southern Space Studies 5, chapter 3 (2023)]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3960" y="1567800"/>
            <a:ext cx="9123480" cy="50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2ee777b701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6700" y="1372750"/>
            <a:ext cx="3877375" cy="264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ee777b701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700" y="4018238"/>
            <a:ext cx="3877376" cy="25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2ee777b701b_0_0"/>
          <p:cNvSpPr txBox="1"/>
          <p:nvPr/>
        </p:nvSpPr>
        <p:spPr>
          <a:xfrm>
            <a:off x="147875" y="1682150"/>
            <a:ext cx="78099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Ambition: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World's first true multi-wavelength observatory, hosting telescopes for </a:t>
            </a:r>
            <a:r>
              <a:rPr lang="en-US" sz="1800">
                <a:solidFill>
                  <a:schemeClr val="dk1"/>
                </a:solidFill>
              </a:rPr>
              <a:t>mm-wave</a:t>
            </a:r>
            <a:r>
              <a:rPr lang="en-US" sz="1800"/>
              <a:t>, cm-wave radio astronomy and optical astronomy, and gamma-ray astronomy.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4" name="Google Shape;284;g2ee777b701b_0_0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85" name="Google Shape;285;g2ee777b701b_0_0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g2ee777b701b_0_0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Namibian MWL observatory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ee777b701b_0_0"/>
          <p:cNvSpPr txBox="1"/>
          <p:nvPr/>
        </p:nvSpPr>
        <p:spPr>
          <a:xfrm>
            <a:off x="194075" y="2819000"/>
            <a:ext cx="7717500" cy="3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Aims: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It would be bi-located: atop Mt. Gamsberg and in the surrounding area, particularly at the H.E.S.S. site.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It would include the existing H.E.S.S. gamma-ray telescopes.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It would incorporate the planned Africa Millimetre Telescope (AMT) for mm-wave astronomy.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The AMT would also have cm-wave radio astronomy capabilities to serve as a node for the African VLBI Network.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It would potentially include an 8-dish outrigger station for the HIRAX experiment.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2ef7579b1f3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6700" y="1372750"/>
            <a:ext cx="3877375" cy="264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ef7579b1f3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700" y="4018238"/>
            <a:ext cx="3877376" cy="25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2ef7579b1f3_0_15"/>
          <p:cNvSpPr txBox="1"/>
          <p:nvPr/>
        </p:nvSpPr>
        <p:spPr>
          <a:xfrm>
            <a:off x="166350" y="1534275"/>
            <a:ext cx="7809900" cy="50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Possible science of the MWL observatory</a:t>
            </a:r>
            <a:r>
              <a:rPr b="1" lang="en-US" sz="1800"/>
              <a:t>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Black hole imaging and dynamics through enhanced Event Horizon Telescope capabilities.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Investigation of magnetic fields' role in jet launch and accretion processes around black holes.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Long-term monitoring of Active Galactic Nuclei.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Ongoing gamma-ray observations with H.E.S.S., focusing on high-energy astrophysics.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Multi-wavelength studies of transient sources.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Just to name a few.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6" name="Google Shape;296;g2ef7579b1f3_0_15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97" name="Google Shape;297;g2ef7579b1f3_0_15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g2ef7579b1f3_0_15"/>
          <p:cNvSpPr txBox="1"/>
          <p:nvPr>
            <p:ph idx="4294967295" type="title"/>
          </p:nvPr>
        </p:nvSpPr>
        <p:spPr>
          <a:xfrm>
            <a:off x="838355" y="356965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Namibian MWL observatory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e777b701b_0_38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305" name="Google Shape;305;g2ee777b701b_0_38"/>
          <p:cNvSpPr txBox="1"/>
          <p:nvPr/>
        </p:nvSpPr>
        <p:spPr>
          <a:xfrm>
            <a:off x="378950" y="1950200"/>
            <a:ext cx="11359200" cy="30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Namibia offers exceptional dark skies and minimal light pollution, ranking among the best astronomical sites globally.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Consistent clear skies and low cloud coverage provide extended, year-round observation opportunities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Low atmospheric water vapor content enhances visibility across multiple wavelengths.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Radio Frequency Interference (RFI) studies confirm minimal interference in key astronomical bands.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These combined factors make Namibia an ideal location for a multi-wavelength astronomical observatory.</a:t>
            </a:r>
            <a:endParaRPr sz="1800"/>
          </a:p>
        </p:txBody>
      </p:sp>
      <p:sp>
        <p:nvSpPr>
          <p:cNvPr id="306" name="Google Shape;306;g2ee777b701b_0_38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ee777b701b_0_38"/>
          <p:cNvSpPr txBox="1"/>
          <p:nvPr/>
        </p:nvSpPr>
        <p:spPr>
          <a:xfrm>
            <a:off x="5167050" y="5388500"/>
            <a:ext cx="18579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Thank you</a:t>
            </a:r>
            <a:endParaRPr b="1" sz="2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f7579b1f3_0_37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2ef7579b1f3_0_37"/>
          <p:cNvSpPr txBox="1"/>
          <p:nvPr>
            <p:ph idx="12" type="sldNum"/>
          </p:nvPr>
        </p:nvSpPr>
        <p:spPr>
          <a:xfrm>
            <a:off x="11353680" y="6604920"/>
            <a:ext cx="5331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g2ef7579b1f3_0_37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116" name="Google Shape;116;g2ef7579b1f3_0_37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g2ef7579b1f3_0_37"/>
          <p:cNvSpPr txBox="1"/>
          <p:nvPr/>
        </p:nvSpPr>
        <p:spPr>
          <a:xfrm>
            <a:off x="258825" y="2423738"/>
            <a:ext cx="6396000" cy="3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Introduction to Namibia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Dark Skies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Cloud Coverage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Precipitable Water Vapor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Radio Frequency Interference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Namibian Multi-wavelength Observatory</a:t>
            </a:r>
            <a:endParaRPr sz="1800"/>
          </a:p>
        </p:txBody>
      </p:sp>
      <p:pic>
        <p:nvPicPr>
          <p:cNvPr id="118" name="Google Shape;118;g2ef7579b1f3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575" y="2440927"/>
            <a:ext cx="5232375" cy="341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Namibia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"/>
          <p:cNvSpPr txBox="1"/>
          <p:nvPr>
            <p:ph idx="10" type="dt"/>
          </p:nvPr>
        </p:nvSpPr>
        <p:spPr>
          <a:xfrm>
            <a:off x="212400" y="6604920"/>
            <a:ext cx="96984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1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lang="en-US"/>
              <a:t>H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/>
              <a:t>Katjaita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/>
              <a:t>Exploiting Favorable Conditions…</a:t>
            </a:r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1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3760" y="1612080"/>
            <a:ext cx="5230800" cy="49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0360" y="1612080"/>
            <a:ext cx="6012000" cy="49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8720" y="1577160"/>
            <a:ext cx="3524040" cy="3308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F7214.JPG" id="131" name="Google Shape;13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8720" y="2983680"/>
            <a:ext cx="3405960" cy="120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"/>
          <p:cNvSpPr/>
          <p:nvPr/>
        </p:nvSpPr>
        <p:spPr>
          <a:xfrm>
            <a:off x="4365360" y="3195720"/>
            <a:ext cx="228240" cy="19764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25400">
            <a:solidFill>
              <a:srgbClr val="EE31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"/>
          <p:cNvSpPr/>
          <p:nvPr/>
        </p:nvSpPr>
        <p:spPr>
          <a:xfrm rot="10800000">
            <a:off x="4560120" y="3341160"/>
            <a:ext cx="857160" cy="24552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00">
            <a:solidFill>
              <a:srgbClr val="FEC017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34" name="Google Shape;134;p1"/>
          <p:cNvSpPr/>
          <p:nvPr/>
        </p:nvSpPr>
        <p:spPr>
          <a:xfrm>
            <a:off x="7919640" y="2971800"/>
            <a:ext cx="90468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3124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EE3124"/>
                </a:solidFill>
                <a:latin typeface="Calibri"/>
                <a:ea typeface="Calibri"/>
                <a:cs typeface="Calibri"/>
                <a:sym typeface="Calibri"/>
              </a:rPr>
              <a:t>H.E.S.S.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59480" y="1902960"/>
            <a:ext cx="1138320" cy="1162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/>
          <p:nvPr/>
        </p:nvSpPr>
        <p:spPr>
          <a:xfrm>
            <a:off x="3098160" y="2484360"/>
            <a:ext cx="1524600" cy="6444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00">
            <a:solidFill>
              <a:srgbClr val="FEC017"/>
            </a:solidFill>
            <a:prstDash val="solid"/>
            <a:miter lim="8000"/>
            <a:headEnd len="sm" w="sm" type="none"/>
            <a:tailEnd len="med" w="med" type="triangle"/>
          </a:ln>
        </p:spPr>
      </p:sp>
      <p:pic>
        <p:nvPicPr>
          <p:cNvPr id="137" name="Google Shape;137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1440" y="1642320"/>
            <a:ext cx="3481920" cy="33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67975" y="1570100"/>
            <a:ext cx="3524026" cy="18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19650" y="4506250"/>
            <a:ext cx="4269149" cy="16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150" y="1741175"/>
            <a:ext cx="3084001" cy="16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400" y="4506253"/>
            <a:ext cx="3481900" cy="18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Namibia cont.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1440" y="1642320"/>
            <a:ext cx="3481920" cy="33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7600" y="2096640"/>
            <a:ext cx="5169240" cy="45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/>
          <p:nvPr/>
        </p:nvSpPr>
        <p:spPr>
          <a:xfrm rot="-5400000">
            <a:off x="9018720" y="4512240"/>
            <a:ext cx="3571560" cy="272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[https://namibiaexpo2020dubai.com/about-namibia]</a:t>
            </a:r>
            <a:endParaRPr b="0" i="0" sz="12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075" y="2247425"/>
            <a:ext cx="447650" cy="3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"/>
          <p:cNvPicPr preferRelativeResize="0"/>
          <p:nvPr/>
        </p:nvPicPr>
        <p:blipFill rotWithShape="1">
          <a:blip r:embed="rId6">
            <a:alphaModFix/>
          </a:blip>
          <a:srcRect b="0" l="0" r="0" t="-28949"/>
          <a:stretch/>
        </p:blipFill>
        <p:spPr>
          <a:xfrm>
            <a:off x="6072075" y="5328750"/>
            <a:ext cx="823275" cy="1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"/>
          <p:cNvPicPr preferRelativeResize="0"/>
          <p:nvPr/>
        </p:nvPicPr>
        <p:blipFill rotWithShape="1">
          <a:blip r:embed="rId7">
            <a:alphaModFix/>
          </a:blip>
          <a:srcRect b="31048" l="13890" r="24999" t="25454"/>
          <a:stretch/>
        </p:blipFill>
        <p:spPr>
          <a:xfrm>
            <a:off x="7729550" y="3066725"/>
            <a:ext cx="419100" cy="2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8">
            <a:alphaModFix/>
          </a:blip>
          <a:srcRect b="20236" l="12850" r="7181" t="25613"/>
          <a:stretch/>
        </p:blipFill>
        <p:spPr>
          <a:xfrm>
            <a:off x="8722250" y="3240127"/>
            <a:ext cx="272150" cy="12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5258" y="2626675"/>
            <a:ext cx="828292" cy="1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10">
            <a:alphaModFix/>
          </a:blip>
          <a:srcRect b="18748" l="3939" r="4242" t="22809"/>
          <a:stretch/>
        </p:blipFill>
        <p:spPr>
          <a:xfrm>
            <a:off x="7183575" y="3615525"/>
            <a:ext cx="584441" cy="1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158" name="Google Shape;158;p2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ef696a5b3b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450" y="1833750"/>
            <a:ext cx="8640125" cy="42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ef696a5b3b_0_24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Dark skies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2ef696a5b3b_0_24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g2ef696a5b3b_0_24"/>
          <p:cNvSpPr txBox="1"/>
          <p:nvPr>
            <p:ph idx="12" type="sldNum"/>
          </p:nvPr>
        </p:nvSpPr>
        <p:spPr>
          <a:xfrm>
            <a:off x="11353680" y="6604920"/>
            <a:ext cx="5331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g2ef696a5b3b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8800" y="4652950"/>
            <a:ext cx="362850" cy="3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ef696a5b3b_0_24"/>
          <p:cNvSpPr/>
          <p:nvPr/>
        </p:nvSpPr>
        <p:spPr>
          <a:xfrm flipH="1">
            <a:off x="7958783" y="1928725"/>
            <a:ext cx="1266192" cy="266592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50">
            <a:solidFill>
              <a:srgbClr val="FEC01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2ef696a5b3b_0_24"/>
          <p:cNvSpPr/>
          <p:nvPr/>
        </p:nvSpPr>
        <p:spPr>
          <a:xfrm flipH="1">
            <a:off x="8586306" y="4441300"/>
            <a:ext cx="3224394" cy="72991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50">
            <a:solidFill>
              <a:srgbClr val="FEC01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2ef696a5b3b_0_24"/>
          <p:cNvSpPr/>
          <p:nvPr/>
        </p:nvSpPr>
        <p:spPr>
          <a:xfrm>
            <a:off x="7958800" y="4594613"/>
            <a:ext cx="633300" cy="576600"/>
          </a:xfrm>
          <a:prstGeom prst="rect">
            <a:avLst/>
          </a:prstGeom>
          <a:noFill/>
          <a:ln cap="flat" cmpd="sng" w="25400">
            <a:solidFill>
              <a:srgbClr val="FEC01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ef696a5b3b_0_24"/>
          <p:cNvSpPr/>
          <p:nvPr/>
        </p:nvSpPr>
        <p:spPr>
          <a:xfrm>
            <a:off x="3352450" y="6119555"/>
            <a:ext cx="79437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Spectral"/>
              <a:buNone/>
            </a:pPr>
            <a:r>
              <a:rPr lang="en-US" sz="1200">
                <a:solidFill>
                  <a:srgbClr val="B7B7B7"/>
                </a:solidFill>
                <a:latin typeface="Spectral"/>
                <a:ea typeface="Spectral"/>
                <a:cs typeface="Spectral"/>
                <a:sym typeface="Spectral"/>
              </a:rPr>
              <a:t>http://www.lightpollution.it/worldatlas/pages/fig1.htm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" name="Google Shape;172;g2ef696a5b3b_0_24"/>
          <p:cNvGrpSpPr/>
          <p:nvPr/>
        </p:nvGrpSpPr>
        <p:grpSpPr>
          <a:xfrm>
            <a:off x="9250146" y="1928719"/>
            <a:ext cx="2560541" cy="2512523"/>
            <a:chOff x="7633800" y="1789560"/>
            <a:chExt cx="3499920" cy="3085500"/>
          </a:xfrm>
        </p:grpSpPr>
        <p:pic>
          <p:nvPicPr>
            <p:cNvPr id="173" name="Google Shape;173;g2ef696a5b3b_0_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3800" y="1789560"/>
              <a:ext cx="3453840" cy="3063600"/>
            </a:xfrm>
            <a:prstGeom prst="rect">
              <a:avLst/>
            </a:prstGeom>
            <a:noFill/>
            <a:ln cap="flat" cmpd="sng" w="28575">
              <a:solidFill>
                <a:srgbClr val="FEC017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4" name="Google Shape;174;g2ef696a5b3b_0_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28840" y="2112120"/>
              <a:ext cx="1863360" cy="1629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g2ef696a5b3b_0_24"/>
            <p:cNvSpPr/>
            <p:nvPr/>
          </p:nvSpPr>
          <p:spPr>
            <a:xfrm>
              <a:off x="7990920" y="4469760"/>
              <a:ext cx="3142800" cy="4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Spectr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[Fabio Falchi, priv. com.]</a:t>
              </a:r>
              <a:endParaRPr b="0" i="0" sz="12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g2ef696a5b3b_0_24"/>
          <p:cNvSpPr txBox="1"/>
          <p:nvPr/>
        </p:nvSpPr>
        <p:spPr>
          <a:xfrm>
            <a:off x="181675" y="1898450"/>
            <a:ext cx="3133800" cy="17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Minimal Light Pollution: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• One of the least light-polluted countries globally.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7" name="Google Shape;177;g2ef696a5b3b_0_24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g2ef696a5b3b_0_24"/>
          <p:cNvSpPr txBox="1"/>
          <p:nvPr/>
        </p:nvSpPr>
        <p:spPr>
          <a:xfrm>
            <a:off x="221825" y="3669300"/>
            <a:ext cx="31305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 Density resulting in vast empty space with minimal artificial light interference, preserving natural dark skies.</a:t>
            </a:r>
            <a:endParaRPr sz="18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Dark skies </a:t>
            </a: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cont.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4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185" name="Google Shape;185;p4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75" y="1638150"/>
            <a:ext cx="7676076" cy="49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876" y="3875950"/>
            <a:ext cx="16192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6776" y="3875950"/>
            <a:ext cx="20955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2526" y="3875950"/>
            <a:ext cx="20955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 txBox="1"/>
          <p:nvPr/>
        </p:nvSpPr>
        <p:spPr>
          <a:xfrm>
            <a:off x="8245150" y="1591950"/>
            <a:ext cx="3871800" cy="47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/>
              <a:t>Comparison of Light Pollution: Shows light pollution levels at various astronomical observatories.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Blue Bars: Measure of light pollution directly overhead (zenith radiance).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Orange Bars: Measure of light pollution at 30° above the horizon.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Blue Line: 1% increase limit for acceptable zenith radiance.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Orange Line: 10% increase limit for acceptable radiance at 30°.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1" name="Google Shape;191;p4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4"/>
          <p:cNvSpPr txBox="1"/>
          <p:nvPr/>
        </p:nvSpPr>
        <p:spPr>
          <a:xfrm rot="-5400000">
            <a:off x="5799800" y="4331400"/>
            <a:ext cx="40851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7B7B7"/>
                </a:solidFill>
              </a:rPr>
              <a:t>Falchi, Backes et al., </a:t>
            </a:r>
            <a:r>
              <a:rPr i="1" lang="en-US" sz="1200">
                <a:solidFill>
                  <a:srgbClr val="B7B7B7"/>
                </a:solidFill>
              </a:rPr>
              <a:t>in prep.</a:t>
            </a:r>
            <a:endParaRPr i="1" sz="1200">
              <a:solidFill>
                <a:srgbClr val="B7B7B7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/>
          <p:nvPr>
            <p:ph idx="4294967295"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Dark skies </a:t>
            </a: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cont.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 txBox="1"/>
          <p:nvPr>
            <p:ph idx="11" type="ftr"/>
          </p:nvPr>
        </p:nvSpPr>
        <p:spPr>
          <a:xfrm>
            <a:off x="3800520" y="6604920"/>
            <a:ext cx="322452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199" name="Google Shape;199;p6"/>
          <p:cNvSpPr txBox="1"/>
          <p:nvPr>
            <p:ph idx="12" type="sldNum"/>
          </p:nvPr>
        </p:nvSpPr>
        <p:spPr>
          <a:xfrm>
            <a:off x="11353680" y="6604920"/>
            <a:ext cx="533160" cy="25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6"/>
          <p:cNvSpPr/>
          <p:nvPr/>
        </p:nvSpPr>
        <p:spPr>
          <a:xfrm rot="-5400000">
            <a:off x="8967875" y="3939698"/>
            <a:ext cx="39150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cap="none" strike="noStrike">
                <a:solidFill>
                  <a:srgbClr val="B7B7B7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[Falchi, Backes et al., </a:t>
            </a:r>
            <a:r>
              <a:rPr b="0" i="1" lang="en-US" sz="1800" cap="none" strike="noStrike">
                <a:solidFill>
                  <a:srgbClr val="B7B7B7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 prep.</a:t>
            </a:r>
            <a:r>
              <a:rPr b="0" i="0" lang="en-US" sz="1800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b="0" i="0" sz="1800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52565"/>
            <a:ext cx="10453775" cy="4799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f696a5b3b_0_1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Dark skies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CTA Atmoscope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ef696a5b3b_0_1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09" name="Google Shape;209;g2ef696a5b3b_0_1"/>
          <p:cNvSpPr txBox="1"/>
          <p:nvPr>
            <p:ph idx="12" type="sldNum"/>
          </p:nvPr>
        </p:nvSpPr>
        <p:spPr>
          <a:xfrm>
            <a:off x="11353680" y="6604920"/>
            <a:ext cx="5331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tmoscope" id="210" name="Google Shape;210;g2ef696a5b3b_0_1"/>
          <p:cNvPicPr preferRelativeResize="0"/>
          <p:nvPr/>
        </p:nvPicPr>
        <p:blipFill rotWithShape="1">
          <a:blip r:embed="rId3">
            <a:alphaModFix/>
          </a:blip>
          <a:srcRect b="12122" l="43548" r="14976" t="11007"/>
          <a:stretch/>
        </p:blipFill>
        <p:spPr>
          <a:xfrm>
            <a:off x="45600" y="1911663"/>
            <a:ext cx="3351598" cy="4654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- Cherenkov Telescope Array" id="211" name="Google Shape;211;g2ef696a5b3b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2174" y="2065013"/>
            <a:ext cx="1746950" cy="684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y quality meter - Wikipedia" id="212" name="Google Shape;212;g2ef696a5b3b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100" y="3042950"/>
            <a:ext cx="2550401" cy="281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ef696a5b3b_0_1"/>
          <p:cNvSpPr txBox="1"/>
          <p:nvPr/>
        </p:nvSpPr>
        <p:spPr>
          <a:xfrm>
            <a:off x="9791950" y="1874500"/>
            <a:ext cx="25503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Night Sky Brightness Measurements: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• Data collected using the Atmoscope at the  H.E.S.S. site.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4" name="Google Shape;214;g2ef696a5b3b_0_1"/>
          <p:cNvSpPr txBox="1"/>
          <p:nvPr>
            <p:ph idx="10" type="dt"/>
          </p:nvPr>
        </p:nvSpPr>
        <p:spPr>
          <a:xfrm>
            <a:off x="212400" y="6604920"/>
            <a:ext cx="9699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</a:pPr>
            <a:r>
              <a:rPr lang="en-US"/>
              <a:t>31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/>
              <a:t>07</a:t>
            </a:r>
            <a:r>
              <a:rPr b="0" i="0" lang="en-US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/>
              <a:t>4</a:t>
            </a:r>
            <a:endParaRPr b="0" i="0" sz="1200" u="none" cap="none" strike="noStrike">
              <a:solidFill>
                <a:srgbClr val="8B8B8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5" name="Google Shape;215;g2ef696a5b3b_0_1"/>
          <p:cNvPicPr preferRelativeResize="0"/>
          <p:nvPr/>
        </p:nvPicPr>
        <p:blipFill rotWithShape="1">
          <a:blip r:embed="rId6">
            <a:alphaModFix/>
          </a:blip>
          <a:srcRect b="3303" l="2942" r="8160" t="7162"/>
          <a:stretch/>
        </p:blipFill>
        <p:spPr>
          <a:xfrm>
            <a:off x="4845825" y="1911675"/>
            <a:ext cx="4946126" cy="4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ef696a5b3b_0_1"/>
          <p:cNvSpPr txBox="1"/>
          <p:nvPr/>
        </p:nvSpPr>
        <p:spPr>
          <a:xfrm>
            <a:off x="9791950" y="3752500"/>
            <a:ext cx="2358000" cy="16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 Density plot reveals average brightness magnitude around 22.06 mpsas.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 Exceptionally dark skies, ideal for sensitive astronomical observations.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17" name="Google Shape;217;g2ef696a5b3b_0_1"/>
          <p:cNvPicPr preferRelativeResize="0"/>
          <p:nvPr/>
        </p:nvPicPr>
        <p:blipFill rotWithShape="1">
          <a:blip r:embed="rId7">
            <a:alphaModFix/>
          </a:blip>
          <a:srcRect b="4558" l="8646" r="15168" t="8288"/>
          <a:stretch/>
        </p:blipFill>
        <p:spPr>
          <a:xfrm>
            <a:off x="-16200" y="2128711"/>
            <a:ext cx="4862026" cy="373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ef696a5b3b_0_15"/>
          <p:cNvSpPr txBox="1"/>
          <p:nvPr>
            <p:ph idx="11" type="ftr"/>
          </p:nvPr>
        </p:nvSpPr>
        <p:spPr>
          <a:xfrm>
            <a:off x="3800520" y="6604920"/>
            <a:ext cx="32244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 Katjaita: Exploiting Favorable Conditions…</a:t>
            </a:r>
            <a:endParaRPr/>
          </a:p>
        </p:txBody>
      </p:sp>
      <p:sp>
        <p:nvSpPr>
          <p:cNvPr id="224" name="Google Shape;224;g2ef696a5b3b_0_15"/>
          <p:cNvSpPr txBox="1"/>
          <p:nvPr/>
        </p:nvSpPr>
        <p:spPr>
          <a:xfrm rot="-5400000">
            <a:off x="5785875" y="4280600"/>
            <a:ext cx="31701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B7B7B7"/>
                </a:solidFill>
              </a:rPr>
              <a:t>DOI:</a:t>
            </a:r>
            <a:r>
              <a:rPr lang="en-US" sz="1300" u="sng">
                <a:solidFill>
                  <a:srgbClr val="B7B7B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10.13140/RG.2.2.11949.31206</a:t>
            </a:r>
            <a:endParaRPr sz="2000">
              <a:solidFill>
                <a:srgbClr val="B7B7B7"/>
              </a:solidFill>
            </a:endParaRPr>
          </a:p>
        </p:txBody>
      </p:sp>
      <p:pic>
        <p:nvPicPr>
          <p:cNvPr id="225" name="Google Shape;225;g2ef696a5b3b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500" y="1540050"/>
            <a:ext cx="8896000" cy="45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ef696a5b3b_0_15"/>
          <p:cNvSpPr txBox="1"/>
          <p:nvPr/>
        </p:nvSpPr>
        <p:spPr>
          <a:xfrm>
            <a:off x="1557900" y="6157100"/>
            <a:ext cx="90762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B7B7B7"/>
                </a:solidFill>
              </a:rPr>
              <a:t>Available from: https://www.researchgate.net/figure/Sky-brightness-indicator-Bortle-Dark-Sky-Scale_tbl1_360548214 [accessed 30 Jul 2024]</a:t>
            </a:r>
            <a:endParaRPr sz="1300">
              <a:solidFill>
                <a:srgbClr val="B7B7B7"/>
              </a:solidFill>
            </a:endParaRPr>
          </a:p>
        </p:txBody>
      </p:sp>
      <p:sp>
        <p:nvSpPr>
          <p:cNvPr id="227" name="Google Shape;227;g2ef696a5b3b_0_15"/>
          <p:cNvSpPr txBox="1"/>
          <p:nvPr>
            <p:ph idx="4294967295"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Dark skies </a:t>
            </a: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cont.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3124"/>
      </a:accent1>
      <a:accent2>
        <a:srgbClr val="FEC017"/>
      </a:accent2>
      <a:accent3>
        <a:srgbClr val="6D6E71"/>
      </a:accent3>
      <a:accent4>
        <a:srgbClr val="FFB000"/>
      </a:accent4>
      <a:accent5>
        <a:srgbClr val="FFFFFF"/>
      </a:accent5>
      <a:accent6>
        <a:srgbClr val="FFFFFF"/>
      </a:accent6>
      <a:hlink>
        <a:srgbClr val="EE3124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3124"/>
      </a:accent1>
      <a:accent2>
        <a:srgbClr val="FEC017"/>
      </a:accent2>
      <a:accent3>
        <a:srgbClr val="6D6E71"/>
      </a:accent3>
      <a:accent4>
        <a:srgbClr val="FFB000"/>
      </a:accent4>
      <a:accent5>
        <a:srgbClr val="FFFFFF"/>
      </a:accent5>
      <a:accent6>
        <a:srgbClr val="FFFFFF"/>
      </a:accent6>
      <a:hlink>
        <a:srgbClr val="EE3124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2015-02-09T12:48:18Z</dcterms:created>
  <dc:creator>Rittmann, John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12</vt:i4>
  </property>
  <property fmtid="{D5CDD505-2E9C-101B-9397-08002B2CF9AE}" pid="3" name="MMClips">
    <vt:i4>5</vt:i4>
  </property>
  <property fmtid="{D5CDD505-2E9C-101B-9397-08002B2CF9AE}" pid="4" name="Notes">
    <vt:i4>4</vt:i4>
  </property>
  <property fmtid="{D5CDD505-2E9C-101B-9397-08002B2CF9AE}" pid="5" name="PresentationFormat">
    <vt:lpwstr>Widescreen</vt:lpwstr>
  </property>
  <property fmtid="{D5CDD505-2E9C-101B-9397-08002B2CF9AE}" pid="6" name="Slides">
    <vt:i4>38</vt:i4>
  </property>
</Properties>
</file>