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9"/>
  </p:notesMasterIdLst>
  <p:sldIdLst>
    <p:sldId id="256" r:id="rId2"/>
    <p:sldId id="295" r:id="rId3"/>
    <p:sldId id="258" r:id="rId4"/>
    <p:sldId id="311" r:id="rId5"/>
    <p:sldId id="310" r:id="rId6"/>
    <p:sldId id="349" r:id="rId7"/>
    <p:sldId id="376" r:id="rId8"/>
    <p:sldId id="312" r:id="rId9"/>
    <p:sldId id="313" r:id="rId10"/>
    <p:sldId id="314" r:id="rId11"/>
    <p:sldId id="320" r:id="rId12"/>
    <p:sldId id="315" r:id="rId13"/>
    <p:sldId id="316" r:id="rId14"/>
    <p:sldId id="366" r:id="rId15"/>
    <p:sldId id="317" r:id="rId16"/>
    <p:sldId id="318" r:id="rId17"/>
    <p:sldId id="359" r:id="rId18"/>
    <p:sldId id="321" r:id="rId19"/>
    <p:sldId id="358" r:id="rId20"/>
    <p:sldId id="372" r:id="rId21"/>
    <p:sldId id="371" r:id="rId22"/>
    <p:sldId id="303" r:id="rId23"/>
    <p:sldId id="361" r:id="rId24"/>
    <p:sldId id="370" r:id="rId25"/>
    <p:sldId id="367" r:id="rId26"/>
    <p:sldId id="369" r:id="rId27"/>
    <p:sldId id="362" r:id="rId28"/>
    <p:sldId id="373" r:id="rId29"/>
    <p:sldId id="374" r:id="rId30"/>
    <p:sldId id="375" r:id="rId31"/>
    <p:sldId id="365" r:id="rId32"/>
    <p:sldId id="363" r:id="rId33"/>
    <p:sldId id="357" r:id="rId34"/>
    <p:sldId id="350" r:id="rId35"/>
    <p:sldId id="355" r:id="rId36"/>
    <p:sldId id="356" r:id="rId37"/>
    <p:sldId id="353"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879"/>
    <a:srgbClr val="00FE0A"/>
    <a:srgbClr val="00DC00"/>
    <a:srgbClr val="3B3B3B"/>
    <a:srgbClr val="D88438"/>
    <a:srgbClr val="D9D9DC"/>
    <a:srgbClr val="F35635"/>
    <a:srgbClr val="973621"/>
    <a:srgbClr val="FF552F"/>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42"/>
    <p:restoredTop sz="71047"/>
  </p:normalViewPr>
  <p:slideViewPr>
    <p:cSldViewPr snapToGrid="0">
      <p:cViewPr varScale="1">
        <p:scale>
          <a:sx n="108" d="100"/>
          <a:sy n="108" d="100"/>
        </p:scale>
        <p:origin x="1864" y="184"/>
      </p:cViewPr>
      <p:guideLst/>
    </p:cSldViewPr>
  </p:slideViewPr>
  <p:notesTextViewPr>
    <p:cViewPr>
      <p:scale>
        <a:sx n="105" d="100"/>
        <a:sy n="10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4C2D6E-E23C-7746-A529-CB4D7F8679CD}" type="datetimeFigureOut">
              <a:rPr lang="en-US" smtClean="0"/>
              <a:t>11/15/24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142326-BD54-FB4A-8639-A7728A123C1E}" type="slidenum">
              <a:rPr lang="en-US" smtClean="0"/>
              <a:t>‹#›</a:t>
            </a:fld>
            <a:endParaRPr lang="en-US"/>
          </a:p>
        </p:txBody>
      </p:sp>
    </p:spTree>
    <p:extLst>
      <p:ext uri="{BB962C8B-B14F-4D97-AF65-F5344CB8AC3E}">
        <p14:creationId xmlns:p14="http://schemas.microsoft.com/office/powerpoint/2010/main" val="2812194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Ø"/>
            </a:pPr>
            <a:r>
              <a:rPr lang="en-US" dirty="0"/>
              <a:t>Good evening. Hello everyone</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dirty="0"/>
              <a:t>I'm </a:t>
            </a:r>
            <a:r>
              <a:rPr lang="en-US" dirty="0" err="1"/>
              <a:t>hrishi</a:t>
            </a:r>
            <a:r>
              <a:rPr lang="en-US" dirty="0"/>
              <a:t>, PhD student from </a:t>
            </a:r>
            <a:r>
              <a:rPr lang="en-US" dirty="0" err="1"/>
              <a:t>Wü</a:t>
            </a:r>
            <a:r>
              <a:rPr lang="en-US" dirty="0"/>
              <a:t> in the </a:t>
            </a:r>
            <a:r>
              <a:rPr lang="en-US" dirty="0" err="1"/>
              <a:t>Kadler</a:t>
            </a:r>
            <a:r>
              <a:rPr lang="en-US" dirty="0"/>
              <a:t> working group.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dirty="0"/>
              <a:t>I going to talk about blazars with LOFAR.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dirty="0"/>
              <a:t>Supervised…</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dirty="0"/>
              <a:t>But before I dive into the topic, I want to say that it is nice to be back</a:t>
            </a:r>
          </a:p>
          <a:p>
            <a:pPr marL="171450" indent="-171450">
              <a:buFont typeface="Wingdings" pitchFamily="2" charset="2"/>
              <a:buChar char="Ø"/>
            </a:pPr>
            <a:endParaRPr lang="en-US" dirty="0"/>
          </a:p>
        </p:txBody>
      </p:sp>
      <p:sp>
        <p:nvSpPr>
          <p:cNvPr id="4" name="Slide Number Placeholder 3"/>
          <p:cNvSpPr>
            <a:spLocks noGrp="1"/>
          </p:cNvSpPr>
          <p:nvPr>
            <p:ph type="sldNum" sz="quarter" idx="5"/>
          </p:nvPr>
        </p:nvSpPr>
        <p:spPr/>
        <p:txBody>
          <a:bodyPr/>
          <a:lstStyle/>
          <a:p>
            <a:fld id="{B4142326-BD54-FB4A-8639-A7728A123C1E}" type="slidenum">
              <a:rPr lang="en-US" smtClean="0"/>
              <a:t>1</a:t>
            </a:fld>
            <a:endParaRPr lang="en-US"/>
          </a:p>
        </p:txBody>
      </p:sp>
    </p:spTree>
    <p:extLst>
      <p:ext uri="{BB962C8B-B14F-4D97-AF65-F5344CB8AC3E}">
        <p14:creationId xmlns:p14="http://schemas.microsoft.com/office/powerpoint/2010/main" val="3646377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IN" sz="2800" b="0" i="0" u="none" strike="noStrike" dirty="0">
                <a:solidFill>
                  <a:srgbClr val="555555"/>
                </a:solidFill>
                <a:effectLst/>
                <a:latin typeface="Georgia" panose="02040502050405020303" pitchFamily="18" charset="0"/>
              </a:rPr>
              <a:t>VLSS came out in 2007. Covers whole north sky above d &gt;-30</a:t>
            </a: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IN" sz="2800" b="0" i="0" u="none" strike="noStrike" dirty="0">
                <a:solidFill>
                  <a:srgbClr val="555555"/>
                </a:solidFill>
                <a:effectLst/>
                <a:latin typeface="Georgia" panose="02040502050405020303" pitchFamily="18" charset="0"/>
              </a:rPr>
              <a:t>Not only are we going to lower frequency but also much higher sensitivity and resolution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2800" b="0" i="0" u="none" strike="noStrike" dirty="0">
              <a:solidFill>
                <a:srgbClr val="555555"/>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2800" b="0" i="0" u="none" strike="noStrike" dirty="0" err="1">
                <a:solidFill>
                  <a:srgbClr val="555555"/>
                </a:solidFill>
                <a:effectLst/>
                <a:latin typeface="Georgia" panose="02040502050405020303" pitchFamily="18" charset="0"/>
              </a:rPr>
              <a:t>LoTSS</a:t>
            </a:r>
            <a:r>
              <a:rPr lang="en-IN" sz="2800" b="0" i="0" u="none" strike="noStrike" dirty="0">
                <a:solidFill>
                  <a:srgbClr val="555555"/>
                </a:solidFill>
                <a:effectLst/>
                <a:latin typeface="Georgia" panose="02040502050405020303" pitchFamily="18" charset="0"/>
              </a:rPr>
              <a:t> coverage: </a:t>
            </a:r>
            <a:r>
              <a:rPr lang="en-IN" sz="4000" b="0" i="0" u="none" strike="noStrike" dirty="0">
                <a:solidFill>
                  <a:srgbClr val="000000"/>
                </a:solidFill>
                <a:effectLst/>
                <a:latin typeface="-webkit-standard"/>
              </a:rPr>
              <a:t>14.229% of sky =&gt; 5870°^2</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4000" b="0" i="0" u="none" strike="noStrike" dirty="0" err="1">
                <a:solidFill>
                  <a:srgbClr val="000000"/>
                </a:solidFill>
                <a:effectLst/>
                <a:latin typeface="-webkit-standard"/>
              </a:rPr>
              <a:t>LoLSS</a:t>
            </a:r>
            <a:r>
              <a:rPr lang="en-IN" sz="4000" b="0" i="0" u="none" strike="noStrike" dirty="0">
                <a:solidFill>
                  <a:srgbClr val="000000"/>
                </a:solidFill>
                <a:effectLst/>
                <a:latin typeface="-webkit-standard"/>
              </a:rPr>
              <a:t> coverage: 1.675% of sky =&gt; 691°^2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4000" b="0" i="0" u="none" strike="noStrike" dirty="0">
              <a:solidFill>
                <a:srgbClr val="000000"/>
              </a:solidFill>
              <a:effectLst/>
              <a:latin typeface="-webkit-standar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4000" b="0" i="0" u="none" strike="noStrike" dirty="0">
                <a:solidFill>
                  <a:srgbClr val="000000"/>
                </a:solidFill>
                <a:effectLst/>
                <a:latin typeface="-webkit-standard"/>
              </a:rPr>
              <a:t>What is HETDEX? </a:t>
            </a:r>
            <a:r>
              <a:rPr lang="en-IN" sz="5400" b="0" i="0" u="none" strike="noStrike" dirty="0">
                <a:solidFill>
                  <a:srgbClr val="BDC1C6"/>
                </a:solidFill>
                <a:effectLst/>
                <a:latin typeface="arial" panose="020B0604020202020204" pitchFamily="34" charset="0"/>
              </a:rPr>
              <a:t>Hobby-Eberly Telescope Dark Energy Experiment (</a:t>
            </a:r>
            <a:r>
              <a:rPr lang="en-IN" sz="5400" b="1" i="0" u="none" strike="noStrike" dirty="0">
                <a:solidFill>
                  <a:srgbClr val="BCC0C3"/>
                </a:solidFill>
                <a:effectLst/>
                <a:latin typeface="arial" panose="020B0604020202020204" pitchFamily="34" charset="0"/>
              </a:rPr>
              <a:t>HETDEX</a:t>
            </a:r>
            <a:r>
              <a:rPr lang="en-IN" sz="5400" b="0" i="0" u="none" strike="noStrike" dirty="0">
                <a:solidFill>
                  <a:srgbClr val="BDC1C6"/>
                </a:solidFill>
                <a:effectLst/>
                <a:latin typeface="arial" panose="020B0604020202020204" pitchFamily="34" charset="0"/>
              </a:rPr>
              <a:t>)</a:t>
            </a:r>
            <a:endParaRPr lang="en-IN" sz="2800" b="0" i="0" u="none" strike="noStrike" dirty="0">
              <a:solidFill>
                <a:srgbClr val="555555"/>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1" dirty="0">
              <a:effectLst/>
              <a:latin typeface="TeXGyrePagella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1" dirty="0">
              <a:effectLst/>
              <a:latin typeface="TeXGyrePagellaX"/>
            </a:endParaRPr>
          </a:p>
        </p:txBody>
      </p:sp>
      <p:sp>
        <p:nvSpPr>
          <p:cNvPr id="4" name="Slide Number Placeholder 3"/>
          <p:cNvSpPr>
            <a:spLocks noGrp="1"/>
          </p:cNvSpPr>
          <p:nvPr>
            <p:ph type="sldNum" sz="quarter" idx="5"/>
          </p:nvPr>
        </p:nvSpPr>
        <p:spPr/>
        <p:txBody>
          <a:bodyPr/>
          <a:lstStyle/>
          <a:p>
            <a:fld id="{B4142326-BD54-FB4A-8639-A7728A123C1E}" type="slidenum">
              <a:rPr lang="en-US" smtClean="0"/>
              <a:t>10</a:t>
            </a:fld>
            <a:endParaRPr lang="en-US"/>
          </a:p>
        </p:txBody>
      </p:sp>
    </p:spTree>
    <p:extLst>
      <p:ext uri="{BB962C8B-B14F-4D97-AF65-F5344CB8AC3E}">
        <p14:creationId xmlns:p14="http://schemas.microsoft.com/office/powerpoint/2010/main" val="2179444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IN" sz="2800" b="0" i="0" u="none" strike="noStrike" dirty="0">
                <a:solidFill>
                  <a:srgbClr val="555555"/>
                </a:solidFill>
                <a:effectLst/>
                <a:latin typeface="Georgia" panose="02040502050405020303" pitchFamily="18" charset="0"/>
              </a:rPr>
              <a:t>VLSS came out in 2007. Covers whole north sky above d &gt;-30</a:t>
            </a: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IN" sz="2800" b="0" i="0" u="none" strike="noStrike" dirty="0">
                <a:solidFill>
                  <a:srgbClr val="555555"/>
                </a:solidFill>
                <a:effectLst/>
                <a:latin typeface="Georgia" panose="02040502050405020303" pitchFamily="18" charset="0"/>
              </a:rPr>
              <a:t>Not only are we going to lower frequency but also much higher sensitivity and resolution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2800" b="0" i="0" u="none" strike="noStrike" dirty="0">
              <a:solidFill>
                <a:srgbClr val="555555"/>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2800" b="0" i="0" u="none" strike="noStrike" dirty="0" err="1">
                <a:solidFill>
                  <a:srgbClr val="555555"/>
                </a:solidFill>
                <a:effectLst/>
                <a:latin typeface="Georgia" panose="02040502050405020303" pitchFamily="18" charset="0"/>
              </a:rPr>
              <a:t>LoTSS</a:t>
            </a:r>
            <a:r>
              <a:rPr lang="en-IN" sz="2800" b="0" i="0" u="none" strike="noStrike" dirty="0">
                <a:solidFill>
                  <a:srgbClr val="555555"/>
                </a:solidFill>
                <a:effectLst/>
                <a:latin typeface="Georgia" panose="02040502050405020303" pitchFamily="18" charset="0"/>
              </a:rPr>
              <a:t> coverage: </a:t>
            </a:r>
            <a:r>
              <a:rPr lang="en-IN" sz="4000" b="0" i="0" u="none" strike="noStrike" dirty="0">
                <a:solidFill>
                  <a:srgbClr val="000000"/>
                </a:solidFill>
                <a:effectLst/>
                <a:latin typeface="-webkit-standard"/>
              </a:rPr>
              <a:t>14.229% of sky =&gt; 5870°^2</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4000" b="0" i="0" u="none" strike="noStrike" dirty="0" err="1">
                <a:solidFill>
                  <a:srgbClr val="000000"/>
                </a:solidFill>
                <a:effectLst/>
                <a:latin typeface="-webkit-standard"/>
              </a:rPr>
              <a:t>LoLSS</a:t>
            </a:r>
            <a:r>
              <a:rPr lang="en-IN" sz="4000" b="0" i="0" u="none" strike="noStrike" dirty="0">
                <a:solidFill>
                  <a:srgbClr val="000000"/>
                </a:solidFill>
                <a:effectLst/>
                <a:latin typeface="-webkit-standard"/>
              </a:rPr>
              <a:t> coverage: 1.675% of sky =&gt; 691°^2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4000" b="0" i="0" u="none" strike="noStrike" dirty="0">
              <a:solidFill>
                <a:srgbClr val="000000"/>
              </a:solidFill>
              <a:effectLst/>
              <a:latin typeface="-webkit-standar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4000" b="0" i="0" u="none" strike="noStrike" dirty="0">
                <a:solidFill>
                  <a:srgbClr val="000000"/>
                </a:solidFill>
                <a:effectLst/>
                <a:latin typeface="-webkit-standard"/>
              </a:rPr>
              <a:t>What is HETDEX? </a:t>
            </a:r>
            <a:r>
              <a:rPr lang="en-IN" sz="5400" b="0" i="0" u="none" strike="noStrike" dirty="0">
                <a:solidFill>
                  <a:srgbClr val="BDC1C6"/>
                </a:solidFill>
                <a:effectLst/>
                <a:latin typeface="arial" panose="020B0604020202020204" pitchFamily="34" charset="0"/>
              </a:rPr>
              <a:t>Hobby-Eberly Telescope Dark Energy Experiment (</a:t>
            </a:r>
            <a:r>
              <a:rPr lang="en-IN" sz="5400" b="1" i="0" u="none" strike="noStrike" dirty="0">
                <a:solidFill>
                  <a:srgbClr val="BCC0C3"/>
                </a:solidFill>
                <a:effectLst/>
                <a:latin typeface="arial" panose="020B0604020202020204" pitchFamily="34" charset="0"/>
              </a:rPr>
              <a:t>HETDEX</a:t>
            </a:r>
            <a:r>
              <a:rPr lang="en-IN" sz="5400" b="0" i="0" u="none" strike="noStrike" dirty="0">
                <a:solidFill>
                  <a:srgbClr val="BDC1C6"/>
                </a:solidFill>
                <a:effectLst/>
                <a:latin typeface="arial" panose="020B0604020202020204" pitchFamily="34" charset="0"/>
              </a:rPr>
              <a:t>)</a:t>
            </a:r>
            <a:endParaRPr lang="en-IN" sz="2800" b="0" i="0" u="none" strike="noStrike" dirty="0">
              <a:solidFill>
                <a:srgbClr val="555555"/>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1" dirty="0">
              <a:effectLst/>
              <a:latin typeface="TeXGyrePagella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1" dirty="0">
              <a:effectLst/>
              <a:latin typeface="TeXGyrePagellaX"/>
            </a:endParaRPr>
          </a:p>
        </p:txBody>
      </p:sp>
      <p:sp>
        <p:nvSpPr>
          <p:cNvPr id="4" name="Slide Number Placeholder 3"/>
          <p:cNvSpPr>
            <a:spLocks noGrp="1"/>
          </p:cNvSpPr>
          <p:nvPr>
            <p:ph type="sldNum" sz="quarter" idx="5"/>
          </p:nvPr>
        </p:nvSpPr>
        <p:spPr/>
        <p:txBody>
          <a:bodyPr/>
          <a:lstStyle/>
          <a:p>
            <a:fld id="{B4142326-BD54-FB4A-8639-A7728A123C1E}" type="slidenum">
              <a:rPr lang="en-US" smtClean="0"/>
              <a:t>11</a:t>
            </a:fld>
            <a:endParaRPr lang="en-US"/>
          </a:p>
        </p:txBody>
      </p:sp>
    </p:spTree>
    <p:extLst>
      <p:ext uri="{BB962C8B-B14F-4D97-AF65-F5344CB8AC3E}">
        <p14:creationId xmlns:p14="http://schemas.microsoft.com/office/powerpoint/2010/main" val="4274110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IN" sz="2800" b="0" i="0" u="none" strike="noStrike" dirty="0">
                <a:solidFill>
                  <a:srgbClr val="555555"/>
                </a:solidFill>
                <a:effectLst/>
                <a:latin typeface="Georgia" panose="02040502050405020303" pitchFamily="18" charset="0"/>
              </a:rPr>
              <a:t>VLSS came out in 2007. Covers whole north sky above d &gt;-30</a:t>
            </a: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IN" sz="2800" b="0" i="0" u="none" strike="noStrike" dirty="0">
                <a:solidFill>
                  <a:srgbClr val="555555"/>
                </a:solidFill>
                <a:effectLst/>
                <a:latin typeface="Georgia" panose="02040502050405020303" pitchFamily="18" charset="0"/>
              </a:rPr>
              <a:t>Not only are we going to lower frequency but also much higher sensitivity and resolution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2800" b="0" i="0" u="none" strike="noStrike" dirty="0">
              <a:solidFill>
                <a:srgbClr val="555555"/>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2800" b="0" i="0" u="none" strike="noStrike" dirty="0" err="1">
                <a:solidFill>
                  <a:srgbClr val="555555"/>
                </a:solidFill>
                <a:effectLst/>
                <a:latin typeface="Georgia" panose="02040502050405020303" pitchFamily="18" charset="0"/>
              </a:rPr>
              <a:t>LoTSS</a:t>
            </a:r>
            <a:r>
              <a:rPr lang="en-IN" sz="2800" b="0" i="0" u="none" strike="noStrike" dirty="0">
                <a:solidFill>
                  <a:srgbClr val="555555"/>
                </a:solidFill>
                <a:effectLst/>
                <a:latin typeface="Georgia" panose="02040502050405020303" pitchFamily="18" charset="0"/>
              </a:rPr>
              <a:t> coverage: </a:t>
            </a:r>
            <a:r>
              <a:rPr lang="en-IN" sz="4000" b="0" i="0" u="none" strike="noStrike" dirty="0">
                <a:solidFill>
                  <a:srgbClr val="000000"/>
                </a:solidFill>
                <a:effectLst/>
                <a:latin typeface="-webkit-standard"/>
              </a:rPr>
              <a:t>14.229% of sky =&gt; 5870°^2</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4000" b="0" i="0" u="none" strike="noStrike" dirty="0" err="1">
                <a:solidFill>
                  <a:srgbClr val="000000"/>
                </a:solidFill>
                <a:effectLst/>
                <a:latin typeface="-webkit-standard"/>
              </a:rPr>
              <a:t>LoLSS</a:t>
            </a:r>
            <a:r>
              <a:rPr lang="en-IN" sz="4000" b="0" i="0" u="none" strike="noStrike" dirty="0">
                <a:solidFill>
                  <a:srgbClr val="000000"/>
                </a:solidFill>
                <a:effectLst/>
                <a:latin typeface="-webkit-standard"/>
              </a:rPr>
              <a:t> coverage: 1.675% of sky =&gt; 691°^2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4000" b="0" i="0" u="none" strike="noStrike" dirty="0">
              <a:solidFill>
                <a:srgbClr val="000000"/>
              </a:solidFill>
              <a:effectLst/>
              <a:latin typeface="-webkit-standar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4000" b="0" i="0" u="none" strike="noStrike" dirty="0">
                <a:solidFill>
                  <a:srgbClr val="000000"/>
                </a:solidFill>
                <a:effectLst/>
                <a:latin typeface="-webkit-standard"/>
              </a:rPr>
              <a:t>What is HETDEX? </a:t>
            </a:r>
            <a:r>
              <a:rPr lang="en-IN" sz="5400" b="0" i="0" u="none" strike="noStrike" dirty="0">
                <a:solidFill>
                  <a:srgbClr val="BDC1C6"/>
                </a:solidFill>
                <a:effectLst/>
                <a:latin typeface="arial" panose="020B0604020202020204" pitchFamily="34" charset="0"/>
              </a:rPr>
              <a:t>Hobby-Eberly Telescope Dark Energy Experiment (</a:t>
            </a:r>
            <a:r>
              <a:rPr lang="en-IN" sz="5400" b="1" i="0" u="none" strike="noStrike" dirty="0">
                <a:solidFill>
                  <a:srgbClr val="BCC0C3"/>
                </a:solidFill>
                <a:effectLst/>
                <a:latin typeface="arial" panose="020B0604020202020204" pitchFamily="34" charset="0"/>
              </a:rPr>
              <a:t>HETDEX</a:t>
            </a:r>
            <a:r>
              <a:rPr lang="en-IN" sz="5400" b="0" i="0" u="none" strike="noStrike" dirty="0">
                <a:solidFill>
                  <a:srgbClr val="BDC1C6"/>
                </a:solidFill>
                <a:effectLst/>
                <a:latin typeface="arial" panose="020B0604020202020204" pitchFamily="34" charset="0"/>
              </a:rPr>
              <a:t>)</a:t>
            </a:r>
            <a:endParaRPr lang="en-IN" sz="2800" b="0" i="0" u="none" strike="noStrike" dirty="0">
              <a:solidFill>
                <a:srgbClr val="555555"/>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1" dirty="0">
              <a:effectLst/>
              <a:latin typeface="TeXGyrePagella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1" dirty="0">
              <a:effectLst/>
              <a:latin typeface="TeXGyrePagellaX"/>
            </a:endParaRPr>
          </a:p>
        </p:txBody>
      </p:sp>
      <p:sp>
        <p:nvSpPr>
          <p:cNvPr id="4" name="Slide Number Placeholder 3"/>
          <p:cNvSpPr>
            <a:spLocks noGrp="1"/>
          </p:cNvSpPr>
          <p:nvPr>
            <p:ph type="sldNum" sz="quarter" idx="5"/>
          </p:nvPr>
        </p:nvSpPr>
        <p:spPr/>
        <p:txBody>
          <a:bodyPr/>
          <a:lstStyle/>
          <a:p>
            <a:fld id="{B4142326-BD54-FB4A-8639-A7728A123C1E}" type="slidenum">
              <a:rPr lang="en-US" smtClean="0"/>
              <a:t>12</a:t>
            </a:fld>
            <a:endParaRPr lang="en-US"/>
          </a:p>
        </p:txBody>
      </p:sp>
    </p:spTree>
    <p:extLst>
      <p:ext uri="{BB962C8B-B14F-4D97-AF65-F5344CB8AC3E}">
        <p14:creationId xmlns:p14="http://schemas.microsoft.com/office/powerpoint/2010/main" val="3366369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IN" sz="2800" b="0" i="0" u="none" strike="noStrike" dirty="0">
                <a:solidFill>
                  <a:srgbClr val="555555"/>
                </a:solidFill>
                <a:effectLst/>
                <a:latin typeface="Georgia" panose="02040502050405020303" pitchFamily="18" charset="0"/>
              </a:rPr>
              <a:t>VLSS came out in 2007. Covers whole north sky above d &gt;-30</a:t>
            </a: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IN" sz="2800" b="0" i="0" u="none" strike="noStrike" dirty="0">
                <a:solidFill>
                  <a:srgbClr val="555555"/>
                </a:solidFill>
                <a:effectLst/>
                <a:latin typeface="Georgia" panose="02040502050405020303" pitchFamily="18" charset="0"/>
              </a:rPr>
              <a:t>Not only are we going to lower frequency but also much higher sensitivity and resolution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2800" b="0" i="0" u="none" strike="noStrike" dirty="0">
              <a:solidFill>
                <a:srgbClr val="555555"/>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2800" b="0" i="0" u="none" strike="noStrike" dirty="0" err="1">
                <a:solidFill>
                  <a:srgbClr val="555555"/>
                </a:solidFill>
                <a:effectLst/>
                <a:latin typeface="Georgia" panose="02040502050405020303" pitchFamily="18" charset="0"/>
              </a:rPr>
              <a:t>LoTSS</a:t>
            </a:r>
            <a:r>
              <a:rPr lang="en-IN" sz="2800" b="0" i="0" u="none" strike="noStrike" dirty="0">
                <a:solidFill>
                  <a:srgbClr val="555555"/>
                </a:solidFill>
                <a:effectLst/>
                <a:latin typeface="Georgia" panose="02040502050405020303" pitchFamily="18" charset="0"/>
              </a:rPr>
              <a:t> coverage: </a:t>
            </a:r>
            <a:r>
              <a:rPr lang="en-IN" sz="4000" b="0" i="0" u="none" strike="noStrike" dirty="0">
                <a:solidFill>
                  <a:srgbClr val="000000"/>
                </a:solidFill>
                <a:effectLst/>
                <a:latin typeface="-webkit-standard"/>
              </a:rPr>
              <a:t>14.229% of sky =&gt; 5870°^2</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4000" b="0" i="0" u="none" strike="noStrike" dirty="0" err="1">
                <a:solidFill>
                  <a:srgbClr val="000000"/>
                </a:solidFill>
                <a:effectLst/>
                <a:latin typeface="-webkit-standard"/>
              </a:rPr>
              <a:t>LoLSS</a:t>
            </a:r>
            <a:r>
              <a:rPr lang="en-IN" sz="4000" b="0" i="0" u="none" strike="noStrike" dirty="0">
                <a:solidFill>
                  <a:srgbClr val="000000"/>
                </a:solidFill>
                <a:effectLst/>
                <a:latin typeface="-webkit-standard"/>
              </a:rPr>
              <a:t> coverage: 1.675% of sky =&gt; 691°^2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4000" b="0" i="0" u="none" strike="noStrike" dirty="0">
              <a:solidFill>
                <a:srgbClr val="000000"/>
              </a:solidFill>
              <a:effectLst/>
              <a:latin typeface="-webkit-standar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4000" b="0" i="0" u="none" strike="noStrike" dirty="0">
                <a:solidFill>
                  <a:srgbClr val="000000"/>
                </a:solidFill>
                <a:effectLst/>
                <a:latin typeface="-webkit-standard"/>
              </a:rPr>
              <a:t>What is HETDEX? </a:t>
            </a:r>
            <a:r>
              <a:rPr lang="en-IN" sz="5400" b="0" i="0" u="none" strike="noStrike" dirty="0">
                <a:solidFill>
                  <a:srgbClr val="BDC1C6"/>
                </a:solidFill>
                <a:effectLst/>
                <a:latin typeface="arial" panose="020B0604020202020204" pitchFamily="34" charset="0"/>
              </a:rPr>
              <a:t>Hobby-Eberly Telescope Dark Energy Experiment (</a:t>
            </a:r>
            <a:r>
              <a:rPr lang="en-IN" sz="5400" b="1" i="0" u="none" strike="noStrike" dirty="0">
                <a:solidFill>
                  <a:srgbClr val="BCC0C3"/>
                </a:solidFill>
                <a:effectLst/>
                <a:latin typeface="arial" panose="020B0604020202020204" pitchFamily="34" charset="0"/>
              </a:rPr>
              <a:t>HETDEX</a:t>
            </a:r>
            <a:r>
              <a:rPr lang="en-IN" sz="5400" b="0" i="0" u="none" strike="noStrike" dirty="0">
                <a:solidFill>
                  <a:srgbClr val="BDC1C6"/>
                </a:solidFill>
                <a:effectLst/>
                <a:latin typeface="arial" panose="020B0604020202020204" pitchFamily="34" charset="0"/>
              </a:rPr>
              <a:t>)</a:t>
            </a:r>
            <a:endParaRPr lang="en-IN" sz="2800" b="0" i="0" u="none" strike="noStrike" dirty="0">
              <a:solidFill>
                <a:srgbClr val="555555"/>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1" dirty="0">
              <a:effectLst/>
              <a:latin typeface="TeXGyrePagella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1" dirty="0">
              <a:effectLst/>
              <a:latin typeface="TeXGyrePagellaX"/>
            </a:endParaRPr>
          </a:p>
        </p:txBody>
      </p:sp>
      <p:sp>
        <p:nvSpPr>
          <p:cNvPr id="4" name="Slide Number Placeholder 3"/>
          <p:cNvSpPr>
            <a:spLocks noGrp="1"/>
          </p:cNvSpPr>
          <p:nvPr>
            <p:ph type="sldNum" sz="quarter" idx="5"/>
          </p:nvPr>
        </p:nvSpPr>
        <p:spPr/>
        <p:txBody>
          <a:bodyPr/>
          <a:lstStyle/>
          <a:p>
            <a:fld id="{B4142326-BD54-FB4A-8639-A7728A123C1E}" type="slidenum">
              <a:rPr lang="en-US" smtClean="0"/>
              <a:t>13</a:t>
            </a:fld>
            <a:endParaRPr lang="en-US"/>
          </a:p>
        </p:txBody>
      </p:sp>
    </p:spTree>
    <p:extLst>
      <p:ext uri="{BB962C8B-B14F-4D97-AF65-F5344CB8AC3E}">
        <p14:creationId xmlns:p14="http://schemas.microsoft.com/office/powerpoint/2010/main" val="2484824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dirty="0">
                <a:effectLst/>
                <a:latin typeface="TeXGyrePagellaX"/>
              </a:rPr>
              <a:t>NVSS has detection limit of 2.5mJy</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dirty="0">
                <a:effectLst/>
                <a:latin typeface="TeXGyrePagellaX"/>
              </a:rPr>
              <a:t>For FIRST it it is 1 </a:t>
            </a:r>
            <a:r>
              <a:rPr lang="en-IN" sz="1800" b="1" dirty="0" err="1">
                <a:effectLst/>
                <a:latin typeface="TeXGyrePagellaX"/>
              </a:rPr>
              <a:t>mJy</a:t>
            </a:r>
            <a:endParaRPr lang="en-IN" sz="1800" b="1" dirty="0">
              <a:effectLst/>
              <a:latin typeface="TeXGyrePagella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1" dirty="0">
              <a:effectLst/>
              <a:latin typeface="TeXGyrePagellaX"/>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dirty="0">
                <a:effectLst/>
                <a:latin typeface="TeXGyrePagellaX"/>
              </a:rPr>
              <a:t>Fonts bigger</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dirty="0" err="1">
                <a:effectLst/>
                <a:latin typeface="TeXGyrePagellaX"/>
              </a:rPr>
              <a:t>Menition</a:t>
            </a:r>
            <a:r>
              <a:rPr lang="en-IN" sz="1800" b="1" dirty="0">
                <a:effectLst/>
                <a:latin typeface="TeXGyrePagellaX"/>
              </a:rPr>
              <a:t> both surveys at 1.4Ghz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1" dirty="0">
              <a:effectLst/>
              <a:latin typeface="TeXGyrePagella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1" dirty="0">
              <a:effectLst/>
              <a:latin typeface="TeXGyrePagella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1" dirty="0">
              <a:effectLst/>
              <a:latin typeface="TeXGyrePagellaX"/>
            </a:endParaRPr>
          </a:p>
        </p:txBody>
      </p:sp>
      <p:sp>
        <p:nvSpPr>
          <p:cNvPr id="4" name="Slide Number Placeholder 3"/>
          <p:cNvSpPr>
            <a:spLocks noGrp="1"/>
          </p:cNvSpPr>
          <p:nvPr>
            <p:ph type="sldNum" sz="quarter" idx="5"/>
          </p:nvPr>
        </p:nvSpPr>
        <p:spPr/>
        <p:txBody>
          <a:bodyPr/>
          <a:lstStyle/>
          <a:p>
            <a:fld id="{B4142326-BD54-FB4A-8639-A7728A123C1E}" type="slidenum">
              <a:rPr lang="en-US" smtClean="0"/>
              <a:t>14</a:t>
            </a:fld>
            <a:endParaRPr lang="en-US"/>
          </a:p>
        </p:txBody>
      </p:sp>
    </p:spTree>
    <p:extLst>
      <p:ext uri="{BB962C8B-B14F-4D97-AF65-F5344CB8AC3E}">
        <p14:creationId xmlns:p14="http://schemas.microsoft.com/office/powerpoint/2010/main" val="2740279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dirty="0">
                <a:effectLst/>
                <a:latin typeface="TeXGyrePagellaX"/>
              </a:rPr>
              <a:t>NVSS has detection limit of 2.5mJy</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dirty="0">
                <a:effectLst/>
                <a:latin typeface="TeXGyrePagellaX"/>
              </a:rPr>
              <a:t>For FIRST it it is 1 </a:t>
            </a:r>
            <a:r>
              <a:rPr lang="en-IN" sz="1800" b="1" dirty="0" err="1">
                <a:effectLst/>
                <a:latin typeface="TeXGyrePagellaX"/>
              </a:rPr>
              <a:t>mJy</a:t>
            </a:r>
            <a:endParaRPr lang="en-IN" sz="1800" b="1" dirty="0">
              <a:effectLst/>
              <a:latin typeface="TeXGyrePagella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1" dirty="0">
              <a:effectLst/>
              <a:latin typeface="TeXGyrePagellaX"/>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dirty="0">
                <a:effectLst/>
                <a:latin typeface="TeXGyrePagellaX"/>
              </a:rPr>
              <a:t>Fonts bigger</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dirty="0" err="1">
                <a:effectLst/>
                <a:latin typeface="TeXGyrePagellaX"/>
              </a:rPr>
              <a:t>Menition</a:t>
            </a:r>
            <a:r>
              <a:rPr lang="en-IN" sz="1800" b="1" dirty="0">
                <a:effectLst/>
                <a:latin typeface="TeXGyrePagellaX"/>
              </a:rPr>
              <a:t> both surveys at 1.4Ghz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1" dirty="0">
              <a:effectLst/>
              <a:latin typeface="TeXGyrePagella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1" dirty="0">
              <a:effectLst/>
              <a:latin typeface="TeXGyrePagella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1" dirty="0">
              <a:effectLst/>
              <a:latin typeface="TeXGyrePagellaX"/>
            </a:endParaRPr>
          </a:p>
        </p:txBody>
      </p:sp>
      <p:sp>
        <p:nvSpPr>
          <p:cNvPr id="4" name="Slide Number Placeholder 3"/>
          <p:cNvSpPr>
            <a:spLocks noGrp="1"/>
          </p:cNvSpPr>
          <p:nvPr>
            <p:ph type="sldNum" sz="quarter" idx="5"/>
          </p:nvPr>
        </p:nvSpPr>
        <p:spPr/>
        <p:txBody>
          <a:bodyPr/>
          <a:lstStyle/>
          <a:p>
            <a:fld id="{B4142326-BD54-FB4A-8639-A7728A123C1E}" type="slidenum">
              <a:rPr lang="en-US" smtClean="0"/>
              <a:t>15</a:t>
            </a:fld>
            <a:endParaRPr lang="en-US"/>
          </a:p>
        </p:txBody>
      </p:sp>
    </p:spTree>
    <p:extLst>
      <p:ext uri="{BB962C8B-B14F-4D97-AF65-F5344CB8AC3E}">
        <p14:creationId xmlns:p14="http://schemas.microsoft.com/office/powerpoint/2010/main" val="220976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IN" sz="2800" b="0" i="0" u="none" strike="noStrike" dirty="0">
                <a:solidFill>
                  <a:srgbClr val="555555"/>
                </a:solidFill>
                <a:effectLst/>
                <a:latin typeface="Georgia" panose="02040502050405020303" pitchFamily="18" charset="0"/>
              </a:rPr>
              <a:t>VLSS came out in 2007. Covers whole north sky above d &gt;-30</a:t>
            </a: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IN" sz="2800" b="0" i="0" u="none" strike="noStrike" dirty="0">
                <a:solidFill>
                  <a:srgbClr val="555555"/>
                </a:solidFill>
                <a:effectLst/>
                <a:latin typeface="Georgia" panose="02040502050405020303" pitchFamily="18" charset="0"/>
              </a:rPr>
              <a:t>Not only are we going to lower frequency but also much higher sensitivity and resolution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2800" b="0" i="0" u="none" strike="noStrike" dirty="0">
              <a:solidFill>
                <a:srgbClr val="555555"/>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2800" b="0" i="0" u="none" strike="noStrike" dirty="0" err="1">
                <a:solidFill>
                  <a:srgbClr val="555555"/>
                </a:solidFill>
                <a:effectLst/>
                <a:latin typeface="Georgia" panose="02040502050405020303" pitchFamily="18" charset="0"/>
              </a:rPr>
              <a:t>LoTSS</a:t>
            </a:r>
            <a:r>
              <a:rPr lang="en-IN" sz="2800" b="0" i="0" u="none" strike="noStrike" dirty="0">
                <a:solidFill>
                  <a:srgbClr val="555555"/>
                </a:solidFill>
                <a:effectLst/>
                <a:latin typeface="Georgia" panose="02040502050405020303" pitchFamily="18" charset="0"/>
              </a:rPr>
              <a:t> coverage: </a:t>
            </a:r>
            <a:r>
              <a:rPr lang="en-IN" sz="4000" b="0" i="0" u="none" strike="noStrike" dirty="0">
                <a:solidFill>
                  <a:srgbClr val="000000"/>
                </a:solidFill>
                <a:effectLst/>
                <a:latin typeface="-webkit-standard"/>
              </a:rPr>
              <a:t>14.229% of sky =&gt; 5870°^2</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4000" b="0" i="0" u="none" strike="noStrike" dirty="0" err="1">
                <a:solidFill>
                  <a:srgbClr val="000000"/>
                </a:solidFill>
                <a:effectLst/>
                <a:latin typeface="-webkit-standard"/>
              </a:rPr>
              <a:t>LoLSS</a:t>
            </a:r>
            <a:r>
              <a:rPr lang="en-IN" sz="4000" b="0" i="0" u="none" strike="noStrike" dirty="0">
                <a:solidFill>
                  <a:srgbClr val="000000"/>
                </a:solidFill>
                <a:effectLst/>
                <a:latin typeface="-webkit-standard"/>
              </a:rPr>
              <a:t> coverage: 1.675% of sky =&gt; 691°^2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4000" b="0" i="0" u="none" strike="noStrike" dirty="0">
              <a:solidFill>
                <a:srgbClr val="000000"/>
              </a:solidFill>
              <a:effectLst/>
              <a:latin typeface="-webkit-standar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4000" b="0" i="0" u="none" strike="noStrike" dirty="0">
                <a:solidFill>
                  <a:srgbClr val="000000"/>
                </a:solidFill>
                <a:effectLst/>
                <a:latin typeface="-webkit-standard"/>
              </a:rPr>
              <a:t>What is HETDEX? </a:t>
            </a:r>
            <a:r>
              <a:rPr lang="en-IN" sz="5400" b="0" i="0" u="none" strike="noStrike" dirty="0">
                <a:solidFill>
                  <a:srgbClr val="BDC1C6"/>
                </a:solidFill>
                <a:effectLst/>
                <a:latin typeface="arial" panose="020B0604020202020204" pitchFamily="34" charset="0"/>
              </a:rPr>
              <a:t>Hobby-Eberly Telescope Dark Energy Experiment (</a:t>
            </a:r>
            <a:r>
              <a:rPr lang="en-IN" sz="5400" b="1" i="0" u="none" strike="noStrike" dirty="0">
                <a:solidFill>
                  <a:srgbClr val="BCC0C3"/>
                </a:solidFill>
                <a:effectLst/>
                <a:latin typeface="arial" panose="020B0604020202020204" pitchFamily="34" charset="0"/>
              </a:rPr>
              <a:t>HETDEX</a:t>
            </a:r>
            <a:r>
              <a:rPr lang="en-IN" sz="5400" b="0" i="0" u="none" strike="noStrike" dirty="0">
                <a:solidFill>
                  <a:srgbClr val="BDC1C6"/>
                </a:solidFill>
                <a:effectLst/>
                <a:latin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5400" b="0" i="0" u="none" strike="noStrike" dirty="0">
                <a:solidFill>
                  <a:srgbClr val="BDC1C6"/>
                </a:solidFill>
                <a:effectLst/>
                <a:latin typeface="arial" panose="020B0604020202020204" pitchFamily="34" charset="0"/>
              </a:rPr>
              <a:t>Can reject the null hypothesis with 97% confidence. Null hypothesis being both are same </a:t>
            </a:r>
            <a:endParaRPr lang="en-IN" sz="2800" b="0" i="0" u="none" strike="noStrike" dirty="0">
              <a:solidFill>
                <a:srgbClr val="555555"/>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1" dirty="0">
              <a:effectLst/>
              <a:latin typeface="TeXGyrePagella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1" dirty="0">
              <a:effectLst/>
              <a:latin typeface="TeXGyrePagellaX"/>
            </a:endParaRPr>
          </a:p>
        </p:txBody>
      </p:sp>
      <p:sp>
        <p:nvSpPr>
          <p:cNvPr id="4" name="Slide Number Placeholder 3"/>
          <p:cNvSpPr>
            <a:spLocks noGrp="1"/>
          </p:cNvSpPr>
          <p:nvPr>
            <p:ph type="sldNum" sz="quarter" idx="5"/>
          </p:nvPr>
        </p:nvSpPr>
        <p:spPr/>
        <p:txBody>
          <a:bodyPr/>
          <a:lstStyle/>
          <a:p>
            <a:fld id="{B4142326-BD54-FB4A-8639-A7728A123C1E}" type="slidenum">
              <a:rPr lang="en-US" smtClean="0"/>
              <a:t>16</a:t>
            </a:fld>
            <a:endParaRPr lang="en-US"/>
          </a:p>
        </p:txBody>
      </p:sp>
    </p:spTree>
    <p:extLst>
      <p:ext uri="{BB962C8B-B14F-4D97-AF65-F5344CB8AC3E}">
        <p14:creationId xmlns:p14="http://schemas.microsoft.com/office/powerpoint/2010/main" val="1073369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IN" sz="2800" b="0" i="0" u="none" strike="noStrike" dirty="0">
                <a:solidFill>
                  <a:srgbClr val="555555"/>
                </a:solidFill>
                <a:effectLst/>
                <a:latin typeface="Georgia" panose="02040502050405020303" pitchFamily="18" charset="0"/>
              </a:rPr>
              <a:t>VLSS came out in 2007. Covers whole north sky above d &gt;-30</a:t>
            </a: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IN" sz="2800" b="0" i="0" u="none" strike="noStrike" dirty="0">
                <a:solidFill>
                  <a:srgbClr val="555555"/>
                </a:solidFill>
                <a:effectLst/>
                <a:latin typeface="Georgia" panose="02040502050405020303" pitchFamily="18" charset="0"/>
              </a:rPr>
              <a:t>Not only are we going to lower frequency but also much higher sensitivity and resolution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2800" b="0" i="0" u="none" strike="noStrike" dirty="0">
              <a:solidFill>
                <a:srgbClr val="555555"/>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2800" b="0" i="0" u="none" strike="noStrike" dirty="0" err="1">
                <a:solidFill>
                  <a:srgbClr val="555555"/>
                </a:solidFill>
                <a:effectLst/>
                <a:latin typeface="Georgia" panose="02040502050405020303" pitchFamily="18" charset="0"/>
              </a:rPr>
              <a:t>LoTSS</a:t>
            </a:r>
            <a:r>
              <a:rPr lang="en-IN" sz="2800" b="0" i="0" u="none" strike="noStrike" dirty="0">
                <a:solidFill>
                  <a:srgbClr val="555555"/>
                </a:solidFill>
                <a:effectLst/>
                <a:latin typeface="Georgia" panose="02040502050405020303" pitchFamily="18" charset="0"/>
              </a:rPr>
              <a:t> coverage: </a:t>
            </a:r>
            <a:r>
              <a:rPr lang="en-IN" sz="4000" b="0" i="0" u="none" strike="noStrike" dirty="0">
                <a:solidFill>
                  <a:srgbClr val="000000"/>
                </a:solidFill>
                <a:effectLst/>
                <a:latin typeface="-webkit-standard"/>
              </a:rPr>
              <a:t>14.229% of sky =&gt; 5870°^2</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4000" b="0" i="0" u="none" strike="noStrike" dirty="0" err="1">
                <a:solidFill>
                  <a:srgbClr val="000000"/>
                </a:solidFill>
                <a:effectLst/>
                <a:latin typeface="-webkit-standard"/>
              </a:rPr>
              <a:t>LoLSS</a:t>
            </a:r>
            <a:r>
              <a:rPr lang="en-IN" sz="4000" b="0" i="0" u="none" strike="noStrike" dirty="0">
                <a:solidFill>
                  <a:srgbClr val="000000"/>
                </a:solidFill>
                <a:effectLst/>
                <a:latin typeface="-webkit-standard"/>
              </a:rPr>
              <a:t> coverage: 1.675% of sky =&gt; 691°^2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4000" b="0" i="0" u="none" strike="noStrike" dirty="0">
              <a:solidFill>
                <a:srgbClr val="000000"/>
              </a:solidFill>
              <a:effectLst/>
              <a:latin typeface="-webkit-standar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4000" b="0" i="0" u="none" strike="noStrike" dirty="0">
                <a:solidFill>
                  <a:srgbClr val="000000"/>
                </a:solidFill>
                <a:effectLst/>
                <a:latin typeface="-webkit-standard"/>
              </a:rPr>
              <a:t>What is HETDEX? </a:t>
            </a:r>
            <a:r>
              <a:rPr lang="en-IN" sz="5400" b="0" i="0" u="none" strike="noStrike" dirty="0">
                <a:solidFill>
                  <a:srgbClr val="BDC1C6"/>
                </a:solidFill>
                <a:effectLst/>
                <a:latin typeface="arial" panose="020B0604020202020204" pitchFamily="34" charset="0"/>
              </a:rPr>
              <a:t>Hobby-Eberly Telescope Dark Energy Experiment (</a:t>
            </a:r>
            <a:r>
              <a:rPr lang="en-IN" sz="5400" b="1" i="0" u="none" strike="noStrike" dirty="0">
                <a:solidFill>
                  <a:srgbClr val="BCC0C3"/>
                </a:solidFill>
                <a:effectLst/>
                <a:latin typeface="arial" panose="020B0604020202020204" pitchFamily="34" charset="0"/>
              </a:rPr>
              <a:t>HETDEX</a:t>
            </a:r>
            <a:r>
              <a:rPr lang="en-IN" sz="5400" b="0" i="0" u="none" strike="noStrike" dirty="0">
                <a:solidFill>
                  <a:srgbClr val="BDC1C6"/>
                </a:solidFill>
                <a:effectLst/>
                <a:latin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5400" b="0" i="0" u="none" strike="noStrike" dirty="0">
                <a:solidFill>
                  <a:srgbClr val="BDC1C6"/>
                </a:solidFill>
                <a:effectLst/>
                <a:latin typeface="arial" panose="020B0604020202020204" pitchFamily="34" charset="0"/>
              </a:rPr>
              <a:t>Can reject the null hypothesis with 97% confidence. Null hypothesis being both are same </a:t>
            </a:r>
            <a:endParaRPr lang="en-IN" sz="2800" b="0" i="0" u="none" strike="noStrike" dirty="0">
              <a:solidFill>
                <a:srgbClr val="555555"/>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1" dirty="0">
              <a:effectLst/>
              <a:latin typeface="TeXGyrePagella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1" dirty="0">
              <a:effectLst/>
              <a:latin typeface="TeXGyrePagellaX"/>
            </a:endParaRPr>
          </a:p>
        </p:txBody>
      </p:sp>
      <p:sp>
        <p:nvSpPr>
          <p:cNvPr id="4" name="Slide Number Placeholder 3"/>
          <p:cNvSpPr>
            <a:spLocks noGrp="1"/>
          </p:cNvSpPr>
          <p:nvPr>
            <p:ph type="sldNum" sz="quarter" idx="5"/>
          </p:nvPr>
        </p:nvSpPr>
        <p:spPr/>
        <p:txBody>
          <a:bodyPr/>
          <a:lstStyle/>
          <a:p>
            <a:fld id="{B4142326-BD54-FB4A-8639-A7728A123C1E}" type="slidenum">
              <a:rPr lang="en-US" smtClean="0"/>
              <a:t>17</a:t>
            </a:fld>
            <a:endParaRPr lang="en-US"/>
          </a:p>
        </p:txBody>
      </p:sp>
    </p:spTree>
    <p:extLst>
      <p:ext uri="{BB962C8B-B14F-4D97-AF65-F5344CB8AC3E}">
        <p14:creationId xmlns:p14="http://schemas.microsoft.com/office/powerpoint/2010/main" val="2129017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dirty="0">
                <a:effectLst/>
                <a:latin typeface="TeXGyrePagellaX"/>
              </a:rPr>
              <a:t>There are limitations and we need to take into account some factors: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dirty="0">
                <a:effectLst/>
                <a:latin typeface="TeXGyrePagellaX"/>
              </a:rPr>
              <a:t>Resolution is comparable!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dirty="0">
                <a:effectLst/>
                <a:latin typeface="TeXGyrePagellaX"/>
              </a:rPr>
              <a:t>But rms is </a:t>
            </a:r>
            <a:r>
              <a:rPr lang="en-IN" sz="2800" dirty="0"/>
              <a:t>150uJy vs 90uJy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2800" b="1" dirty="0">
              <a:effectLst/>
              <a:latin typeface="TeXGyrePagellaX"/>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2800" b="1" dirty="0">
                <a:effectLst/>
                <a:latin typeface="TeXGyrePagellaX"/>
              </a:rPr>
              <a:t>Change </a:t>
            </a:r>
            <a:r>
              <a:rPr lang="en-IN" sz="2800" b="1" dirty="0" err="1">
                <a:effectLst/>
                <a:latin typeface="TeXGyrePagellaX"/>
              </a:rPr>
              <a:t>colors</a:t>
            </a:r>
            <a:endParaRPr lang="en-IN" sz="2800" b="1" dirty="0">
              <a:effectLst/>
              <a:latin typeface="TeXGyrePagellaX"/>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2800" b="1" dirty="0">
                <a:effectLst/>
                <a:latin typeface="TeXGyrePagellaX"/>
              </a:rPr>
              <a:t>“Peak Flux *Density*”</a:t>
            </a:r>
            <a:endParaRPr lang="en-IN" sz="1800" b="1" dirty="0">
              <a:effectLst/>
              <a:latin typeface="TeXGyrePagella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1" dirty="0">
              <a:effectLst/>
              <a:latin typeface="TeXGyrePagellaX"/>
            </a:endParaRPr>
          </a:p>
        </p:txBody>
      </p:sp>
      <p:sp>
        <p:nvSpPr>
          <p:cNvPr id="4" name="Slide Number Placeholder 3"/>
          <p:cNvSpPr>
            <a:spLocks noGrp="1"/>
          </p:cNvSpPr>
          <p:nvPr>
            <p:ph type="sldNum" sz="quarter" idx="5"/>
          </p:nvPr>
        </p:nvSpPr>
        <p:spPr/>
        <p:txBody>
          <a:bodyPr/>
          <a:lstStyle/>
          <a:p>
            <a:fld id="{B4142326-BD54-FB4A-8639-A7728A123C1E}" type="slidenum">
              <a:rPr lang="en-US" smtClean="0"/>
              <a:t>18</a:t>
            </a:fld>
            <a:endParaRPr lang="en-US"/>
          </a:p>
        </p:txBody>
      </p:sp>
    </p:spTree>
    <p:extLst>
      <p:ext uri="{BB962C8B-B14F-4D97-AF65-F5344CB8AC3E}">
        <p14:creationId xmlns:p14="http://schemas.microsoft.com/office/powerpoint/2010/main" val="1655065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142326-BD54-FB4A-8639-A7728A123C1E}" type="slidenum">
              <a:rPr lang="en-US" smtClean="0"/>
              <a:t>20</a:t>
            </a:fld>
            <a:endParaRPr lang="en-US"/>
          </a:p>
        </p:txBody>
      </p:sp>
    </p:spTree>
    <p:extLst>
      <p:ext uri="{BB962C8B-B14F-4D97-AF65-F5344CB8AC3E}">
        <p14:creationId xmlns:p14="http://schemas.microsoft.com/office/powerpoint/2010/main" val="2022006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Ø"/>
            </a:pPr>
            <a:r>
              <a:rPr lang="en-IN" b="0" i="0" dirty="0">
                <a:solidFill>
                  <a:srgbClr val="BDC1C6"/>
                </a:solidFill>
                <a:effectLst/>
                <a:latin typeface="arial" panose="020B0604020202020204" pitchFamily="34" charset="0"/>
              </a:rPr>
              <a:t>Get rid of auto animation</a:t>
            </a:r>
          </a:p>
          <a:p>
            <a:pPr marL="171450" indent="-171450">
              <a:buFont typeface="Wingdings" pitchFamily="2" charset="2"/>
              <a:buChar char="Ø"/>
            </a:pPr>
            <a:r>
              <a:rPr lang="en-IN" b="0" i="0" dirty="0">
                <a:solidFill>
                  <a:srgbClr val="BDC1C6"/>
                </a:solidFill>
                <a:effectLst/>
                <a:latin typeface="arial" panose="020B0604020202020204" pitchFamily="34" charset="0"/>
              </a:rPr>
              <a:t>Skip neutrino</a:t>
            </a:r>
          </a:p>
          <a:p>
            <a:pPr marL="171450" indent="-171450">
              <a:buFont typeface="Wingdings" pitchFamily="2" charset="2"/>
              <a:buChar char="Ø"/>
            </a:pPr>
            <a:endParaRPr lang="en-IN" b="0" i="0" dirty="0">
              <a:solidFill>
                <a:srgbClr val="BDC1C6"/>
              </a:solidFill>
              <a:effectLst/>
              <a:latin typeface="arial" panose="020B0604020202020204" pitchFamily="34" charset="0"/>
            </a:endParaRPr>
          </a:p>
          <a:p>
            <a:pPr marL="171450" indent="-171450">
              <a:buFont typeface="Wingdings" pitchFamily="2" charset="2"/>
              <a:buChar char="Ø"/>
            </a:pPr>
            <a:endParaRPr lang="en-IN" b="0" i="0" dirty="0">
              <a:solidFill>
                <a:srgbClr val="BDC1C6"/>
              </a:solidFill>
              <a:effectLst/>
              <a:latin typeface="arial" panose="020B0604020202020204" pitchFamily="34" charset="0"/>
            </a:endParaRPr>
          </a:p>
          <a:p>
            <a:pPr marL="171450" indent="-171450">
              <a:buFont typeface="Wingdings" pitchFamily="2" charset="2"/>
              <a:buChar char="Ø"/>
            </a:pPr>
            <a:endParaRPr lang="en-IN" b="0" i="0" dirty="0">
              <a:solidFill>
                <a:srgbClr val="BDC1C6"/>
              </a:solidFill>
              <a:effectLst/>
              <a:latin typeface="arial" panose="020B0604020202020204" pitchFamily="34" charset="0"/>
            </a:endParaRPr>
          </a:p>
          <a:p>
            <a:pPr marL="171450" indent="-171450">
              <a:buFont typeface="Wingdings" pitchFamily="2" charset="2"/>
              <a:buChar char="Ø"/>
            </a:pPr>
            <a:r>
              <a:rPr lang="en-IN" b="0" i="0" dirty="0">
                <a:solidFill>
                  <a:srgbClr val="BDC1C6"/>
                </a:solidFill>
                <a:effectLst/>
                <a:latin typeface="arial" panose="020B0604020202020204" pitchFamily="34" charset="0"/>
              </a:rPr>
              <a:t>What are AGNs? From observational evidences and to the best of our understanding...</a:t>
            </a:r>
          </a:p>
          <a:p>
            <a:pPr marL="171450" indent="-171450">
              <a:buFont typeface="Wingdings" pitchFamily="2" charset="2"/>
              <a:buChar char="Ø"/>
            </a:pPr>
            <a:r>
              <a:rPr lang="en-IN" b="0" i="0" dirty="0">
                <a:solidFill>
                  <a:srgbClr val="BDC1C6"/>
                </a:solidFill>
                <a:effectLst/>
                <a:latin typeface="arial" panose="020B0604020202020204" pitchFamily="34" charset="0"/>
              </a:rPr>
              <a:t>Accreting SMBH</a:t>
            </a:r>
          </a:p>
          <a:p>
            <a:pPr marL="171450" indent="-171450">
              <a:buFont typeface="Wingdings" pitchFamily="2" charset="2"/>
              <a:buChar char="Ø"/>
            </a:pPr>
            <a:r>
              <a:rPr lang="en-IN" b="0" i="0" dirty="0">
                <a:solidFill>
                  <a:srgbClr val="BDC1C6"/>
                </a:solidFill>
                <a:effectLst/>
                <a:latin typeface="arial" panose="020B0604020202020204" pitchFamily="34" charset="0"/>
              </a:rPr>
              <a:t>Line of fire… Looking into a headlight. Brightest knows continuously </a:t>
            </a:r>
            <a:r>
              <a:rPr lang="en-IN" b="0" i="0" dirty="0" err="1">
                <a:solidFill>
                  <a:srgbClr val="BDC1C6"/>
                </a:solidFill>
                <a:effectLst/>
                <a:latin typeface="arial" panose="020B0604020202020204" pitchFamily="34" charset="0"/>
              </a:rPr>
              <a:t>emiting</a:t>
            </a:r>
            <a:r>
              <a:rPr lang="en-IN" b="0" i="0" dirty="0">
                <a:solidFill>
                  <a:srgbClr val="BDC1C6"/>
                </a:solidFill>
                <a:effectLst/>
                <a:latin typeface="arial" panose="020B0604020202020204" pitchFamily="34" charset="0"/>
              </a:rPr>
              <a:t> object in the universe</a:t>
            </a:r>
          </a:p>
          <a:p>
            <a:pPr marL="171450" indent="-171450">
              <a:buFont typeface="Wingdings" pitchFamily="2" charset="2"/>
              <a:buChar char="Ø"/>
            </a:pPr>
            <a:r>
              <a:rPr lang="en-IN" b="0" i="0" dirty="0">
                <a:solidFill>
                  <a:srgbClr val="BDC1C6"/>
                </a:solidFill>
                <a:effectLst/>
                <a:latin typeface="arial" panose="020B0604020202020204" pitchFamily="34" charset="0"/>
              </a:rPr>
              <a:t>Since the jet is directly pointed at us </a:t>
            </a:r>
            <a:r>
              <a:rPr lang="en-IN" b="0" i="0" dirty="0">
                <a:solidFill>
                  <a:srgbClr val="BDC1C6"/>
                </a:solidFill>
                <a:effectLst/>
                <a:latin typeface="arial" panose="020B0604020202020204" pitchFamily="34" charset="0"/>
                <a:sym typeface="Wingdings" pitchFamily="2" charset="2"/>
              </a:rPr>
              <a:t> relativistic beaming, very bright and core dominated</a:t>
            </a:r>
            <a:endParaRPr lang="en-IN" b="0" i="0" dirty="0">
              <a:solidFill>
                <a:srgbClr val="BDC1C6"/>
              </a:solidFill>
              <a:effectLst/>
              <a:latin typeface="arial" panose="020B0604020202020204" pitchFamily="34" charset="0"/>
            </a:endParaRPr>
          </a:p>
          <a:p>
            <a:pPr marL="171450" indent="-171450">
              <a:buFont typeface="Wingdings" pitchFamily="2" charset="2"/>
              <a:buChar char="Ø"/>
            </a:pPr>
            <a:r>
              <a:rPr lang="en-IN" b="0" i="0" dirty="0">
                <a:solidFill>
                  <a:srgbClr val="BDC1C6"/>
                </a:solidFill>
                <a:effectLst/>
                <a:latin typeface="arial" panose="020B0604020202020204" pitchFamily="34" charset="0"/>
              </a:rPr>
              <a:t>Relativistic beaming (</a:t>
            </a:r>
            <a:r>
              <a:rPr lang="en-IN" b="1" i="0" dirty="0">
                <a:solidFill>
                  <a:srgbClr val="BCC0C3"/>
                </a:solidFill>
                <a:effectLst/>
                <a:latin typeface="arial" panose="020B0604020202020204" pitchFamily="34" charset="0"/>
              </a:rPr>
              <a:t>Doppler boosting</a:t>
            </a:r>
            <a:r>
              <a:rPr lang="en-IN" b="0" i="0" dirty="0">
                <a:solidFill>
                  <a:srgbClr val="BDC1C6"/>
                </a:solidFill>
                <a:effectLst/>
                <a:latin typeface="arial" panose="020B0604020202020204" pitchFamily="34" charset="0"/>
              </a:rPr>
              <a:t>, or the headlight effect)</a:t>
            </a:r>
          </a:p>
          <a:p>
            <a:pPr marL="171450" indent="-171450">
              <a:buFont typeface="Wingdings" pitchFamily="2" charset="2"/>
              <a:buChar char="Ø"/>
            </a:pPr>
            <a:r>
              <a:rPr lang="en-IN" b="0" i="0" dirty="0">
                <a:solidFill>
                  <a:srgbClr val="BDC1C6"/>
                </a:solidFill>
                <a:effectLst/>
                <a:latin typeface="arial" panose="020B0604020202020204" pitchFamily="34" charset="0"/>
              </a:rPr>
              <a:t>Engines for accelerating particles to high energies(neutrinos…)</a:t>
            </a:r>
          </a:p>
          <a:p>
            <a:pPr marL="171450" indent="-171450">
              <a:buFont typeface="Wingdings" pitchFamily="2" charset="2"/>
              <a:buChar char="Ø"/>
            </a:pPr>
            <a:r>
              <a:rPr lang="en-IN" b="0" i="0" dirty="0">
                <a:solidFill>
                  <a:srgbClr val="BDC1C6"/>
                </a:solidFill>
                <a:effectLst/>
                <a:latin typeface="arial" panose="020B0604020202020204" pitchFamily="34" charset="0"/>
              </a:rPr>
              <a:t>How it looks in different frequency</a:t>
            </a:r>
          </a:p>
          <a:p>
            <a:pPr marL="171450" indent="-171450">
              <a:buFont typeface="Wingdings" pitchFamily="2" charset="2"/>
              <a:buChar char="Ø"/>
            </a:pPr>
            <a:endParaRPr lang="en-US" dirty="0"/>
          </a:p>
        </p:txBody>
      </p:sp>
      <p:sp>
        <p:nvSpPr>
          <p:cNvPr id="4" name="Slide Number Placeholder 3"/>
          <p:cNvSpPr>
            <a:spLocks noGrp="1"/>
          </p:cNvSpPr>
          <p:nvPr>
            <p:ph type="sldNum" sz="quarter" idx="5"/>
          </p:nvPr>
        </p:nvSpPr>
        <p:spPr/>
        <p:txBody>
          <a:bodyPr/>
          <a:lstStyle/>
          <a:p>
            <a:fld id="{B4142326-BD54-FB4A-8639-A7728A123C1E}" type="slidenum">
              <a:rPr lang="en-US" smtClean="0"/>
              <a:t>2</a:t>
            </a:fld>
            <a:endParaRPr lang="en-US"/>
          </a:p>
        </p:txBody>
      </p:sp>
    </p:spTree>
    <p:extLst>
      <p:ext uri="{BB962C8B-B14F-4D97-AF65-F5344CB8AC3E}">
        <p14:creationId xmlns:p14="http://schemas.microsoft.com/office/powerpoint/2010/main" val="21259399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Ø"/>
            </a:pPr>
            <a:r>
              <a:rPr lang="en-US" dirty="0"/>
              <a:t>Steeper Spectral index: picking up older plasma</a:t>
            </a:r>
          </a:p>
          <a:p>
            <a:pPr marL="171450" indent="-171450">
              <a:buFont typeface="Wingdings" pitchFamily="2" charset="2"/>
              <a:buChar char="Ø"/>
            </a:pPr>
            <a:r>
              <a:rPr lang="en-US" dirty="0"/>
              <a:t>Sources less compact in </a:t>
            </a:r>
            <a:r>
              <a:rPr lang="en-US" dirty="0" err="1"/>
              <a:t>LoTSS</a:t>
            </a:r>
            <a:r>
              <a:rPr lang="en-US" dirty="0"/>
              <a:t>. Picks up extended emissions</a:t>
            </a:r>
          </a:p>
        </p:txBody>
      </p:sp>
      <p:sp>
        <p:nvSpPr>
          <p:cNvPr id="4" name="Slide Number Placeholder 3"/>
          <p:cNvSpPr>
            <a:spLocks noGrp="1"/>
          </p:cNvSpPr>
          <p:nvPr>
            <p:ph type="sldNum" sz="quarter" idx="5"/>
          </p:nvPr>
        </p:nvSpPr>
        <p:spPr/>
        <p:txBody>
          <a:bodyPr/>
          <a:lstStyle/>
          <a:p>
            <a:fld id="{B4142326-BD54-FB4A-8639-A7728A123C1E}" type="slidenum">
              <a:rPr lang="en-US" smtClean="0"/>
              <a:t>21</a:t>
            </a:fld>
            <a:endParaRPr lang="en-US"/>
          </a:p>
        </p:txBody>
      </p:sp>
    </p:spTree>
    <p:extLst>
      <p:ext uri="{BB962C8B-B14F-4D97-AF65-F5344CB8AC3E}">
        <p14:creationId xmlns:p14="http://schemas.microsoft.com/office/powerpoint/2010/main" val="2880742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Ø"/>
            </a:pPr>
            <a:r>
              <a:rPr lang="en-US" dirty="0"/>
              <a:t>Steeper Spectral index: picking up older plasma</a:t>
            </a:r>
          </a:p>
          <a:p>
            <a:pPr marL="171450" indent="-171450">
              <a:buFont typeface="Wingdings" pitchFamily="2" charset="2"/>
              <a:buChar char="Ø"/>
            </a:pPr>
            <a:r>
              <a:rPr lang="en-US" dirty="0"/>
              <a:t>Sources less compact in </a:t>
            </a:r>
            <a:r>
              <a:rPr lang="en-US" dirty="0" err="1"/>
              <a:t>LoTSS</a:t>
            </a:r>
            <a:r>
              <a:rPr lang="en-US" dirty="0"/>
              <a:t>. Picks up extended emissions</a:t>
            </a:r>
          </a:p>
        </p:txBody>
      </p:sp>
      <p:sp>
        <p:nvSpPr>
          <p:cNvPr id="4" name="Slide Number Placeholder 3"/>
          <p:cNvSpPr>
            <a:spLocks noGrp="1"/>
          </p:cNvSpPr>
          <p:nvPr>
            <p:ph type="sldNum" sz="quarter" idx="5"/>
          </p:nvPr>
        </p:nvSpPr>
        <p:spPr/>
        <p:txBody>
          <a:bodyPr/>
          <a:lstStyle/>
          <a:p>
            <a:fld id="{B4142326-BD54-FB4A-8639-A7728A123C1E}" type="slidenum">
              <a:rPr lang="en-US" smtClean="0"/>
              <a:t>22</a:t>
            </a:fld>
            <a:endParaRPr lang="en-US"/>
          </a:p>
        </p:txBody>
      </p:sp>
    </p:spTree>
    <p:extLst>
      <p:ext uri="{BB962C8B-B14F-4D97-AF65-F5344CB8AC3E}">
        <p14:creationId xmlns:p14="http://schemas.microsoft.com/office/powerpoint/2010/main" val="3721478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Ø"/>
            </a:pPr>
            <a:r>
              <a:rPr lang="en-US" dirty="0"/>
              <a:t>Steeper Spectral index: picking up older plasma</a:t>
            </a:r>
          </a:p>
          <a:p>
            <a:pPr marL="171450" indent="-171450">
              <a:buFont typeface="Wingdings" pitchFamily="2" charset="2"/>
              <a:buChar char="Ø"/>
            </a:pPr>
            <a:r>
              <a:rPr lang="en-US" dirty="0"/>
              <a:t>Sources less compact in </a:t>
            </a:r>
            <a:r>
              <a:rPr lang="en-US" dirty="0" err="1"/>
              <a:t>LoTSS</a:t>
            </a:r>
            <a:r>
              <a:rPr lang="en-US" dirty="0"/>
              <a:t>. Picks up extended emissions</a:t>
            </a:r>
          </a:p>
        </p:txBody>
      </p:sp>
      <p:sp>
        <p:nvSpPr>
          <p:cNvPr id="4" name="Slide Number Placeholder 3"/>
          <p:cNvSpPr>
            <a:spLocks noGrp="1"/>
          </p:cNvSpPr>
          <p:nvPr>
            <p:ph type="sldNum" sz="quarter" idx="5"/>
          </p:nvPr>
        </p:nvSpPr>
        <p:spPr/>
        <p:txBody>
          <a:bodyPr/>
          <a:lstStyle/>
          <a:p>
            <a:fld id="{B4142326-BD54-FB4A-8639-A7728A123C1E}" type="slidenum">
              <a:rPr lang="en-US" smtClean="0"/>
              <a:t>23</a:t>
            </a:fld>
            <a:endParaRPr lang="en-US"/>
          </a:p>
        </p:txBody>
      </p:sp>
    </p:spTree>
    <p:extLst>
      <p:ext uri="{BB962C8B-B14F-4D97-AF65-F5344CB8AC3E}">
        <p14:creationId xmlns:p14="http://schemas.microsoft.com/office/powerpoint/2010/main" val="976574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Ø"/>
            </a:pPr>
            <a:r>
              <a:rPr lang="en-US" dirty="0"/>
              <a:t>Steeper Spectral index: picking up older plasma</a:t>
            </a:r>
          </a:p>
          <a:p>
            <a:pPr marL="171450" indent="-171450">
              <a:buFont typeface="Wingdings" pitchFamily="2" charset="2"/>
              <a:buChar char="Ø"/>
            </a:pPr>
            <a:r>
              <a:rPr lang="en-US" dirty="0"/>
              <a:t>Sources less compact in </a:t>
            </a:r>
            <a:r>
              <a:rPr lang="en-US" dirty="0" err="1"/>
              <a:t>LoTSS</a:t>
            </a:r>
            <a:r>
              <a:rPr lang="en-US" dirty="0"/>
              <a:t>. Picks up extended emissions</a:t>
            </a:r>
          </a:p>
        </p:txBody>
      </p:sp>
      <p:sp>
        <p:nvSpPr>
          <p:cNvPr id="4" name="Slide Number Placeholder 3"/>
          <p:cNvSpPr>
            <a:spLocks noGrp="1"/>
          </p:cNvSpPr>
          <p:nvPr>
            <p:ph type="sldNum" sz="quarter" idx="5"/>
          </p:nvPr>
        </p:nvSpPr>
        <p:spPr/>
        <p:txBody>
          <a:bodyPr/>
          <a:lstStyle/>
          <a:p>
            <a:fld id="{B4142326-BD54-FB4A-8639-A7728A123C1E}" type="slidenum">
              <a:rPr lang="en-US" smtClean="0"/>
              <a:t>24</a:t>
            </a:fld>
            <a:endParaRPr lang="en-US"/>
          </a:p>
        </p:txBody>
      </p:sp>
    </p:spTree>
    <p:extLst>
      <p:ext uri="{BB962C8B-B14F-4D97-AF65-F5344CB8AC3E}">
        <p14:creationId xmlns:p14="http://schemas.microsoft.com/office/powerpoint/2010/main" val="29840137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142326-BD54-FB4A-8639-A7728A123C1E}" type="slidenum">
              <a:rPr lang="en-US" smtClean="0"/>
              <a:t>25</a:t>
            </a:fld>
            <a:endParaRPr lang="en-US"/>
          </a:p>
        </p:txBody>
      </p:sp>
    </p:spTree>
    <p:extLst>
      <p:ext uri="{BB962C8B-B14F-4D97-AF65-F5344CB8AC3E}">
        <p14:creationId xmlns:p14="http://schemas.microsoft.com/office/powerpoint/2010/main" val="1375448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Ø"/>
            </a:pPr>
            <a:endParaRPr lang="en-US" dirty="0"/>
          </a:p>
        </p:txBody>
      </p:sp>
      <p:sp>
        <p:nvSpPr>
          <p:cNvPr id="4" name="Slide Number Placeholder 3"/>
          <p:cNvSpPr>
            <a:spLocks noGrp="1"/>
          </p:cNvSpPr>
          <p:nvPr>
            <p:ph type="sldNum" sz="quarter" idx="5"/>
          </p:nvPr>
        </p:nvSpPr>
        <p:spPr/>
        <p:txBody>
          <a:bodyPr/>
          <a:lstStyle/>
          <a:p>
            <a:fld id="{B4142326-BD54-FB4A-8639-A7728A123C1E}" type="slidenum">
              <a:rPr lang="en-US" smtClean="0"/>
              <a:t>26</a:t>
            </a:fld>
            <a:endParaRPr lang="en-US"/>
          </a:p>
        </p:txBody>
      </p:sp>
    </p:spTree>
    <p:extLst>
      <p:ext uri="{BB962C8B-B14F-4D97-AF65-F5344CB8AC3E}">
        <p14:creationId xmlns:p14="http://schemas.microsoft.com/office/powerpoint/2010/main" val="15564389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Marcus already talked about LOFAR, so I’ll skip this</a:t>
            </a:r>
          </a:p>
        </p:txBody>
      </p:sp>
      <p:sp>
        <p:nvSpPr>
          <p:cNvPr id="4" name="Slide Number Placeholder 3"/>
          <p:cNvSpPr>
            <a:spLocks noGrp="1"/>
          </p:cNvSpPr>
          <p:nvPr>
            <p:ph type="sldNum" sz="quarter" idx="5"/>
          </p:nvPr>
        </p:nvSpPr>
        <p:spPr/>
        <p:txBody>
          <a:bodyPr/>
          <a:lstStyle/>
          <a:p>
            <a:fld id="{B4142326-BD54-FB4A-8639-A7728A123C1E}" type="slidenum">
              <a:rPr lang="en-US" smtClean="0"/>
              <a:t>32</a:t>
            </a:fld>
            <a:endParaRPr lang="en-US"/>
          </a:p>
        </p:txBody>
      </p:sp>
    </p:spTree>
    <p:extLst>
      <p:ext uri="{BB962C8B-B14F-4D97-AF65-F5344CB8AC3E}">
        <p14:creationId xmlns:p14="http://schemas.microsoft.com/office/powerpoint/2010/main" val="22940372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Basically attacking </a:t>
            </a:r>
            <a:r>
              <a:rPr lang="en-US" sz="1200" dirty="0" err="1"/>
              <a:t>agns</a:t>
            </a:r>
            <a:r>
              <a:rPr lang="en-US" sz="1200" dirty="0"/>
              <a:t> from all side; theory, simulation or observations, different scales, different frequencies</a:t>
            </a:r>
          </a:p>
          <a:p>
            <a:endParaRPr lang="en-US" dirty="0"/>
          </a:p>
        </p:txBody>
      </p:sp>
      <p:sp>
        <p:nvSpPr>
          <p:cNvPr id="4" name="Slide Number Placeholder 3"/>
          <p:cNvSpPr>
            <a:spLocks noGrp="1"/>
          </p:cNvSpPr>
          <p:nvPr>
            <p:ph type="sldNum" sz="quarter" idx="5"/>
          </p:nvPr>
        </p:nvSpPr>
        <p:spPr/>
        <p:txBody>
          <a:bodyPr/>
          <a:lstStyle/>
          <a:p>
            <a:fld id="{B4142326-BD54-FB4A-8639-A7728A123C1E}" type="slidenum">
              <a:rPr lang="en-US" smtClean="0"/>
              <a:t>33</a:t>
            </a:fld>
            <a:endParaRPr lang="en-US"/>
          </a:p>
        </p:txBody>
      </p:sp>
    </p:spTree>
    <p:extLst>
      <p:ext uri="{BB962C8B-B14F-4D97-AF65-F5344CB8AC3E}">
        <p14:creationId xmlns:p14="http://schemas.microsoft.com/office/powerpoint/2010/main" val="2546952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Ø"/>
            </a:pPr>
            <a:r>
              <a:rPr lang="en-US" dirty="0"/>
              <a:t>Amazing how a bunch of wires in a field, which can be mistaken for a fence or trampoline are state of the art radio telescopes.</a:t>
            </a:r>
          </a:p>
          <a:p>
            <a:pPr marL="171450" indent="-171450">
              <a:buFont typeface="Wingdings" pitchFamily="2" charset="2"/>
              <a:buChar char="Ø"/>
            </a:pPr>
            <a:r>
              <a:rPr lang="en-US" dirty="0"/>
              <a:t>&gt;All weather</a:t>
            </a:r>
          </a:p>
        </p:txBody>
      </p:sp>
      <p:sp>
        <p:nvSpPr>
          <p:cNvPr id="4" name="Slide Number Placeholder 3"/>
          <p:cNvSpPr>
            <a:spLocks noGrp="1"/>
          </p:cNvSpPr>
          <p:nvPr>
            <p:ph type="sldNum" sz="quarter" idx="5"/>
          </p:nvPr>
        </p:nvSpPr>
        <p:spPr/>
        <p:txBody>
          <a:bodyPr/>
          <a:lstStyle/>
          <a:p>
            <a:fld id="{B4142326-BD54-FB4A-8639-A7728A123C1E}" type="slidenum">
              <a:rPr lang="en-US" smtClean="0"/>
              <a:t>34</a:t>
            </a:fld>
            <a:endParaRPr lang="en-US"/>
          </a:p>
        </p:txBody>
      </p:sp>
    </p:spTree>
    <p:extLst>
      <p:ext uri="{BB962C8B-B14F-4D97-AF65-F5344CB8AC3E}">
        <p14:creationId xmlns:p14="http://schemas.microsoft.com/office/powerpoint/2010/main" val="112369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Ø"/>
            </a:pPr>
            <a:r>
              <a:rPr lang="en-IN" b="0" i="0" u="none" strike="noStrike" dirty="0" err="1">
                <a:solidFill>
                  <a:srgbClr val="89D3CA"/>
                </a:solidFill>
                <a:effectLst/>
                <a:latin typeface="Open Sans" panose="020F0502020204030204" pitchFamily="34" charset="0"/>
              </a:rPr>
              <a:t>CygnusA</a:t>
            </a:r>
            <a:endParaRPr lang="en-IN" b="0" i="0" u="none" strike="noStrike" dirty="0">
              <a:solidFill>
                <a:srgbClr val="89D3CA"/>
              </a:solidFill>
              <a:effectLst/>
              <a:latin typeface="Open Sans" panose="020F0502020204030204" pitchFamily="34" charset="0"/>
            </a:endParaRPr>
          </a:p>
          <a:p>
            <a:pPr marL="171450" indent="-171450">
              <a:buFont typeface="Wingdings" pitchFamily="2" charset="2"/>
              <a:buChar char="Ø"/>
            </a:pPr>
            <a:r>
              <a:rPr lang="en-IN" b="0" i="0" u="none" strike="noStrike" dirty="0">
                <a:solidFill>
                  <a:srgbClr val="89D3CA"/>
                </a:solidFill>
                <a:effectLst/>
                <a:latin typeface="Open Sans" panose="020F0502020204030204" pitchFamily="34" charset="0"/>
              </a:rPr>
              <a:t>3C 31</a:t>
            </a:r>
          </a:p>
          <a:p>
            <a:pPr marL="171450" indent="-171450">
              <a:buFont typeface="Wingdings" pitchFamily="2" charset="2"/>
              <a:buChar char="Ø"/>
            </a:pPr>
            <a:endParaRPr lang="en-IN" b="0" i="0" u="none" strike="noStrike" dirty="0">
              <a:solidFill>
                <a:srgbClr val="89D3CA"/>
              </a:solidFill>
              <a:effectLst/>
              <a:latin typeface="Open Sans" panose="020F0502020204030204" pitchFamily="34" charset="0"/>
            </a:endParaRPr>
          </a:p>
          <a:p>
            <a:pPr marL="171450" indent="-171450">
              <a:buFont typeface="Wingdings" pitchFamily="2" charset="2"/>
              <a:buChar char="Ø"/>
            </a:pPr>
            <a:r>
              <a:rPr lang="en-IN" b="0" i="0" u="none" strike="noStrike" dirty="0">
                <a:solidFill>
                  <a:srgbClr val="89D3CA"/>
                </a:solidFill>
                <a:effectLst/>
                <a:latin typeface="Open Sans" panose="020F0502020204030204" pitchFamily="34" charset="0"/>
              </a:rPr>
              <a:t>Both are VLA</a:t>
            </a:r>
            <a:endParaRPr lang="en-US" dirty="0"/>
          </a:p>
        </p:txBody>
      </p:sp>
      <p:sp>
        <p:nvSpPr>
          <p:cNvPr id="4" name="Slide Number Placeholder 3"/>
          <p:cNvSpPr>
            <a:spLocks noGrp="1"/>
          </p:cNvSpPr>
          <p:nvPr>
            <p:ph type="sldNum" sz="quarter" idx="5"/>
          </p:nvPr>
        </p:nvSpPr>
        <p:spPr/>
        <p:txBody>
          <a:bodyPr/>
          <a:lstStyle/>
          <a:p>
            <a:fld id="{B4142326-BD54-FB4A-8639-A7728A123C1E}" type="slidenum">
              <a:rPr lang="en-US" smtClean="0"/>
              <a:t>36</a:t>
            </a:fld>
            <a:endParaRPr lang="en-US"/>
          </a:p>
        </p:txBody>
      </p:sp>
    </p:spTree>
    <p:extLst>
      <p:ext uri="{BB962C8B-B14F-4D97-AF65-F5344CB8AC3E}">
        <p14:creationId xmlns:p14="http://schemas.microsoft.com/office/powerpoint/2010/main" val="4047018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IN" sz="1800" dirty="0">
                <a:effectLst/>
                <a:latin typeface="CMR10"/>
              </a:rPr>
              <a:t>Their spectral energy distributions (SEDs) exhibit two main, broadly peaked, components: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IN" sz="1800" dirty="0">
                <a:effectLst/>
                <a:latin typeface="CMR10"/>
              </a:rPr>
              <a:t>a low-energy one with its maximum between the IR and the X-ray band, and the high-energy one peaking in the </a:t>
            </a:r>
            <a:r>
              <a:rPr lang="el-GR" sz="1800" dirty="0">
                <a:effectLst/>
                <a:latin typeface="CMMI10"/>
              </a:rPr>
              <a:t>γ</a:t>
            </a:r>
            <a:r>
              <a:rPr lang="el-GR" sz="1800" dirty="0">
                <a:effectLst/>
                <a:latin typeface="CMR10"/>
              </a:rPr>
              <a:t>-</a:t>
            </a:r>
            <a:r>
              <a:rPr lang="en-IN" sz="1800" dirty="0">
                <a:effectLst/>
                <a:latin typeface="CMR10"/>
              </a:rPr>
              <a:t>rays. </a:t>
            </a:r>
            <a:endParaRPr lang="en-IN" sz="4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2800" b="0" i="0" u="none" strike="noStrike" dirty="0">
              <a:solidFill>
                <a:srgbClr val="555555"/>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2800" b="0" i="0" u="none" strike="noStrike" dirty="0">
              <a:solidFill>
                <a:srgbClr val="555555"/>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2800" b="0" i="0" u="none" strike="noStrike" dirty="0">
                <a:solidFill>
                  <a:srgbClr val="555555"/>
                </a:solidFill>
                <a:effectLst/>
                <a:latin typeface="Georgia" panose="02040502050405020303" pitchFamily="18" charset="0"/>
              </a:rPr>
              <a:t>Blazars are under-studied at low radio frequencies in the MHz regime. This is a consequence of the difficulties in reaching the sensitivity and resolution levels necessary for accurate cross-matching to that frequency band. With the release of both the LOFAR Two-metre Sky Survey Data Release 2 (</a:t>
            </a:r>
            <a:r>
              <a:rPr lang="en-IN" sz="2800" b="0" i="0" u="none" strike="noStrike" dirty="0" err="1">
                <a:solidFill>
                  <a:srgbClr val="555555"/>
                </a:solidFill>
                <a:effectLst/>
                <a:latin typeface="Georgia" panose="02040502050405020303" pitchFamily="18" charset="0"/>
              </a:rPr>
              <a:t>LoTSS</a:t>
            </a:r>
            <a:r>
              <a:rPr lang="en-IN" sz="2800" b="0" i="0" u="none" strike="noStrike" dirty="0">
                <a:solidFill>
                  <a:srgbClr val="555555"/>
                </a:solidFill>
                <a:effectLst/>
                <a:latin typeface="Georgia" panose="02040502050405020303" pitchFamily="18" charset="0"/>
              </a:rPr>
              <a:t> DR2) at 144 MHz and LOFAR LBA Sky Survey (</a:t>
            </a:r>
            <a:r>
              <a:rPr lang="en-IN" sz="2800" b="0" i="0" u="none" strike="noStrike" dirty="0" err="1">
                <a:solidFill>
                  <a:srgbClr val="555555"/>
                </a:solidFill>
                <a:effectLst/>
                <a:latin typeface="Georgia" panose="02040502050405020303" pitchFamily="18" charset="0"/>
              </a:rPr>
              <a:t>LoLSS</a:t>
            </a:r>
            <a:r>
              <a:rPr lang="en-IN" sz="2800" b="0" i="0" u="none" strike="noStrike" dirty="0">
                <a:solidFill>
                  <a:srgbClr val="555555"/>
                </a:solidFill>
                <a:effectLst/>
                <a:latin typeface="Georgia" panose="02040502050405020303" pitchFamily="18" charset="0"/>
              </a:rPr>
              <a:t> DR1) at 54 MHz, it is now possible to create complete blazar catalogues in the Northern sky, finding counterparts to blazars identified in Roma-BZCAT(5th Edition) and MOJAVE samples. Here, we present the first results of this study to understand the spectral properties, compactness and radio luminosity distributions of our blazar sample down to the LOFAR bands. Furthermore, we investigate whether the radio-flat spectra (i.e., spectral indices ~0.5) observed in blazars in the GHz regime extend to 144 MHz and 54 MHz, and </a:t>
            </a:r>
            <a:r>
              <a:rPr lang="en-IN" sz="2800" b="0" i="0" u="none" strike="noStrike" dirty="0" err="1">
                <a:solidFill>
                  <a:srgbClr val="555555"/>
                </a:solidFill>
                <a:effectLst/>
                <a:latin typeface="Georgia" panose="02040502050405020303" pitchFamily="18" charset="0"/>
              </a:rPr>
              <a:t>analyze</a:t>
            </a:r>
            <a:r>
              <a:rPr lang="en-IN" sz="2800" b="0" i="0" u="none" strike="noStrike" dirty="0">
                <a:solidFill>
                  <a:srgbClr val="555555"/>
                </a:solidFill>
                <a:effectLst/>
                <a:latin typeface="Georgia" panose="02040502050405020303" pitchFamily="18" charset="0"/>
              </a:rPr>
              <a:t> what deviations from this </a:t>
            </a:r>
            <a:r>
              <a:rPr lang="en-IN" sz="2800" b="0" i="0" u="none" strike="noStrike" dirty="0" err="1">
                <a:solidFill>
                  <a:srgbClr val="555555"/>
                </a:solidFill>
                <a:effectLst/>
                <a:latin typeface="Georgia" panose="02040502050405020303" pitchFamily="18" charset="0"/>
              </a:rPr>
              <a:t>behavior</a:t>
            </a:r>
            <a:r>
              <a:rPr lang="en-IN" sz="2800" b="0" i="0" u="none" strike="noStrike" dirty="0">
                <a:solidFill>
                  <a:srgbClr val="555555"/>
                </a:solidFill>
                <a:effectLst/>
                <a:latin typeface="Georgia" panose="02040502050405020303" pitchFamily="18" charset="0"/>
              </a:rPr>
              <a:t> imply about the physical properties of the underlying plasma population.</a:t>
            </a:r>
            <a:endParaRPr lang="en-IN" sz="1800" b="1" dirty="0">
              <a:effectLst/>
              <a:latin typeface="TeXGyrePagella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1" dirty="0">
              <a:effectLst/>
              <a:latin typeface="TeXGyrePagellaX"/>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dirty="0">
                <a:effectLst/>
                <a:latin typeface="TeXGyrePagellaX"/>
              </a:rPr>
              <a:t>Challenges,</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dirty="0">
                <a:effectLst/>
                <a:latin typeface="TeXGyrePagellaX"/>
              </a:rPr>
              <a:t>Previous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1" dirty="0">
              <a:effectLst/>
              <a:latin typeface="TeXGyrePagella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1" dirty="0">
              <a:effectLst/>
              <a:latin typeface="TeXGyrePagellaX"/>
            </a:endParaRPr>
          </a:p>
        </p:txBody>
      </p:sp>
      <p:sp>
        <p:nvSpPr>
          <p:cNvPr id="4" name="Slide Number Placeholder 3"/>
          <p:cNvSpPr>
            <a:spLocks noGrp="1"/>
          </p:cNvSpPr>
          <p:nvPr>
            <p:ph type="sldNum" sz="quarter" idx="5"/>
          </p:nvPr>
        </p:nvSpPr>
        <p:spPr/>
        <p:txBody>
          <a:bodyPr/>
          <a:lstStyle/>
          <a:p>
            <a:fld id="{B4142326-BD54-FB4A-8639-A7728A123C1E}" type="slidenum">
              <a:rPr lang="en-US" smtClean="0"/>
              <a:t>3</a:t>
            </a:fld>
            <a:endParaRPr lang="en-US"/>
          </a:p>
        </p:txBody>
      </p:sp>
    </p:spTree>
    <p:extLst>
      <p:ext uri="{BB962C8B-B14F-4D97-AF65-F5344CB8AC3E}">
        <p14:creationId xmlns:p14="http://schemas.microsoft.com/office/powerpoint/2010/main" val="23993764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Ø"/>
            </a:pPr>
            <a:r>
              <a:rPr lang="en-IN" b="0" i="0" u="none" strike="noStrike" dirty="0">
                <a:solidFill>
                  <a:srgbClr val="89D3CA"/>
                </a:solidFill>
                <a:effectLst/>
                <a:latin typeface="Open Sans" panose="020F0502020204030204" pitchFamily="34" charset="0"/>
              </a:rPr>
              <a:t>Unification model</a:t>
            </a:r>
          </a:p>
          <a:p>
            <a:pPr marL="171450" indent="-171450">
              <a:buFont typeface="Wingdings" pitchFamily="2" charset="2"/>
              <a:buChar char="Ø"/>
            </a:pPr>
            <a:r>
              <a:rPr lang="en-IN" b="0" i="0" u="none" strike="noStrike" dirty="0" err="1">
                <a:solidFill>
                  <a:srgbClr val="89D3CA"/>
                </a:solidFill>
                <a:effectLst/>
                <a:latin typeface="Open Sans" panose="020F0502020204030204" pitchFamily="34" charset="0"/>
              </a:rPr>
              <a:t>CygnusA</a:t>
            </a:r>
            <a:endParaRPr lang="en-IN" b="0" i="0" u="none" strike="noStrike" dirty="0">
              <a:solidFill>
                <a:srgbClr val="89D3CA"/>
              </a:solidFill>
              <a:effectLst/>
              <a:latin typeface="Open Sans" panose="020F0502020204030204" pitchFamily="34" charset="0"/>
            </a:endParaRPr>
          </a:p>
          <a:p>
            <a:pPr marL="171450" indent="-171450">
              <a:buFont typeface="Wingdings" pitchFamily="2" charset="2"/>
              <a:buChar char="Ø"/>
            </a:pPr>
            <a:r>
              <a:rPr lang="en-IN" b="0" i="0" u="none" strike="noStrike" dirty="0">
                <a:solidFill>
                  <a:srgbClr val="89D3CA"/>
                </a:solidFill>
                <a:effectLst/>
                <a:latin typeface="Open Sans" panose="020F0502020204030204" pitchFamily="34" charset="0"/>
              </a:rPr>
              <a:t>3C 31</a:t>
            </a:r>
          </a:p>
          <a:p>
            <a:pPr marL="171450" indent="-171450">
              <a:buFont typeface="Wingdings" pitchFamily="2" charset="2"/>
              <a:buChar char="Ø"/>
            </a:pPr>
            <a:endParaRPr lang="en-IN" b="0" i="0" u="none" strike="noStrike" dirty="0">
              <a:solidFill>
                <a:srgbClr val="89D3CA"/>
              </a:solidFill>
              <a:effectLst/>
              <a:latin typeface="Open Sans" panose="020F0502020204030204" pitchFamily="34" charset="0"/>
            </a:endParaRPr>
          </a:p>
          <a:p>
            <a:pPr marL="171450" indent="-171450">
              <a:buFont typeface="Wingdings" pitchFamily="2" charset="2"/>
              <a:buChar char="Ø"/>
            </a:pPr>
            <a:r>
              <a:rPr lang="en-IN" b="0" i="0" u="none" strike="noStrike" dirty="0">
                <a:solidFill>
                  <a:srgbClr val="89D3CA"/>
                </a:solidFill>
                <a:effectLst/>
                <a:latin typeface="Open Sans" panose="020F0502020204030204" pitchFamily="34" charset="0"/>
              </a:rPr>
              <a:t>Both are VLA</a:t>
            </a:r>
            <a:endParaRPr lang="en-US" dirty="0"/>
          </a:p>
        </p:txBody>
      </p:sp>
      <p:sp>
        <p:nvSpPr>
          <p:cNvPr id="4" name="Slide Number Placeholder 3"/>
          <p:cNvSpPr>
            <a:spLocks noGrp="1"/>
          </p:cNvSpPr>
          <p:nvPr>
            <p:ph type="sldNum" sz="quarter" idx="5"/>
          </p:nvPr>
        </p:nvSpPr>
        <p:spPr/>
        <p:txBody>
          <a:bodyPr/>
          <a:lstStyle/>
          <a:p>
            <a:fld id="{B4142326-BD54-FB4A-8639-A7728A123C1E}" type="slidenum">
              <a:rPr lang="en-US" smtClean="0"/>
              <a:t>37</a:t>
            </a:fld>
            <a:endParaRPr lang="en-US"/>
          </a:p>
        </p:txBody>
      </p:sp>
    </p:spTree>
    <p:extLst>
      <p:ext uri="{BB962C8B-B14F-4D97-AF65-F5344CB8AC3E}">
        <p14:creationId xmlns:p14="http://schemas.microsoft.com/office/powerpoint/2010/main" val="483007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IN" sz="1200" dirty="0">
                <a:effectLst/>
                <a:latin typeface="CMR10"/>
              </a:rPr>
              <a:t>Their spectral energy distributions (SEDs) exhibit two main, broadly peaked, components: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IN" sz="1200" dirty="0">
                <a:effectLst/>
                <a:latin typeface="CMR10"/>
              </a:rPr>
              <a:t>a low-energy one with its maximum between the IR and the X-ray band, and the high-energy one peaking in the </a:t>
            </a:r>
            <a:r>
              <a:rPr lang="el-GR" sz="1200" dirty="0">
                <a:effectLst/>
                <a:latin typeface="CMMI10"/>
              </a:rPr>
              <a:t>γ</a:t>
            </a:r>
            <a:r>
              <a:rPr lang="el-GR" sz="1200" dirty="0">
                <a:effectLst/>
                <a:latin typeface="CMR10"/>
              </a:rPr>
              <a:t>-</a:t>
            </a:r>
            <a:r>
              <a:rPr lang="en-IN" sz="1200" dirty="0">
                <a:effectLst/>
                <a:latin typeface="CMR10"/>
              </a:rPr>
              <a:t>rays. </a:t>
            </a:r>
            <a:endParaRPr lang="en-IN"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0" i="0" u="none" strike="noStrike" dirty="0">
              <a:solidFill>
                <a:srgbClr val="555555"/>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0" i="0" u="none" strike="noStrike" dirty="0">
              <a:solidFill>
                <a:srgbClr val="555555"/>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dirty="0">
                <a:solidFill>
                  <a:srgbClr val="555555"/>
                </a:solidFill>
                <a:effectLst/>
                <a:latin typeface="Georgia" panose="02040502050405020303" pitchFamily="18" charset="0"/>
              </a:rPr>
              <a:t>Blazars are under-studied at low radio frequencies in the MHz regime.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dirty="0">
                <a:solidFill>
                  <a:srgbClr val="555555"/>
                </a:solidFill>
                <a:effectLst/>
                <a:latin typeface="Georgia" panose="02040502050405020303" pitchFamily="18" charset="0"/>
              </a:rPr>
              <a:t>Ionospheric effects. Bottleneck has been technical difficulties to achieve a good sensitivity and resolution.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dirty="0">
                <a:solidFill>
                  <a:srgbClr val="555555"/>
                </a:solidFill>
                <a:effectLst/>
                <a:latin typeface="Georgia" panose="02040502050405020303" pitchFamily="18" charset="0"/>
              </a:rPr>
              <a:t>This is a consequence of the difficulties in reaching the sensitivity and resolution levels necessary for accurate cross-matching to that frequency band.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dirty="0">
                <a:solidFill>
                  <a:srgbClr val="555555"/>
                </a:solidFill>
                <a:effectLst/>
                <a:latin typeface="Georgia" panose="02040502050405020303" pitchFamily="18" charset="0"/>
              </a:rPr>
              <a:t>VLSS came out in 2007. Covers whole north sky above d &gt;-30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0" i="0" u="none" strike="noStrike" dirty="0">
              <a:solidFill>
                <a:srgbClr val="555555"/>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200" b="1" dirty="0">
              <a:effectLst/>
              <a:latin typeface="TeXGyrePagellaX"/>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1200" b="1" dirty="0">
                <a:effectLst/>
                <a:latin typeface="TeXGyrePagellaX"/>
              </a:rPr>
              <a:t>Challenges,</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200" b="1" dirty="0">
                <a:effectLst/>
                <a:latin typeface="TeXGyrePagellaX"/>
              </a:rPr>
              <a:t>Previous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200" b="1" dirty="0">
              <a:effectLst/>
              <a:latin typeface="TeXGyrePagella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200" b="1" dirty="0">
              <a:effectLst/>
              <a:latin typeface="TeXGyrePagellaX"/>
            </a:endParaRPr>
          </a:p>
        </p:txBody>
      </p:sp>
      <p:sp>
        <p:nvSpPr>
          <p:cNvPr id="4" name="Slide Number Placeholder 3"/>
          <p:cNvSpPr>
            <a:spLocks noGrp="1"/>
          </p:cNvSpPr>
          <p:nvPr>
            <p:ph type="sldNum" sz="quarter" idx="5"/>
          </p:nvPr>
        </p:nvSpPr>
        <p:spPr/>
        <p:txBody>
          <a:bodyPr/>
          <a:lstStyle/>
          <a:p>
            <a:fld id="{B4142326-BD54-FB4A-8639-A7728A123C1E}" type="slidenum">
              <a:rPr lang="en-US" smtClean="0"/>
              <a:t>4</a:t>
            </a:fld>
            <a:endParaRPr lang="en-US"/>
          </a:p>
        </p:txBody>
      </p:sp>
    </p:spTree>
    <p:extLst>
      <p:ext uri="{BB962C8B-B14F-4D97-AF65-F5344CB8AC3E}">
        <p14:creationId xmlns:p14="http://schemas.microsoft.com/office/powerpoint/2010/main" val="3346823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1" dirty="0">
              <a:effectLst/>
              <a:latin typeface="TeXGyrePagellaX"/>
            </a:endParaRPr>
          </a:p>
        </p:txBody>
      </p:sp>
      <p:sp>
        <p:nvSpPr>
          <p:cNvPr id="4" name="Slide Number Placeholder 3"/>
          <p:cNvSpPr>
            <a:spLocks noGrp="1"/>
          </p:cNvSpPr>
          <p:nvPr>
            <p:ph type="sldNum" sz="quarter" idx="5"/>
          </p:nvPr>
        </p:nvSpPr>
        <p:spPr/>
        <p:txBody>
          <a:bodyPr/>
          <a:lstStyle/>
          <a:p>
            <a:fld id="{B4142326-BD54-FB4A-8639-A7728A123C1E}" type="slidenum">
              <a:rPr lang="en-US" smtClean="0"/>
              <a:t>5</a:t>
            </a:fld>
            <a:endParaRPr lang="en-US"/>
          </a:p>
        </p:txBody>
      </p:sp>
    </p:spTree>
    <p:extLst>
      <p:ext uri="{BB962C8B-B14F-4D97-AF65-F5344CB8AC3E}">
        <p14:creationId xmlns:p14="http://schemas.microsoft.com/office/powerpoint/2010/main" val="396514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142326-BD54-FB4A-8639-A7728A123C1E}" type="slidenum">
              <a:rPr lang="en-US" smtClean="0"/>
              <a:t>6</a:t>
            </a:fld>
            <a:endParaRPr lang="en-US"/>
          </a:p>
        </p:txBody>
      </p:sp>
    </p:spTree>
    <p:extLst>
      <p:ext uri="{BB962C8B-B14F-4D97-AF65-F5344CB8AC3E}">
        <p14:creationId xmlns:p14="http://schemas.microsoft.com/office/powerpoint/2010/main" val="1298572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N" sz="1200" b="0" i="0" u="none" strike="noStrike" dirty="0">
              <a:solidFill>
                <a:srgbClr val="555555"/>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200" b="0" i="0" u="none" strike="noStrike" dirty="0">
              <a:solidFill>
                <a:srgbClr val="555555"/>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1200" b="0" i="0" u="none" strike="noStrike" dirty="0">
                <a:solidFill>
                  <a:srgbClr val="555555"/>
                </a:solidFill>
                <a:effectLst/>
                <a:latin typeface="Georgia" panose="02040502050405020303" pitchFamily="18" charset="0"/>
              </a:rPr>
              <a:t>With the release of both the LOFAR Two-metre Sky Survey Data Release 2 (</a:t>
            </a:r>
            <a:r>
              <a:rPr lang="en-IN" sz="1200" b="0" i="0" u="none" strike="noStrike" dirty="0" err="1">
                <a:solidFill>
                  <a:srgbClr val="555555"/>
                </a:solidFill>
                <a:effectLst/>
                <a:latin typeface="Georgia" panose="02040502050405020303" pitchFamily="18" charset="0"/>
              </a:rPr>
              <a:t>LoTSS</a:t>
            </a:r>
            <a:r>
              <a:rPr lang="en-IN" sz="1200" b="0" i="0" u="none" strike="noStrike" dirty="0">
                <a:solidFill>
                  <a:srgbClr val="555555"/>
                </a:solidFill>
                <a:effectLst/>
                <a:latin typeface="Georgia" panose="02040502050405020303" pitchFamily="18" charset="0"/>
              </a:rPr>
              <a:t> DR2) at 144 MHz and LOFAR LBA Sky Survey (</a:t>
            </a:r>
            <a:r>
              <a:rPr lang="en-IN" sz="1200" b="0" i="0" u="none" strike="noStrike" dirty="0" err="1">
                <a:solidFill>
                  <a:srgbClr val="555555"/>
                </a:solidFill>
                <a:effectLst/>
                <a:latin typeface="Georgia" panose="02040502050405020303" pitchFamily="18" charset="0"/>
              </a:rPr>
              <a:t>LoLSS</a:t>
            </a:r>
            <a:r>
              <a:rPr lang="en-IN" sz="1200" b="0" i="0" u="none" strike="noStrike" dirty="0">
                <a:solidFill>
                  <a:srgbClr val="555555"/>
                </a:solidFill>
                <a:effectLst/>
                <a:latin typeface="Georgia" panose="02040502050405020303" pitchFamily="18" charset="0"/>
              </a:rPr>
              <a:t> DR1) at 54 MHz, it is now possible to create complete blazar catalogues in the Northern sky, finding counterparts to blazars identified in Roma-BZCAT(5th Edition) and MOJAVE samples. Here, we present the first results of this study to understand the spectral properties, compactness and radio luminosity distributions of our blazar sample down to the LOFAR bands. Furthermore, </a:t>
            </a:r>
            <a:endParaRPr lang="en-IN" sz="1200" b="1" dirty="0">
              <a:effectLst/>
              <a:latin typeface="TeXGyrePagellaX"/>
            </a:endParaRPr>
          </a:p>
          <a:p>
            <a:endParaRPr lang="en-US" dirty="0"/>
          </a:p>
        </p:txBody>
      </p:sp>
      <p:sp>
        <p:nvSpPr>
          <p:cNvPr id="4" name="Slide Number Placeholder 3"/>
          <p:cNvSpPr>
            <a:spLocks noGrp="1"/>
          </p:cNvSpPr>
          <p:nvPr>
            <p:ph type="sldNum" sz="quarter" idx="5"/>
          </p:nvPr>
        </p:nvSpPr>
        <p:spPr/>
        <p:txBody>
          <a:bodyPr/>
          <a:lstStyle/>
          <a:p>
            <a:fld id="{B4142326-BD54-FB4A-8639-A7728A123C1E}" type="slidenum">
              <a:rPr lang="en-US" smtClean="0"/>
              <a:t>7</a:t>
            </a:fld>
            <a:endParaRPr lang="en-US"/>
          </a:p>
        </p:txBody>
      </p:sp>
    </p:spTree>
    <p:extLst>
      <p:ext uri="{BB962C8B-B14F-4D97-AF65-F5344CB8AC3E}">
        <p14:creationId xmlns:p14="http://schemas.microsoft.com/office/powerpoint/2010/main" val="2825109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Ø"/>
              <a:tabLst/>
              <a:defRPr/>
            </a:pPr>
            <a:endParaRPr lang="en-IN" sz="2800" b="0" i="0" u="none" strike="noStrike" dirty="0">
              <a:solidFill>
                <a:srgbClr val="555555"/>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2800" b="0" i="0" u="none" strike="noStrike" dirty="0">
              <a:solidFill>
                <a:srgbClr val="555555"/>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2800" b="0" i="0" u="none" strike="noStrike" dirty="0">
              <a:solidFill>
                <a:srgbClr val="555555"/>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2800" b="0" i="0" u="none" strike="noStrike" dirty="0">
                <a:solidFill>
                  <a:srgbClr val="555555"/>
                </a:solidFill>
                <a:effectLst/>
                <a:latin typeface="Georgia" panose="02040502050405020303" pitchFamily="18" charset="0"/>
              </a:rPr>
              <a:t>With the release of both the LOFAR Two-metre Sky Survey Data Release 2 (</a:t>
            </a:r>
            <a:r>
              <a:rPr lang="en-IN" sz="2800" b="0" i="0" u="none" strike="noStrike" dirty="0" err="1">
                <a:solidFill>
                  <a:srgbClr val="555555"/>
                </a:solidFill>
                <a:effectLst/>
                <a:latin typeface="Georgia" panose="02040502050405020303" pitchFamily="18" charset="0"/>
              </a:rPr>
              <a:t>LoTSS</a:t>
            </a:r>
            <a:r>
              <a:rPr lang="en-IN" sz="2800" b="0" i="0" u="none" strike="noStrike" dirty="0">
                <a:solidFill>
                  <a:srgbClr val="555555"/>
                </a:solidFill>
                <a:effectLst/>
                <a:latin typeface="Georgia" panose="02040502050405020303" pitchFamily="18" charset="0"/>
              </a:rPr>
              <a:t> DR2) at 144 MHz and LOFAR LBA Sky Survey (</a:t>
            </a:r>
            <a:r>
              <a:rPr lang="en-IN" sz="2800" b="0" i="0" u="none" strike="noStrike" dirty="0" err="1">
                <a:solidFill>
                  <a:srgbClr val="555555"/>
                </a:solidFill>
                <a:effectLst/>
                <a:latin typeface="Georgia" panose="02040502050405020303" pitchFamily="18" charset="0"/>
              </a:rPr>
              <a:t>LoLSS</a:t>
            </a:r>
            <a:r>
              <a:rPr lang="en-IN" sz="2800" b="0" i="0" u="none" strike="noStrike" dirty="0">
                <a:solidFill>
                  <a:srgbClr val="555555"/>
                </a:solidFill>
                <a:effectLst/>
                <a:latin typeface="Georgia" panose="02040502050405020303" pitchFamily="18" charset="0"/>
              </a:rPr>
              <a:t> DR1) at 54 MHz, it is now possible to create complete blazar catalogues in the Northern sky, finding counterparts to blazars identified in Roma-BZCAT(5th Edition) and MOJAVE samples. Here, we present the first results of this study to understand the spectral properties, compactness and radio luminosity distributions of our blazar sample down to the LOFAR bands. Furthermore, </a:t>
            </a:r>
            <a:endParaRPr lang="en-IN" sz="2800" b="1" dirty="0">
              <a:effectLst/>
              <a:latin typeface="TeXGyrePagellaX"/>
            </a:endParaRP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Ø"/>
              <a:tabLst/>
              <a:defRPr/>
            </a:pPr>
            <a:endParaRPr lang="en-IN" sz="2800" b="0" i="0" u="none" strike="noStrike" dirty="0">
              <a:solidFill>
                <a:srgbClr val="555555"/>
              </a:solidFill>
              <a:effectLst/>
              <a:latin typeface="Georgia" panose="02040502050405020303"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IN" sz="2800" b="0" i="0" u="none" strike="noStrike" dirty="0">
                <a:solidFill>
                  <a:srgbClr val="555555"/>
                </a:solidFill>
                <a:effectLst/>
                <a:latin typeface="Georgia" panose="02040502050405020303" pitchFamily="18" charset="0"/>
              </a:rPr>
              <a:t>Not only are we going to lower frequency but also much higher sensitivity and resolution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2800" b="0" i="0" u="none" strike="noStrike" dirty="0">
              <a:solidFill>
                <a:srgbClr val="555555"/>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2800" b="0" i="0" u="none" strike="noStrike" dirty="0" err="1">
                <a:solidFill>
                  <a:srgbClr val="555555"/>
                </a:solidFill>
                <a:effectLst/>
                <a:latin typeface="Georgia" panose="02040502050405020303" pitchFamily="18" charset="0"/>
              </a:rPr>
              <a:t>LoTSS</a:t>
            </a:r>
            <a:r>
              <a:rPr lang="en-IN" sz="2800" b="0" i="0" u="none" strike="noStrike" dirty="0">
                <a:solidFill>
                  <a:srgbClr val="555555"/>
                </a:solidFill>
                <a:effectLst/>
                <a:latin typeface="Georgia" panose="02040502050405020303" pitchFamily="18" charset="0"/>
              </a:rPr>
              <a:t> coverage: </a:t>
            </a:r>
            <a:r>
              <a:rPr lang="en-IN" sz="4000" b="0" i="0" u="none" strike="noStrike" dirty="0">
                <a:solidFill>
                  <a:srgbClr val="000000"/>
                </a:solidFill>
                <a:effectLst/>
                <a:latin typeface="-webkit-standard"/>
              </a:rPr>
              <a:t>14.229% of sky =&gt; 5870°^2</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4000" b="0" i="0" u="none" strike="noStrike" dirty="0" err="1">
                <a:solidFill>
                  <a:srgbClr val="000000"/>
                </a:solidFill>
                <a:effectLst/>
                <a:latin typeface="-webkit-standard"/>
              </a:rPr>
              <a:t>LoLSS</a:t>
            </a:r>
            <a:r>
              <a:rPr lang="en-IN" sz="4000" b="0" i="0" u="none" strike="noStrike" dirty="0">
                <a:solidFill>
                  <a:srgbClr val="000000"/>
                </a:solidFill>
                <a:effectLst/>
                <a:latin typeface="-webkit-standard"/>
              </a:rPr>
              <a:t> coverage: 1.675% of sky =&gt; 691°^2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4000" b="0" i="0" u="none" strike="noStrike" dirty="0">
              <a:solidFill>
                <a:srgbClr val="000000"/>
              </a:solidFill>
              <a:effectLst/>
              <a:latin typeface="-webkit-standar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4000" b="0" i="0" u="none" strike="noStrike" dirty="0">
                <a:solidFill>
                  <a:srgbClr val="000000"/>
                </a:solidFill>
                <a:effectLst/>
                <a:latin typeface="-webkit-standard"/>
              </a:rPr>
              <a:t>What is HETDEX? </a:t>
            </a:r>
            <a:r>
              <a:rPr lang="en-IN" sz="5400" b="0" i="0" u="none" strike="noStrike" dirty="0">
                <a:solidFill>
                  <a:srgbClr val="BDC1C6"/>
                </a:solidFill>
                <a:effectLst/>
                <a:latin typeface="arial" panose="020B0604020202020204" pitchFamily="34" charset="0"/>
              </a:rPr>
              <a:t>Hobby-Eberly Telescope Dark Energy Experiment (</a:t>
            </a:r>
            <a:r>
              <a:rPr lang="en-IN" sz="5400" b="1" i="0" u="none" strike="noStrike" dirty="0">
                <a:solidFill>
                  <a:srgbClr val="BCC0C3"/>
                </a:solidFill>
                <a:effectLst/>
                <a:latin typeface="arial" panose="020B0604020202020204" pitchFamily="34" charset="0"/>
              </a:rPr>
              <a:t>HETDEX</a:t>
            </a:r>
            <a:r>
              <a:rPr lang="en-IN" sz="5400" b="0" i="0" u="none" strike="noStrike" dirty="0">
                <a:solidFill>
                  <a:srgbClr val="BDC1C6"/>
                </a:solidFill>
                <a:effectLst/>
                <a:latin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5400" b="0" i="0" u="none" strike="noStrike" dirty="0">
              <a:solidFill>
                <a:srgbClr val="BDC1C6"/>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5400" b="0" i="0" u="none" strike="noStrike" dirty="0">
                <a:solidFill>
                  <a:srgbClr val="BDC1C6"/>
                </a:solidFill>
                <a:effectLst/>
                <a:latin typeface="arial" panose="020B0604020202020204" pitchFamily="34" charset="0"/>
              </a:rPr>
              <a:t>HBA and LBA</a:t>
            </a:r>
            <a:endParaRPr lang="en-IN" sz="2800" b="0" i="0" u="none" strike="noStrike" dirty="0">
              <a:solidFill>
                <a:srgbClr val="555555"/>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1" dirty="0">
              <a:effectLst/>
              <a:latin typeface="TeXGyrePagellaX"/>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dirty="0">
                <a:solidFill>
                  <a:srgbClr val="555555"/>
                </a:solidFill>
                <a:effectLst/>
                <a:latin typeface="Georgia" panose="02040502050405020303" pitchFamily="18" charset="0"/>
              </a:rPr>
              <a:t>&gt; we investigate whether the radio-flat spectra (i.e., spectral indices ~0.5) observed in blazars in the GHz regime extend to 144 MHz and 54 MHz, and </a:t>
            </a:r>
            <a:r>
              <a:rPr lang="en-IN" sz="1800" b="0" i="0" u="none" strike="noStrike" dirty="0" err="1">
                <a:solidFill>
                  <a:srgbClr val="555555"/>
                </a:solidFill>
                <a:effectLst/>
                <a:latin typeface="Georgia" panose="02040502050405020303" pitchFamily="18" charset="0"/>
              </a:rPr>
              <a:t>analyze</a:t>
            </a:r>
            <a:r>
              <a:rPr lang="en-IN" sz="1800" b="0" i="0" u="none" strike="noStrike" dirty="0">
                <a:solidFill>
                  <a:srgbClr val="555555"/>
                </a:solidFill>
                <a:effectLst/>
                <a:latin typeface="Georgia" panose="02040502050405020303" pitchFamily="18" charset="0"/>
              </a:rPr>
              <a:t> what deviations from this </a:t>
            </a:r>
            <a:r>
              <a:rPr lang="en-IN" sz="1800" b="0" i="0" u="none" strike="noStrike" dirty="0" err="1">
                <a:solidFill>
                  <a:srgbClr val="555555"/>
                </a:solidFill>
                <a:effectLst/>
                <a:latin typeface="Georgia" panose="02040502050405020303" pitchFamily="18" charset="0"/>
              </a:rPr>
              <a:t>behavior</a:t>
            </a:r>
            <a:r>
              <a:rPr lang="en-IN" sz="1800" b="0" i="0" u="none" strike="noStrike" dirty="0">
                <a:solidFill>
                  <a:srgbClr val="555555"/>
                </a:solidFill>
                <a:effectLst/>
                <a:latin typeface="Georgia" panose="02040502050405020303" pitchFamily="18" charset="0"/>
              </a:rPr>
              <a:t> imply about the physical properties of the underlying plasma population.</a:t>
            </a:r>
            <a:endParaRPr lang="en-IN" sz="1200" b="1" dirty="0">
              <a:effectLst/>
              <a:latin typeface="TeXGyrePagella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0" i="0" u="none" strike="noStrike" dirty="0">
              <a:solidFill>
                <a:srgbClr val="555555"/>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1" dirty="0">
              <a:effectLst/>
              <a:latin typeface="TeXGyrePagella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1" dirty="0">
              <a:effectLst/>
              <a:latin typeface="TeXGyrePagellaX"/>
            </a:endParaRPr>
          </a:p>
        </p:txBody>
      </p:sp>
      <p:sp>
        <p:nvSpPr>
          <p:cNvPr id="4" name="Slide Number Placeholder 3"/>
          <p:cNvSpPr>
            <a:spLocks noGrp="1"/>
          </p:cNvSpPr>
          <p:nvPr>
            <p:ph type="sldNum" sz="quarter" idx="5"/>
          </p:nvPr>
        </p:nvSpPr>
        <p:spPr/>
        <p:txBody>
          <a:bodyPr/>
          <a:lstStyle/>
          <a:p>
            <a:fld id="{B4142326-BD54-FB4A-8639-A7728A123C1E}" type="slidenum">
              <a:rPr lang="en-US" smtClean="0"/>
              <a:t>8</a:t>
            </a:fld>
            <a:endParaRPr lang="en-US"/>
          </a:p>
        </p:txBody>
      </p:sp>
    </p:spTree>
    <p:extLst>
      <p:ext uri="{BB962C8B-B14F-4D97-AF65-F5344CB8AC3E}">
        <p14:creationId xmlns:p14="http://schemas.microsoft.com/office/powerpoint/2010/main" val="2234508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dirty="0">
                <a:effectLst/>
                <a:latin typeface="CMR8"/>
              </a:rPr>
              <a:t>Angular </a:t>
            </a:r>
            <a:r>
              <a:rPr lang="en-IN" sz="1800" dirty="0" err="1">
                <a:effectLst/>
                <a:latin typeface="CMR8"/>
              </a:rPr>
              <a:t>seperation</a:t>
            </a:r>
            <a:endParaRPr lang="en-IN" sz="1800" dirty="0">
              <a:effectLst/>
              <a:latin typeface="CMR8"/>
            </a:endParaRPr>
          </a:p>
          <a:p>
            <a:r>
              <a:rPr lang="en-IN" sz="1800" dirty="0">
                <a:effectLst/>
                <a:latin typeface="CMR8"/>
              </a:rPr>
              <a:t>The number of total matches </a:t>
            </a:r>
            <a:r>
              <a:rPr lang="en-IN" sz="1800" dirty="0">
                <a:effectLst/>
                <a:latin typeface="CMMI8"/>
              </a:rPr>
              <a:t>N</a:t>
            </a:r>
            <a:r>
              <a:rPr lang="en-IN" sz="1800" dirty="0">
                <a:effectLst/>
                <a:latin typeface="CMR8"/>
              </a:rPr>
              <a:t>(</a:t>
            </a:r>
            <a:r>
              <a:rPr lang="en-IN" sz="1800" dirty="0">
                <a:effectLst/>
                <a:latin typeface="CMMI8"/>
              </a:rPr>
              <a:t>R</a:t>
            </a:r>
            <a:r>
              <a:rPr lang="en-IN" sz="1800" dirty="0">
                <a:effectLst/>
                <a:latin typeface="CMR8"/>
              </a:rPr>
              <a:t>) as a function of the radius </a:t>
            </a:r>
            <a:r>
              <a:rPr lang="en-IN" sz="1800" dirty="0">
                <a:effectLst/>
                <a:latin typeface="CMMI8"/>
              </a:rPr>
              <a:t>R </a:t>
            </a:r>
            <a:r>
              <a:rPr lang="en-IN" sz="1800" dirty="0">
                <a:effectLst/>
                <a:latin typeface="CMR8"/>
              </a:rPr>
              <a:t>between 0</a:t>
            </a:r>
            <a:r>
              <a:rPr lang="en-IN" sz="1800" dirty="0">
                <a:effectLst/>
                <a:latin typeface="CMSY6"/>
              </a:rPr>
              <a:t>′′ </a:t>
            </a:r>
            <a:r>
              <a:rPr lang="en-IN" sz="1800" dirty="0">
                <a:effectLst/>
                <a:latin typeface="CMR8"/>
              </a:rPr>
              <a:t>and 15'</a:t>
            </a:r>
            <a:r>
              <a:rPr lang="en-IN" sz="1800" dirty="0">
                <a:effectLst/>
                <a:latin typeface="CMSY6"/>
              </a:rPr>
              <a:t>′</a:t>
            </a:r>
            <a:r>
              <a:rPr lang="en-IN" sz="1800" dirty="0">
                <a:effectLst/>
                <a:latin typeface="CMR8"/>
              </a:rPr>
              <a:t>.</a:t>
            </a:r>
          </a:p>
          <a:p>
            <a:r>
              <a:rPr lang="en-IN" sz="1800" dirty="0">
                <a:effectLst/>
                <a:latin typeface="CMR8"/>
              </a:rPr>
              <a:t> (Lower panel)</a:t>
            </a:r>
          </a:p>
          <a:p>
            <a:r>
              <a:rPr lang="en-IN" sz="1800" dirty="0">
                <a:effectLst/>
                <a:latin typeface="CMR8"/>
              </a:rPr>
              <a:t>The difference ∆</a:t>
            </a:r>
            <a:r>
              <a:rPr lang="en-IN" sz="1800" dirty="0">
                <a:effectLst/>
                <a:latin typeface="CMMI8"/>
              </a:rPr>
              <a:t>N</a:t>
            </a:r>
            <a:r>
              <a:rPr lang="en-IN" sz="1800" dirty="0">
                <a:effectLst/>
                <a:latin typeface="CMR8"/>
              </a:rPr>
              <a:t>(</a:t>
            </a:r>
            <a:r>
              <a:rPr lang="en-IN" sz="1800" dirty="0">
                <a:effectLst/>
                <a:latin typeface="CMMI8"/>
              </a:rPr>
              <a:t>R</a:t>
            </a:r>
            <a:r>
              <a:rPr lang="en-IN" sz="1800" dirty="0">
                <a:effectLst/>
                <a:latin typeface="CMR8"/>
              </a:rPr>
              <a:t>) between the number of associations at given radius </a:t>
            </a:r>
            <a:r>
              <a:rPr lang="en-IN" sz="1800" dirty="0">
                <a:effectLst/>
                <a:latin typeface="CMMI8"/>
              </a:rPr>
              <a:t>R </a:t>
            </a:r>
            <a:r>
              <a:rPr lang="en-IN" sz="1800" dirty="0">
                <a:effectLst/>
                <a:latin typeface="CMR8"/>
              </a:rPr>
              <a:t>and those at </a:t>
            </a:r>
            <a:r>
              <a:rPr lang="en-IN" sz="1800" dirty="0">
                <a:effectLst/>
                <a:latin typeface="CMMI8"/>
              </a:rPr>
              <a:t>R </a:t>
            </a:r>
            <a:r>
              <a:rPr lang="en-IN" sz="1800" dirty="0">
                <a:effectLst/>
                <a:latin typeface="CMSY8"/>
              </a:rPr>
              <a:t>− </a:t>
            </a:r>
            <a:r>
              <a:rPr lang="en-IN" sz="1800" dirty="0">
                <a:effectLst/>
                <a:latin typeface="CMR8"/>
              </a:rPr>
              <a:t>∆</a:t>
            </a:r>
            <a:r>
              <a:rPr lang="en-IN" sz="1800" dirty="0">
                <a:effectLst/>
                <a:latin typeface="CMMI8"/>
              </a:rPr>
              <a:t>R </a:t>
            </a:r>
            <a:r>
              <a:rPr lang="en-IN" sz="1800" dirty="0">
                <a:effectLst/>
                <a:latin typeface="CMR8"/>
              </a:rPr>
              <a:t>as a function of the radius </a:t>
            </a:r>
            <a:r>
              <a:rPr lang="en-IN" sz="1800" dirty="0">
                <a:effectLst/>
                <a:latin typeface="CMMI8"/>
              </a:rPr>
              <a:t>R </a:t>
            </a:r>
            <a:r>
              <a:rPr lang="en-IN" sz="1800" dirty="0">
                <a:effectLst/>
                <a:latin typeface="CMR8"/>
              </a:rPr>
              <a:t>in the same range of the above plot. </a:t>
            </a:r>
          </a:p>
          <a:p>
            <a:pPr algn="l"/>
            <a:endParaRPr lang="en-IN" sz="1800" dirty="0">
              <a:effectLst/>
              <a:latin typeface="CMR8"/>
            </a:endParaRPr>
          </a:p>
          <a:p>
            <a:pPr algn="l"/>
            <a:r>
              <a:rPr lang="en-IN" sz="1800" dirty="0">
                <a:effectLst/>
                <a:latin typeface="CMR8"/>
              </a:rPr>
              <a:t>More in </a:t>
            </a:r>
            <a:r>
              <a:rPr lang="en-IN" sz="1800" dirty="0" err="1">
                <a:effectLst/>
                <a:latin typeface="CMR8"/>
              </a:rPr>
              <a:t>LoTSS</a:t>
            </a:r>
            <a:r>
              <a:rPr lang="en-IN" sz="1800" dirty="0">
                <a:effectLst/>
                <a:latin typeface="CMR8"/>
              </a:rPr>
              <a:t> because of larger sky coverage</a:t>
            </a:r>
            <a:endParaRPr lang="en-IN" sz="4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1" dirty="0">
              <a:effectLst/>
              <a:latin typeface="TeXGyrePagellaX"/>
            </a:endParaRPr>
          </a:p>
        </p:txBody>
      </p:sp>
      <p:sp>
        <p:nvSpPr>
          <p:cNvPr id="4" name="Slide Number Placeholder 3"/>
          <p:cNvSpPr>
            <a:spLocks noGrp="1"/>
          </p:cNvSpPr>
          <p:nvPr>
            <p:ph type="sldNum" sz="quarter" idx="5"/>
          </p:nvPr>
        </p:nvSpPr>
        <p:spPr/>
        <p:txBody>
          <a:bodyPr/>
          <a:lstStyle/>
          <a:p>
            <a:fld id="{B4142326-BD54-FB4A-8639-A7728A123C1E}" type="slidenum">
              <a:rPr lang="en-US" smtClean="0"/>
              <a:t>9</a:t>
            </a:fld>
            <a:endParaRPr lang="en-US"/>
          </a:p>
        </p:txBody>
      </p:sp>
    </p:spTree>
    <p:extLst>
      <p:ext uri="{BB962C8B-B14F-4D97-AF65-F5344CB8AC3E}">
        <p14:creationId xmlns:p14="http://schemas.microsoft.com/office/powerpoint/2010/main" val="1723270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58A668E1-2539-7341-A764-A0A221D58C82}" type="datetimeFigureOut">
              <a:rPr lang="en-US" smtClean="0"/>
              <a:t>11/15/24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1D7D18-FB2A-A742-8EC8-D0E34C16FC53}" type="slidenum">
              <a:rPr lang="en-US" smtClean="0"/>
              <a:t>‹#›</a:t>
            </a:fld>
            <a:endParaRPr lang="en-US"/>
          </a:p>
        </p:txBody>
      </p:sp>
    </p:spTree>
    <p:extLst>
      <p:ext uri="{BB962C8B-B14F-4D97-AF65-F5344CB8AC3E}">
        <p14:creationId xmlns:p14="http://schemas.microsoft.com/office/powerpoint/2010/main" val="3955114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8A668E1-2539-7341-A764-A0A221D58C82}" type="datetimeFigureOut">
              <a:rPr lang="en-US" smtClean="0"/>
              <a:t>11/15/24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1D7D18-FB2A-A742-8EC8-D0E34C16FC53}" type="slidenum">
              <a:rPr lang="en-US" smtClean="0"/>
              <a:t>‹#›</a:t>
            </a:fld>
            <a:endParaRPr lang="en-US"/>
          </a:p>
        </p:txBody>
      </p:sp>
    </p:spTree>
    <p:extLst>
      <p:ext uri="{BB962C8B-B14F-4D97-AF65-F5344CB8AC3E}">
        <p14:creationId xmlns:p14="http://schemas.microsoft.com/office/powerpoint/2010/main" val="533867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8A668E1-2539-7341-A764-A0A221D58C82}" type="datetimeFigureOut">
              <a:rPr lang="en-US" smtClean="0"/>
              <a:t>11/15/24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1D7D18-FB2A-A742-8EC8-D0E34C16FC53}" type="slidenum">
              <a:rPr lang="en-US" smtClean="0"/>
              <a:t>‹#›</a:t>
            </a:fld>
            <a:endParaRPr lang="en-US"/>
          </a:p>
        </p:txBody>
      </p:sp>
    </p:spTree>
    <p:extLst>
      <p:ext uri="{BB962C8B-B14F-4D97-AF65-F5344CB8AC3E}">
        <p14:creationId xmlns:p14="http://schemas.microsoft.com/office/powerpoint/2010/main" val="4078265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8A668E1-2539-7341-A764-A0A221D58C82}" type="datetimeFigureOut">
              <a:rPr lang="en-US" smtClean="0"/>
              <a:t>11/15/24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1D7D18-FB2A-A742-8EC8-D0E34C16FC53}" type="slidenum">
              <a:rPr lang="en-US" smtClean="0"/>
              <a:t>‹#›</a:t>
            </a:fld>
            <a:endParaRPr lang="en-US"/>
          </a:p>
        </p:txBody>
      </p:sp>
    </p:spTree>
    <p:extLst>
      <p:ext uri="{BB962C8B-B14F-4D97-AF65-F5344CB8AC3E}">
        <p14:creationId xmlns:p14="http://schemas.microsoft.com/office/powerpoint/2010/main" val="3330126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8A668E1-2539-7341-A764-A0A221D58C82}" type="datetimeFigureOut">
              <a:rPr lang="en-US" smtClean="0"/>
              <a:t>11/15/24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1D7D18-FB2A-A742-8EC8-D0E34C16FC53}" type="slidenum">
              <a:rPr lang="en-US" smtClean="0"/>
              <a:t>‹#›</a:t>
            </a:fld>
            <a:endParaRPr lang="en-US"/>
          </a:p>
        </p:txBody>
      </p:sp>
    </p:spTree>
    <p:extLst>
      <p:ext uri="{BB962C8B-B14F-4D97-AF65-F5344CB8AC3E}">
        <p14:creationId xmlns:p14="http://schemas.microsoft.com/office/powerpoint/2010/main" val="3293721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8A668E1-2539-7341-A764-A0A221D58C82}" type="datetimeFigureOut">
              <a:rPr lang="en-US" smtClean="0"/>
              <a:t>11/15/24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1D7D18-FB2A-A742-8EC8-D0E34C16FC53}" type="slidenum">
              <a:rPr lang="en-US" smtClean="0"/>
              <a:t>‹#›</a:t>
            </a:fld>
            <a:endParaRPr lang="en-US"/>
          </a:p>
        </p:txBody>
      </p:sp>
    </p:spTree>
    <p:extLst>
      <p:ext uri="{BB962C8B-B14F-4D97-AF65-F5344CB8AC3E}">
        <p14:creationId xmlns:p14="http://schemas.microsoft.com/office/powerpoint/2010/main" val="2386456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58A668E1-2539-7341-A764-A0A221D58C82}" type="datetimeFigureOut">
              <a:rPr lang="en-US" smtClean="0"/>
              <a:t>11/15/24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1D7D18-FB2A-A742-8EC8-D0E34C16FC53}" type="slidenum">
              <a:rPr lang="en-US" smtClean="0"/>
              <a:t>‹#›</a:t>
            </a:fld>
            <a:endParaRPr lang="en-US"/>
          </a:p>
        </p:txBody>
      </p:sp>
    </p:spTree>
    <p:extLst>
      <p:ext uri="{BB962C8B-B14F-4D97-AF65-F5344CB8AC3E}">
        <p14:creationId xmlns:p14="http://schemas.microsoft.com/office/powerpoint/2010/main" val="246447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58A668E1-2539-7341-A764-A0A221D58C82}" type="datetimeFigureOut">
              <a:rPr lang="en-US" smtClean="0"/>
              <a:t>11/15/24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1D7D18-FB2A-A742-8EC8-D0E34C16FC53}" type="slidenum">
              <a:rPr lang="en-US" smtClean="0"/>
              <a:t>‹#›</a:t>
            </a:fld>
            <a:endParaRPr lang="en-US"/>
          </a:p>
        </p:txBody>
      </p:sp>
    </p:spTree>
    <p:extLst>
      <p:ext uri="{BB962C8B-B14F-4D97-AF65-F5344CB8AC3E}">
        <p14:creationId xmlns:p14="http://schemas.microsoft.com/office/powerpoint/2010/main" val="2797360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A668E1-2539-7341-A764-A0A221D58C82}" type="datetimeFigureOut">
              <a:rPr lang="en-US" smtClean="0"/>
              <a:t>11/15/24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1D7D18-FB2A-A742-8EC8-D0E34C16FC53}" type="slidenum">
              <a:rPr lang="en-US" smtClean="0"/>
              <a:t>‹#›</a:t>
            </a:fld>
            <a:endParaRPr lang="en-US"/>
          </a:p>
        </p:txBody>
      </p:sp>
    </p:spTree>
    <p:extLst>
      <p:ext uri="{BB962C8B-B14F-4D97-AF65-F5344CB8AC3E}">
        <p14:creationId xmlns:p14="http://schemas.microsoft.com/office/powerpoint/2010/main" val="218909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8A668E1-2539-7341-A764-A0A221D58C82}" type="datetimeFigureOut">
              <a:rPr lang="en-US" smtClean="0"/>
              <a:t>11/15/24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1D7D18-FB2A-A742-8EC8-D0E34C16FC53}" type="slidenum">
              <a:rPr lang="en-US" smtClean="0"/>
              <a:t>‹#›</a:t>
            </a:fld>
            <a:endParaRPr lang="en-US"/>
          </a:p>
        </p:txBody>
      </p:sp>
    </p:spTree>
    <p:extLst>
      <p:ext uri="{BB962C8B-B14F-4D97-AF65-F5344CB8AC3E}">
        <p14:creationId xmlns:p14="http://schemas.microsoft.com/office/powerpoint/2010/main" val="3112785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8A668E1-2539-7341-A764-A0A221D58C82}" type="datetimeFigureOut">
              <a:rPr lang="en-US" smtClean="0"/>
              <a:t>11/15/24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1D7D18-FB2A-A742-8EC8-D0E34C16FC53}" type="slidenum">
              <a:rPr lang="en-US" smtClean="0"/>
              <a:t>‹#›</a:t>
            </a:fld>
            <a:endParaRPr lang="en-US"/>
          </a:p>
        </p:txBody>
      </p:sp>
    </p:spTree>
    <p:extLst>
      <p:ext uri="{BB962C8B-B14F-4D97-AF65-F5344CB8AC3E}">
        <p14:creationId xmlns:p14="http://schemas.microsoft.com/office/powerpoint/2010/main" val="1759642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A668E1-2539-7341-A764-A0A221D58C82}" type="datetimeFigureOut">
              <a:rPr lang="en-US" smtClean="0"/>
              <a:t>11/15/24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1D7D18-FB2A-A742-8EC8-D0E34C16FC53}" type="slidenum">
              <a:rPr lang="en-US" smtClean="0"/>
              <a:t>‹#›</a:t>
            </a:fld>
            <a:endParaRPr lang="en-US"/>
          </a:p>
        </p:txBody>
      </p:sp>
    </p:spTree>
    <p:extLst>
      <p:ext uri="{BB962C8B-B14F-4D97-AF65-F5344CB8AC3E}">
        <p14:creationId xmlns:p14="http://schemas.microsoft.com/office/powerpoint/2010/main" val="3501891583"/>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hyperlink" Target="mailto:hrishikesh.shetgaonkar@uni-wuerzburg.de"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hyperlink" Target="https://www.linkedin.com/in/hrishikesh-shetgaonkar/"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0.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7">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2F1501A-1C72-69CD-731B-3B56CACFFEBE}"/>
              </a:ext>
            </a:extLst>
          </p:cNvPr>
          <p:cNvSpPr/>
          <p:nvPr/>
        </p:nvSpPr>
        <p:spPr>
          <a:xfrm>
            <a:off x="-9148" y="2376"/>
            <a:ext cx="12201147" cy="1220024"/>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 name="Title 1">
            <a:extLst>
              <a:ext uri="{FF2B5EF4-FFF2-40B4-BE49-F238E27FC236}">
                <a16:creationId xmlns:a16="http://schemas.microsoft.com/office/drawing/2014/main" id="{D0EF70AF-2730-B765-E96A-EA96C3110E43}"/>
              </a:ext>
            </a:extLst>
          </p:cNvPr>
          <p:cNvSpPr>
            <a:spLocks noGrp="1"/>
          </p:cNvSpPr>
          <p:nvPr>
            <p:ph type="ctrTitle"/>
          </p:nvPr>
        </p:nvSpPr>
        <p:spPr>
          <a:xfrm>
            <a:off x="838199" y="1093788"/>
            <a:ext cx="10506455" cy="2967208"/>
          </a:xfrm>
        </p:spPr>
        <p:txBody>
          <a:bodyPr>
            <a:normAutofit/>
          </a:bodyPr>
          <a:lstStyle/>
          <a:p>
            <a:pPr algn="l"/>
            <a:r>
              <a:rPr lang="en-IN" sz="4400" b="0" i="0" dirty="0">
                <a:effectLst/>
                <a:latin typeface="Roboto" panose="020F0502020204030204" pitchFamily="34" charset="0"/>
              </a:rPr>
              <a:t>The integrated synchrotron spectrum of </a:t>
            </a:r>
            <a:r>
              <a:rPr lang="en-IN" sz="4400" b="0" i="0" dirty="0">
                <a:solidFill>
                  <a:srgbClr val="00FE0A"/>
                </a:solidFill>
                <a:effectLst/>
                <a:latin typeface="Roboto" panose="020F0502020204030204" pitchFamily="34" charset="0"/>
              </a:rPr>
              <a:t>HETDEX blazars </a:t>
            </a:r>
            <a:r>
              <a:rPr lang="en-IN" sz="4400" b="0" i="0" dirty="0">
                <a:effectLst/>
                <a:latin typeface="Roboto" panose="020F0502020204030204" pitchFamily="34" charset="0"/>
              </a:rPr>
              <a:t>with</a:t>
            </a:r>
            <a:r>
              <a:rPr lang="en-IN" sz="4400" b="0" i="0" dirty="0">
                <a:solidFill>
                  <a:srgbClr val="92D050"/>
                </a:solidFill>
                <a:effectLst/>
                <a:latin typeface="Roboto" panose="020F0502020204030204" pitchFamily="34" charset="0"/>
              </a:rPr>
              <a:t> </a:t>
            </a:r>
            <a:r>
              <a:rPr lang="en-IN" sz="4400" b="0" i="0" dirty="0">
                <a:solidFill>
                  <a:srgbClr val="00FE0A"/>
                </a:solidFill>
                <a:effectLst/>
                <a:latin typeface="Roboto" panose="020F0502020204030204" pitchFamily="34" charset="0"/>
              </a:rPr>
              <a:t>LOFAR surveys</a:t>
            </a:r>
            <a:endParaRPr lang="en-US" sz="13800" dirty="0">
              <a:solidFill>
                <a:srgbClr val="00FE0A"/>
              </a:solidFill>
            </a:endParaRPr>
          </a:p>
        </p:txBody>
      </p:sp>
      <p:sp>
        <p:nvSpPr>
          <p:cNvPr id="35" name="Rectangle 9">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6" name="Rectangle 11">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ubtitle 2">
            <a:extLst>
              <a:ext uri="{FF2B5EF4-FFF2-40B4-BE49-F238E27FC236}">
                <a16:creationId xmlns:a16="http://schemas.microsoft.com/office/drawing/2014/main" id="{A2C7869A-52F5-1ACA-C3E8-BA108090894C}"/>
              </a:ext>
            </a:extLst>
          </p:cNvPr>
          <p:cNvSpPr txBox="1">
            <a:spLocks/>
          </p:cNvSpPr>
          <p:nvPr/>
        </p:nvSpPr>
        <p:spPr>
          <a:xfrm>
            <a:off x="0" y="5889858"/>
            <a:ext cx="9130749" cy="12383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b="1" dirty="0"/>
              <a:t>H</a:t>
            </a:r>
            <a:r>
              <a:rPr lang="en-GB" sz="2800" b="1" dirty="0">
                <a:solidFill>
                  <a:srgbClr val="00DC00"/>
                </a:solidFill>
              </a:rPr>
              <a:t>rishi</a:t>
            </a:r>
            <a:r>
              <a:rPr lang="en-GB" sz="2800" b="1" dirty="0"/>
              <a:t>kesh </a:t>
            </a:r>
            <a:r>
              <a:rPr lang="en-GB" sz="2800" b="1" dirty="0" err="1"/>
              <a:t>Shetgaonkar</a:t>
            </a:r>
            <a:endParaRPr lang="en-GB" sz="2800" b="1" dirty="0"/>
          </a:p>
          <a:p>
            <a:pPr algn="l"/>
            <a:r>
              <a:rPr lang="en-GB" i="1" dirty="0"/>
              <a:t>Etienne </a:t>
            </a:r>
            <a:r>
              <a:rPr lang="en-GB" i="1" dirty="0" err="1"/>
              <a:t>Bonnassieux</a:t>
            </a:r>
            <a:r>
              <a:rPr lang="en-GB" i="1" dirty="0"/>
              <a:t>, Matthias </a:t>
            </a:r>
            <a:r>
              <a:rPr lang="en-GB" i="1" dirty="0" err="1"/>
              <a:t>Kadler</a:t>
            </a:r>
            <a:endParaRPr lang="en-US" i="1" dirty="0"/>
          </a:p>
        </p:txBody>
      </p:sp>
      <p:sp>
        <p:nvSpPr>
          <p:cNvPr id="12" name="Subtitle 2">
            <a:extLst>
              <a:ext uri="{FF2B5EF4-FFF2-40B4-BE49-F238E27FC236}">
                <a16:creationId xmlns:a16="http://schemas.microsoft.com/office/drawing/2014/main" id="{182CCB7A-8034-AD59-9492-03417D670212}"/>
              </a:ext>
            </a:extLst>
          </p:cNvPr>
          <p:cNvSpPr txBox="1">
            <a:spLocks/>
          </p:cNvSpPr>
          <p:nvPr/>
        </p:nvSpPr>
        <p:spPr>
          <a:xfrm>
            <a:off x="9374314" y="5794964"/>
            <a:ext cx="10176494" cy="12383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b="1" dirty="0"/>
              <a:t>ECAP</a:t>
            </a:r>
            <a:br>
              <a:rPr lang="en-GB" sz="2800" b="1" dirty="0"/>
            </a:br>
            <a:r>
              <a:rPr lang="en-GB" sz="2000" b="1" dirty="0">
                <a:solidFill>
                  <a:srgbClr val="00DC00"/>
                </a:solidFill>
              </a:rPr>
              <a:t>Erlangen, Germany</a:t>
            </a:r>
            <a:br>
              <a:rPr lang="en-GB" sz="2800" b="1" dirty="0"/>
            </a:br>
            <a:r>
              <a:rPr lang="en-GB" sz="2800" b="1" i="1" dirty="0"/>
              <a:t>15</a:t>
            </a:r>
            <a:r>
              <a:rPr lang="en-GB" i="1" baseline="30000" dirty="0"/>
              <a:t>th</a:t>
            </a:r>
            <a:r>
              <a:rPr lang="en-GB" i="1" dirty="0"/>
              <a:t> November 2024</a:t>
            </a:r>
            <a:endParaRPr lang="en-US" i="1" dirty="0"/>
          </a:p>
        </p:txBody>
      </p:sp>
      <p:pic>
        <p:nvPicPr>
          <p:cNvPr id="17" name="Picture 16">
            <a:extLst>
              <a:ext uri="{FF2B5EF4-FFF2-40B4-BE49-F238E27FC236}">
                <a16:creationId xmlns:a16="http://schemas.microsoft.com/office/drawing/2014/main" id="{0B31DB50-2A6F-D7A4-8383-9E64ECFC8347}"/>
              </a:ext>
            </a:extLst>
          </p:cNvPr>
          <p:cNvPicPr>
            <a:picLocks noChangeAspect="1"/>
          </p:cNvPicPr>
          <p:nvPr/>
        </p:nvPicPr>
        <p:blipFill>
          <a:blip r:embed="rId3"/>
          <a:stretch>
            <a:fillRect/>
          </a:stretch>
        </p:blipFill>
        <p:spPr>
          <a:xfrm>
            <a:off x="84306" y="4119520"/>
            <a:ext cx="12089498" cy="237661"/>
          </a:xfrm>
          <a:prstGeom prst="rect">
            <a:avLst/>
          </a:prstGeom>
        </p:spPr>
      </p:pic>
      <p:pic>
        <p:nvPicPr>
          <p:cNvPr id="3" name="Picture 2">
            <a:extLst>
              <a:ext uri="{FF2B5EF4-FFF2-40B4-BE49-F238E27FC236}">
                <a16:creationId xmlns:a16="http://schemas.microsoft.com/office/drawing/2014/main" id="{56478223-915B-45C9-8AED-942135E2DB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3620" y="-2846"/>
            <a:ext cx="2489139" cy="1090619"/>
          </a:xfrm>
          <a:prstGeom prst="rect">
            <a:avLst/>
          </a:prstGeom>
          <a:solidFill>
            <a:schemeClr val="tx1"/>
          </a:solidFill>
        </p:spPr>
      </p:pic>
      <p:pic>
        <p:nvPicPr>
          <p:cNvPr id="7" name="Picture 4">
            <a:extLst>
              <a:ext uri="{FF2B5EF4-FFF2-40B4-BE49-F238E27FC236}">
                <a16:creationId xmlns:a16="http://schemas.microsoft.com/office/drawing/2014/main" id="{77E9DCAA-2310-70E1-D8BA-1BAD136F43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27566" y="68003"/>
            <a:ext cx="2094127" cy="10887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Logo astronomy">
            <a:extLst>
              <a:ext uri="{FF2B5EF4-FFF2-40B4-BE49-F238E27FC236}">
                <a16:creationId xmlns:a16="http://schemas.microsoft.com/office/drawing/2014/main" id="{C0F9CE73-8806-5D1E-D1B0-7ADD946EDA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85" y="0"/>
            <a:ext cx="2516554" cy="10935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99F1949C-6585-2D63-4E67-68A0447278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3731" y="0"/>
            <a:ext cx="3363835" cy="1090619"/>
          </a:xfrm>
          <a:prstGeom prst="rect">
            <a:avLst/>
          </a:prstGeom>
          <a:solidFill>
            <a:schemeClr val="tx1"/>
          </a:solidFill>
        </p:spPr>
      </p:pic>
      <p:pic>
        <p:nvPicPr>
          <p:cNvPr id="10" name="Picture 2">
            <a:extLst>
              <a:ext uri="{FF2B5EF4-FFF2-40B4-BE49-F238E27FC236}">
                <a16:creationId xmlns:a16="http://schemas.microsoft.com/office/drawing/2014/main" id="{D4DE6414-FC43-061B-CE2E-54B06E125EED}"/>
              </a:ext>
            </a:extLst>
          </p:cNvPr>
          <p:cNvPicPr>
            <a:picLocks noChangeAspect="1" noChangeArrowheads="1"/>
          </p:cNvPicPr>
          <p:nvPr/>
        </p:nvPicPr>
        <p:blipFill>
          <a:blip r:embed="rId8">
            <a:alphaModFix/>
            <a:extLst>
              <a:ext uri="{BEBA8EAE-BF5A-486C-A8C5-ECC9F3942E4B}">
                <a14:imgProps xmlns:a14="http://schemas.microsoft.com/office/drawing/2010/main">
                  <a14:imgLayer r:embed="rId9">
                    <a14:imgEffect>
                      <a14:sharpenSoften amount="1000"/>
                    </a14:imgEffect>
                    <a14:imgEffect>
                      <a14:brightnessContrast bright="8000"/>
                    </a14:imgEffect>
                  </a14:imgLayer>
                </a14:imgProps>
              </a:ext>
              <a:ext uri="{28A0092B-C50C-407E-A947-70E740481C1C}">
                <a14:useLocalDpi xmlns:a14="http://schemas.microsoft.com/office/drawing/2010/main" val="0"/>
              </a:ext>
            </a:extLst>
          </a:blip>
          <a:srcRect/>
          <a:stretch>
            <a:fillRect/>
          </a:stretch>
        </p:blipFill>
        <p:spPr bwMode="auto">
          <a:xfrm>
            <a:off x="5398407" y="-14012"/>
            <a:ext cx="1252800" cy="1252800"/>
          </a:xfrm>
          <a:prstGeom prst="rect">
            <a:avLst/>
          </a:prstGeom>
          <a:noFill/>
          <a:effectLst>
            <a:outerShdw blurRad="50800" dist="50800" dir="5400000" algn="ctr" rotWithShape="0">
              <a:srgbClr val="000000">
                <a:alpha val="0"/>
              </a:srgbClr>
            </a:outerShdw>
          </a:effectLst>
        </p:spPr>
      </p:pic>
      <p:sp>
        <p:nvSpPr>
          <p:cNvPr id="11" name="Rectangle 10">
            <a:extLst>
              <a:ext uri="{FF2B5EF4-FFF2-40B4-BE49-F238E27FC236}">
                <a16:creationId xmlns:a16="http://schemas.microsoft.com/office/drawing/2014/main" id="{64F74EDC-9DCD-D039-F1C4-57785E884D7F}"/>
              </a:ext>
            </a:extLst>
          </p:cNvPr>
          <p:cNvSpPr/>
          <p:nvPr/>
        </p:nvSpPr>
        <p:spPr>
          <a:xfrm>
            <a:off x="6989522" y="4147492"/>
            <a:ext cx="4355131" cy="97991"/>
          </a:xfrm>
          <a:prstGeom prst="rect">
            <a:avLst/>
          </a:prstGeom>
          <a:solidFill>
            <a:srgbClr val="00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26703"/>
      </p:ext>
    </p:extLst>
  </p:cSld>
  <p:clrMapOvr>
    <a:masterClrMapping/>
  </p:clrMapOvr>
  <mc:AlternateContent xmlns:mc="http://schemas.openxmlformats.org/markup-compatibility/2006" xmlns:p14="http://schemas.microsoft.com/office/powerpoint/2010/main">
    <mc:Choice Requires="p14">
      <p:transition spd="slow" p14:dur="2000" advTm="15441"/>
    </mc:Choice>
    <mc:Fallback xmlns="">
      <p:transition spd="slow" advTm="1544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68C8398-854F-9DFC-79EC-F73A7E368814}"/>
              </a:ext>
            </a:extLst>
          </p:cNvPr>
          <p:cNvSpPr txBox="1"/>
          <p:nvPr/>
        </p:nvSpPr>
        <p:spPr>
          <a:xfrm>
            <a:off x="11724641" y="6497455"/>
            <a:ext cx="467360" cy="369332"/>
          </a:xfrm>
          <a:prstGeom prst="rect">
            <a:avLst/>
          </a:prstGeom>
          <a:noFill/>
        </p:spPr>
        <p:txBody>
          <a:bodyPr wrap="square">
            <a:spAutoFit/>
          </a:bodyPr>
          <a:lstStyle/>
          <a:p>
            <a:r>
              <a:rPr lang="en-GB" i="1" dirty="0"/>
              <a:t>8</a:t>
            </a:r>
            <a:endParaRPr lang="en-US" dirty="0"/>
          </a:p>
        </p:txBody>
      </p:sp>
      <p:sp>
        <p:nvSpPr>
          <p:cNvPr id="4" name="Title 1">
            <a:extLst>
              <a:ext uri="{FF2B5EF4-FFF2-40B4-BE49-F238E27FC236}">
                <a16:creationId xmlns:a16="http://schemas.microsoft.com/office/drawing/2014/main" id="{86558676-93C1-EB05-E1D9-3EFFDE5269BB}"/>
              </a:ext>
            </a:extLst>
          </p:cNvPr>
          <p:cNvSpPr txBox="1">
            <a:spLocks/>
          </p:cNvSpPr>
          <p:nvPr/>
        </p:nvSpPr>
        <p:spPr>
          <a:xfrm>
            <a:off x="-14850" y="3495147"/>
            <a:ext cx="4364238" cy="14372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1800" dirty="0">
                <a:effectLst/>
                <a:latin typeface="CMR8"/>
              </a:rPr>
              <a:t>The angular separation (BZCAT-VLSS) </a:t>
            </a:r>
            <a:br>
              <a:rPr lang="en-IN" sz="1800" dirty="0">
                <a:effectLst/>
                <a:latin typeface="CMR8"/>
              </a:rPr>
            </a:br>
            <a:r>
              <a:rPr lang="en-IN" sz="1800" dirty="0">
                <a:effectLst/>
                <a:latin typeface="CMR8"/>
              </a:rPr>
              <a:t>versus the flux density at 74 MHz </a:t>
            </a:r>
          </a:p>
          <a:p>
            <a:pPr algn="ctr"/>
            <a:r>
              <a:rPr lang="en-IN" sz="1800" i="1" dirty="0">
                <a:effectLst/>
                <a:latin typeface="CMR8"/>
              </a:rPr>
              <a:t>Massaro et al., 2013</a:t>
            </a:r>
          </a:p>
          <a:p>
            <a:endParaRPr lang="en-IN" dirty="0"/>
          </a:p>
        </p:txBody>
      </p:sp>
      <p:pic>
        <p:nvPicPr>
          <p:cNvPr id="8" name="Picture 7">
            <a:extLst>
              <a:ext uri="{FF2B5EF4-FFF2-40B4-BE49-F238E27FC236}">
                <a16:creationId xmlns:a16="http://schemas.microsoft.com/office/drawing/2014/main" id="{0F45887C-CF6C-19BD-E9C7-6D4CCB8665A8}"/>
              </a:ext>
            </a:extLst>
          </p:cNvPr>
          <p:cNvPicPr>
            <a:picLocks noChangeAspect="1"/>
          </p:cNvPicPr>
          <p:nvPr/>
        </p:nvPicPr>
        <p:blipFill>
          <a:blip r:embed="rId3"/>
          <a:stretch>
            <a:fillRect/>
          </a:stretch>
        </p:blipFill>
        <p:spPr>
          <a:xfrm>
            <a:off x="104913" y="396344"/>
            <a:ext cx="4174839" cy="2996753"/>
          </a:xfrm>
          <a:prstGeom prst="rect">
            <a:avLst/>
          </a:prstGeom>
        </p:spPr>
      </p:pic>
      <p:sp>
        <p:nvSpPr>
          <p:cNvPr id="31" name="TextBox 30">
            <a:extLst>
              <a:ext uri="{FF2B5EF4-FFF2-40B4-BE49-F238E27FC236}">
                <a16:creationId xmlns:a16="http://schemas.microsoft.com/office/drawing/2014/main" id="{0381CBAC-BB8D-8718-9402-E5B09187AD83}"/>
              </a:ext>
            </a:extLst>
          </p:cNvPr>
          <p:cNvSpPr txBox="1"/>
          <p:nvPr/>
        </p:nvSpPr>
        <p:spPr>
          <a:xfrm>
            <a:off x="-349865" y="-14521"/>
            <a:ext cx="4664954" cy="461665"/>
          </a:xfrm>
          <a:prstGeom prst="rect">
            <a:avLst/>
          </a:prstGeom>
          <a:noFill/>
        </p:spPr>
        <p:txBody>
          <a:bodyPr wrap="square">
            <a:spAutoFit/>
          </a:bodyPr>
          <a:lstStyle/>
          <a:p>
            <a:pPr algn="ctr"/>
            <a:r>
              <a:rPr lang="en-IN" sz="2400" dirty="0">
                <a:solidFill>
                  <a:srgbClr val="15EF26"/>
                </a:solidFill>
              </a:rPr>
              <a:t>VLSS - BZCAT</a:t>
            </a:r>
            <a:endParaRPr lang="en-US" sz="2400" i="1" dirty="0">
              <a:solidFill>
                <a:srgbClr val="15EF26"/>
              </a:solidFill>
            </a:endParaRPr>
          </a:p>
        </p:txBody>
      </p:sp>
      <p:pic>
        <p:nvPicPr>
          <p:cNvPr id="3" name="Picture 2">
            <a:extLst>
              <a:ext uri="{FF2B5EF4-FFF2-40B4-BE49-F238E27FC236}">
                <a16:creationId xmlns:a16="http://schemas.microsoft.com/office/drawing/2014/main" id="{71363702-5A6D-BA5F-39D2-E1A044D936B9}"/>
              </a:ext>
            </a:extLst>
          </p:cNvPr>
          <p:cNvPicPr>
            <a:picLocks noChangeAspect="1"/>
          </p:cNvPicPr>
          <p:nvPr/>
        </p:nvPicPr>
        <p:blipFill>
          <a:blip r:embed="rId4"/>
          <a:stretch>
            <a:fillRect/>
          </a:stretch>
        </p:blipFill>
        <p:spPr>
          <a:xfrm>
            <a:off x="4375906" y="3277895"/>
            <a:ext cx="7719945" cy="3219560"/>
          </a:xfrm>
          <a:prstGeom prst="rect">
            <a:avLst/>
          </a:prstGeom>
        </p:spPr>
      </p:pic>
      <p:cxnSp>
        <p:nvCxnSpPr>
          <p:cNvPr id="18" name="Straight Connector 17">
            <a:extLst>
              <a:ext uri="{FF2B5EF4-FFF2-40B4-BE49-F238E27FC236}">
                <a16:creationId xmlns:a16="http://schemas.microsoft.com/office/drawing/2014/main" id="{F320FFCD-D6CF-0E3A-172F-BAF32BB07FF3}"/>
              </a:ext>
            </a:extLst>
          </p:cNvPr>
          <p:cNvCxnSpPr>
            <a:cxnSpLocks/>
          </p:cNvCxnSpPr>
          <p:nvPr/>
        </p:nvCxnSpPr>
        <p:spPr>
          <a:xfrm>
            <a:off x="8827898" y="2984500"/>
            <a:ext cx="0" cy="3185169"/>
          </a:xfrm>
          <a:prstGeom prst="line">
            <a:avLst/>
          </a:prstGeom>
          <a:ln w="28575">
            <a:solidFill>
              <a:srgbClr val="FF0000"/>
            </a:solidFill>
          </a:ln>
        </p:spPr>
        <p:style>
          <a:lnRef idx="1">
            <a:schemeClr val="accent5"/>
          </a:lnRef>
          <a:fillRef idx="0">
            <a:schemeClr val="accent5"/>
          </a:fillRef>
          <a:effectRef idx="0">
            <a:schemeClr val="accent5"/>
          </a:effectRef>
          <a:fontRef idx="minor">
            <a:schemeClr val="tx1"/>
          </a:fontRef>
        </p:style>
      </p:cxnSp>
      <p:sp>
        <p:nvSpPr>
          <p:cNvPr id="30" name="Freeform 29">
            <a:extLst>
              <a:ext uri="{FF2B5EF4-FFF2-40B4-BE49-F238E27FC236}">
                <a16:creationId xmlns:a16="http://schemas.microsoft.com/office/drawing/2014/main" id="{AE16CF89-8FDD-EC1C-4472-4564135D4570}"/>
              </a:ext>
            </a:extLst>
          </p:cNvPr>
          <p:cNvSpPr/>
          <p:nvPr/>
        </p:nvSpPr>
        <p:spPr>
          <a:xfrm rot="1138254">
            <a:off x="568081" y="1635105"/>
            <a:ext cx="8261670" cy="1495821"/>
          </a:xfrm>
          <a:custGeom>
            <a:avLst/>
            <a:gdLst>
              <a:gd name="connsiteX0" fmla="*/ 0 w 8585200"/>
              <a:gd name="connsiteY0" fmla="*/ 1495821 h 1495821"/>
              <a:gd name="connsiteX1" fmla="*/ 982133 w 8585200"/>
              <a:gd name="connsiteY1" fmla="*/ 361288 h 1495821"/>
              <a:gd name="connsiteX2" fmla="*/ 3759200 w 8585200"/>
              <a:gd name="connsiteY2" fmla="*/ 5688 h 1495821"/>
              <a:gd name="connsiteX3" fmla="*/ 8585200 w 8585200"/>
              <a:gd name="connsiteY3" fmla="*/ 175021 h 1495821"/>
            </a:gdLst>
            <a:ahLst/>
            <a:cxnLst>
              <a:cxn ang="0">
                <a:pos x="connsiteX0" y="connsiteY0"/>
              </a:cxn>
              <a:cxn ang="0">
                <a:pos x="connsiteX1" y="connsiteY1"/>
              </a:cxn>
              <a:cxn ang="0">
                <a:pos x="connsiteX2" y="connsiteY2"/>
              </a:cxn>
              <a:cxn ang="0">
                <a:pos x="connsiteX3" y="connsiteY3"/>
              </a:cxn>
            </a:cxnLst>
            <a:rect l="l" t="t" r="r" b="b"/>
            <a:pathLst>
              <a:path w="8585200" h="1495821">
                <a:moveTo>
                  <a:pt x="0" y="1495821"/>
                </a:moveTo>
                <a:cubicBezTo>
                  <a:pt x="177800" y="1052732"/>
                  <a:pt x="355600" y="609643"/>
                  <a:pt x="982133" y="361288"/>
                </a:cubicBezTo>
                <a:cubicBezTo>
                  <a:pt x="1608666" y="112933"/>
                  <a:pt x="2492022" y="36732"/>
                  <a:pt x="3759200" y="5688"/>
                </a:cubicBezTo>
                <a:cubicBezTo>
                  <a:pt x="5026378" y="-25357"/>
                  <a:pt x="7682089" y="76243"/>
                  <a:pt x="8585200" y="175021"/>
                </a:cubicBezTo>
              </a:path>
            </a:pathLst>
          </a:custGeom>
          <a:ln w="57150">
            <a:headEnd type="none" w="med" len="med"/>
            <a:tailEnd type="triangle" w="med" len="med"/>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60280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68C8398-854F-9DFC-79EC-F73A7E368814}"/>
              </a:ext>
            </a:extLst>
          </p:cNvPr>
          <p:cNvSpPr txBox="1"/>
          <p:nvPr/>
        </p:nvSpPr>
        <p:spPr>
          <a:xfrm>
            <a:off x="11714481" y="6497455"/>
            <a:ext cx="477520" cy="369332"/>
          </a:xfrm>
          <a:prstGeom prst="rect">
            <a:avLst/>
          </a:prstGeom>
          <a:noFill/>
        </p:spPr>
        <p:txBody>
          <a:bodyPr wrap="square">
            <a:spAutoFit/>
          </a:bodyPr>
          <a:lstStyle/>
          <a:p>
            <a:r>
              <a:rPr lang="en-GB" i="1" dirty="0"/>
              <a:t>9</a:t>
            </a:r>
            <a:endParaRPr lang="en-US" dirty="0"/>
          </a:p>
        </p:txBody>
      </p:sp>
      <p:sp>
        <p:nvSpPr>
          <p:cNvPr id="4" name="Title 1">
            <a:extLst>
              <a:ext uri="{FF2B5EF4-FFF2-40B4-BE49-F238E27FC236}">
                <a16:creationId xmlns:a16="http://schemas.microsoft.com/office/drawing/2014/main" id="{86558676-93C1-EB05-E1D9-3EFFDE5269BB}"/>
              </a:ext>
            </a:extLst>
          </p:cNvPr>
          <p:cNvSpPr txBox="1">
            <a:spLocks/>
          </p:cNvSpPr>
          <p:nvPr/>
        </p:nvSpPr>
        <p:spPr>
          <a:xfrm>
            <a:off x="838200" y="17587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15EF26"/>
                </a:solidFill>
              </a:rPr>
              <a:t>LBA</a:t>
            </a:r>
            <a:r>
              <a:rPr lang="en-US" dirty="0"/>
              <a:t> vs </a:t>
            </a:r>
            <a:r>
              <a:rPr lang="en-US" dirty="0">
                <a:solidFill>
                  <a:srgbClr val="15EF26"/>
                </a:solidFill>
              </a:rPr>
              <a:t>HBA</a:t>
            </a:r>
            <a:r>
              <a:rPr lang="en-US" dirty="0"/>
              <a:t> flux densities</a:t>
            </a:r>
          </a:p>
        </p:txBody>
      </p:sp>
      <p:pic>
        <p:nvPicPr>
          <p:cNvPr id="2" name="Picture 1">
            <a:extLst>
              <a:ext uri="{FF2B5EF4-FFF2-40B4-BE49-F238E27FC236}">
                <a16:creationId xmlns:a16="http://schemas.microsoft.com/office/drawing/2014/main" id="{D91D6E94-A7AC-0ADD-95BD-B5620886E492}"/>
              </a:ext>
            </a:extLst>
          </p:cNvPr>
          <p:cNvPicPr>
            <a:picLocks noChangeAspect="1"/>
          </p:cNvPicPr>
          <p:nvPr/>
        </p:nvPicPr>
        <p:blipFill>
          <a:blip r:embed="rId3"/>
          <a:stretch>
            <a:fillRect/>
          </a:stretch>
        </p:blipFill>
        <p:spPr>
          <a:xfrm>
            <a:off x="1881678" y="1088700"/>
            <a:ext cx="8428643" cy="5666042"/>
          </a:xfrm>
          <a:prstGeom prst="rect">
            <a:avLst/>
          </a:prstGeom>
        </p:spPr>
      </p:pic>
      <p:sp>
        <p:nvSpPr>
          <p:cNvPr id="3" name="TextBox 2">
            <a:extLst>
              <a:ext uri="{FF2B5EF4-FFF2-40B4-BE49-F238E27FC236}">
                <a16:creationId xmlns:a16="http://schemas.microsoft.com/office/drawing/2014/main" id="{64196634-CCA5-CA0E-C0C6-3412506C5619}"/>
              </a:ext>
            </a:extLst>
          </p:cNvPr>
          <p:cNvSpPr txBox="1"/>
          <p:nvPr/>
        </p:nvSpPr>
        <p:spPr>
          <a:xfrm rot="16200000">
            <a:off x="786516" y="2885861"/>
            <a:ext cx="2544267" cy="353943"/>
          </a:xfrm>
          <a:prstGeom prst="rect">
            <a:avLst/>
          </a:prstGeom>
          <a:solidFill>
            <a:schemeClr val="tx1"/>
          </a:solidFill>
        </p:spPr>
        <p:txBody>
          <a:bodyPr wrap="square" rtlCol="0">
            <a:spAutoFit/>
          </a:bodyPr>
          <a:lstStyle/>
          <a:p>
            <a:r>
              <a:rPr lang="en-US" sz="1700" dirty="0">
                <a:solidFill>
                  <a:srgbClr val="3B3B3B"/>
                </a:solidFill>
              </a:rPr>
              <a:t>HBA Flux Density</a:t>
            </a:r>
          </a:p>
        </p:txBody>
      </p:sp>
    </p:spTree>
    <p:extLst>
      <p:ext uri="{BB962C8B-B14F-4D97-AF65-F5344CB8AC3E}">
        <p14:creationId xmlns:p14="http://schemas.microsoft.com/office/powerpoint/2010/main" val="3116847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F166E07-FDDE-BB34-FE36-5706502DFA0D}"/>
              </a:ext>
            </a:extLst>
          </p:cNvPr>
          <p:cNvPicPr>
            <a:picLocks noChangeAspect="1"/>
          </p:cNvPicPr>
          <p:nvPr/>
        </p:nvPicPr>
        <p:blipFill>
          <a:blip r:embed="rId3"/>
          <a:stretch>
            <a:fillRect/>
          </a:stretch>
        </p:blipFill>
        <p:spPr>
          <a:xfrm>
            <a:off x="1881678" y="1088700"/>
            <a:ext cx="8428643" cy="5666042"/>
          </a:xfrm>
          <a:prstGeom prst="rect">
            <a:avLst/>
          </a:prstGeom>
        </p:spPr>
      </p:pic>
      <p:sp>
        <p:nvSpPr>
          <p:cNvPr id="4" name="Title 1">
            <a:extLst>
              <a:ext uri="{FF2B5EF4-FFF2-40B4-BE49-F238E27FC236}">
                <a16:creationId xmlns:a16="http://schemas.microsoft.com/office/drawing/2014/main" id="{86558676-93C1-EB05-E1D9-3EFFDE5269BB}"/>
              </a:ext>
            </a:extLst>
          </p:cNvPr>
          <p:cNvSpPr txBox="1">
            <a:spLocks/>
          </p:cNvSpPr>
          <p:nvPr/>
        </p:nvSpPr>
        <p:spPr>
          <a:xfrm>
            <a:off x="838200" y="17587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15EF26"/>
                </a:solidFill>
              </a:rPr>
              <a:t>LBA</a:t>
            </a:r>
            <a:r>
              <a:rPr lang="en-US" dirty="0"/>
              <a:t> vs </a:t>
            </a:r>
            <a:r>
              <a:rPr lang="en-US" dirty="0">
                <a:solidFill>
                  <a:srgbClr val="15EF26"/>
                </a:solidFill>
              </a:rPr>
              <a:t>HBA</a:t>
            </a:r>
            <a:r>
              <a:rPr lang="en-US" dirty="0"/>
              <a:t> flux densities</a:t>
            </a:r>
          </a:p>
        </p:txBody>
      </p:sp>
      <p:cxnSp>
        <p:nvCxnSpPr>
          <p:cNvPr id="13" name="Elbow Connector 12">
            <a:extLst>
              <a:ext uri="{FF2B5EF4-FFF2-40B4-BE49-F238E27FC236}">
                <a16:creationId xmlns:a16="http://schemas.microsoft.com/office/drawing/2014/main" id="{1B7728B1-0393-576E-72AE-A9BFCEA8EDA7}"/>
              </a:ext>
            </a:extLst>
          </p:cNvPr>
          <p:cNvCxnSpPr>
            <a:cxnSpLocks/>
            <a:stCxn id="26" idx="3"/>
          </p:cNvCxnSpPr>
          <p:nvPr/>
        </p:nvCxnSpPr>
        <p:spPr>
          <a:xfrm flipV="1">
            <a:off x="2466559" y="3292056"/>
            <a:ext cx="3864731" cy="2140204"/>
          </a:xfrm>
          <a:prstGeom prst="bentConnector3">
            <a:avLst/>
          </a:prstGeom>
          <a:ln w="28575" cap="flat" cmpd="sng" algn="ctr">
            <a:solidFill>
              <a:srgbClr val="008B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6" name="Elbow Connector 15">
            <a:extLst>
              <a:ext uri="{FF2B5EF4-FFF2-40B4-BE49-F238E27FC236}">
                <a16:creationId xmlns:a16="http://schemas.microsoft.com/office/drawing/2014/main" id="{FD913261-EFA5-5CDE-2F76-CC06C315C71C}"/>
              </a:ext>
            </a:extLst>
          </p:cNvPr>
          <p:cNvCxnSpPr>
            <a:cxnSpLocks/>
            <a:stCxn id="19" idx="1"/>
          </p:cNvCxnSpPr>
          <p:nvPr/>
        </p:nvCxnSpPr>
        <p:spPr>
          <a:xfrm rot="10800000">
            <a:off x="8108834" y="2993162"/>
            <a:ext cx="1131020" cy="298895"/>
          </a:xfrm>
          <a:prstGeom prst="bentConnector3">
            <a:avLst>
              <a:gd name="adj1" fmla="val 50000"/>
            </a:avLst>
          </a:prstGeom>
          <a:ln w="28575">
            <a:solidFill>
              <a:srgbClr val="FF0000"/>
            </a:solidFill>
            <a:tailEnd type="triangle"/>
          </a:ln>
        </p:spPr>
        <p:style>
          <a:lnRef idx="3">
            <a:schemeClr val="accent5"/>
          </a:lnRef>
          <a:fillRef idx="0">
            <a:schemeClr val="accent5"/>
          </a:fillRef>
          <a:effectRef idx="2">
            <a:schemeClr val="accent5"/>
          </a:effectRef>
          <a:fontRef idx="minor">
            <a:schemeClr val="tx1"/>
          </a:fontRef>
        </p:style>
      </p:cxnSp>
      <p:pic>
        <p:nvPicPr>
          <p:cNvPr id="26" name="Picture 25">
            <a:extLst>
              <a:ext uri="{FF2B5EF4-FFF2-40B4-BE49-F238E27FC236}">
                <a16:creationId xmlns:a16="http://schemas.microsoft.com/office/drawing/2014/main" id="{AF7C713D-A765-80CD-D0D1-C735C6D42593}"/>
              </a:ext>
            </a:extLst>
          </p:cNvPr>
          <p:cNvPicPr>
            <a:picLocks noChangeAspect="1"/>
          </p:cNvPicPr>
          <p:nvPr/>
        </p:nvPicPr>
        <p:blipFill>
          <a:blip r:embed="rId4"/>
          <a:stretch>
            <a:fillRect/>
          </a:stretch>
        </p:blipFill>
        <p:spPr>
          <a:xfrm>
            <a:off x="0" y="4634588"/>
            <a:ext cx="2466559" cy="1595343"/>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1A7A4D36-A029-E138-DFF8-39F388E39C83}"/>
              </a:ext>
            </a:extLst>
          </p:cNvPr>
          <p:cNvPicPr>
            <a:picLocks noChangeAspect="1"/>
          </p:cNvPicPr>
          <p:nvPr/>
        </p:nvPicPr>
        <p:blipFill>
          <a:blip r:embed="rId5"/>
          <a:stretch>
            <a:fillRect/>
          </a:stretch>
        </p:blipFill>
        <p:spPr>
          <a:xfrm>
            <a:off x="9239854" y="2396706"/>
            <a:ext cx="2768600" cy="1790700"/>
          </a:xfrm>
          <a:prstGeom prst="rect">
            <a:avLst/>
          </a:prstGeom>
          <a:effectLst>
            <a:outerShdw blurRad="50800" dist="38100" dir="13500000" algn="br" rotWithShape="0">
              <a:prstClr val="black">
                <a:alpha val="40000"/>
              </a:prstClr>
            </a:outerShdw>
          </a:effectLst>
        </p:spPr>
      </p:pic>
      <p:sp>
        <p:nvSpPr>
          <p:cNvPr id="2" name="TextBox 1">
            <a:extLst>
              <a:ext uri="{FF2B5EF4-FFF2-40B4-BE49-F238E27FC236}">
                <a16:creationId xmlns:a16="http://schemas.microsoft.com/office/drawing/2014/main" id="{D7E227EC-0224-8C2B-AFFF-D38A2568FCDF}"/>
              </a:ext>
            </a:extLst>
          </p:cNvPr>
          <p:cNvSpPr txBox="1"/>
          <p:nvPr/>
        </p:nvSpPr>
        <p:spPr>
          <a:xfrm rot="16200000">
            <a:off x="786516" y="2885861"/>
            <a:ext cx="2544267" cy="353943"/>
          </a:xfrm>
          <a:prstGeom prst="rect">
            <a:avLst/>
          </a:prstGeom>
          <a:solidFill>
            <a:schemeClr val="tx1"/>
          </a:solidFill>
        </p:spPr>
        <p:txBody>
          <a:bodyPr wrap="square" rtlCol="0">
            <a:spAutoFit/>
          </a:bodyPr>
          <a:lstStyle/>
          <a:p>
            <a:r>
              <a:rPr lang="en-US" sz="1700" dirty="0">
                <a:solidFill>
                  <a:srgbClr val="3B3B3B"/>
                </a:solidFill>
              </a:rPr>
              <a:t>HBA Flux Density</a:t>
            </a:r>
          </a:p>
        </p:txBody>
      </p:sp>
      <p:sp>
        <p:nvSpPr>
          <p:cNvPr id="3" name="TextBox 2">
            <a:extLst>
              <a:ext uri="{FF2B5EF4-FFF2-40B4-BE49-F238E27FC236}">
                <a16:creationId xmlns:a16="http://schemas.microsoft.com/office/drawing/2014/main" id="{0EB9FEC3-B633-C9A0-01CE-B2CEEF457F2D}"/>
              </a:ext>
            </a:extLst>
          </p:cNvPr>
          <p:cNvSpPr txBox="1"/>
          <p:nvPr/>
        </p:nvSpPr>
        <p:spPr>
          <a:xfrm>
            <a:off x="11714481" y="6497455"/>
            <a:ext cx="477520" cy="369332"/>
          </a:xfrm>
          <a:prstGeom prst="rect">
            <a:avLst/>
          </a:prstGeom>
          <a:noFill/>
        </p:spPr>
        <p:txBody>
          <a:bodyPr wrap="square">
            <a:spAutoFit/>
          </a:bodyPr>
          <a:lstStyle/>
          <a:p>
            <a:r>
              <a:rPr lang="en-GB" i="1" dirty="0"/>
              <a:t>9</a:t>
            </a:r>
            <a:endParaRPr lang="en-US" dirty="0"/>
          </a:p>
        </p:txBody>
      </p:sp>
    </p:spTree>
    <p:extLst>
      <p:ext uri="{BB962C8B-B14F-4D97-AF65-F5344CB8AC3E}">
        <p14:creationId xmlns:p14="http://schemas.microsoft.com/office/powerpoint/2010/main" val="1372449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aph of a graph showing a number of different signals&#10;&#10;Description automatically generated with medium confidence">
            <a:extLst>
              <a:ext uri="{FF2B5EF4-FFF2-40B4-BE49-F238E27FC236}">
                <a16:creationId xmlns:a16="http://schemas.microsoft.com/office/drawing/2014/main" id="{584E1115-60B1-7E0C-541B-91551F140551}"/>
              </a:ext>
            </a:extLst>
          </p:cNvPr>
          <p:cNvPicPr>
            <a:picLocks noChangeAspect="1"/>
          </p:cNvPicPr>
          <p:nvPr/>
        </p:nvPicPr>
        <p:blipFill>
          <a:blip r:embed="rId3"/>
          <a:stretch>
            <a:fillRect/>
          </a:stretch>
        </p:blipFill>
        <p:spPr>
          <a:xfrm>
            <a:off x="2209800" y="1209931"/>
            <a:ext cx="7772400" cy="5556258"/>
          </a:xfrm>
          <a:prstGeom prst="rect">
            <a:avLst/>
          </a:prstGeom>
        </p:spPr>
      </p:pic>
      <p:sp>
        <p:nvSpPr>
          <p:cNvPr id="9" name="TextBox 8">
            <a:extLst>
              <a:ext uri="{FF2B5EF4-FFF2-40B4-BE49-F238E27FC236}">
                <a16:creationId xmlns:a16="http://schemas.microsoft.com/office/drawing/2014/main" id="{868C8398-854F-9DFC-79EC-F73A7E368814}"/>
              </a:ext>
            </a:extLst>
          </p:cNvPr>
          <p:cNvSpPr txBox="1"/>
          <p:nvPr/>
        </p:nvSpPr>
        <p:spPr>
          <a:xfrm>
            <a:off x="11719561" y="6488668"/>
            <a:ext cx="609600" cy="369332"/>
          </a:xfrm>
          <a:prstGeom prst="rect">
            <a:avLst/>
          </a:prstGeom>
          <a:noFill/>
        </p:spPr>
        <p:txBody>
          <a:bodyPr wrap="square">
            <a:spAutoFit/>
          </a:bodyPr>
          <a:lstStyle/>
          <a:p>
            <a:r>
              <a:rPr lang="en-GB" i="1" dirty="0"/>
              <a:t>10</a:t>
            </a:r>
            <a:endParaRPr lang="en-US" dirty="0"/>
          </a:p>
        </p:txBody>
      </p:sp>
      <p:sp>
        <p:nvSpPr>
          <p:cNvPr id="11" name="Title 1">
            <a:extLst>
              <a:ext uri="{FF2B5EF4-FFF2-40B4-BE49-F238E27FC236}">
                <a16:creationId xmlns:a16="http://schemas.microsoft.com/office/drawing/2014/main" id="{C64EFB2C-DCDB-4284-F551-0772E93B6C4A}"/>
              </a:ext>
            </a:extLst>
          </p:cNvPr>
          <p:cNvSpPr txBox="1">
            <a:spLocks/>
          </p:cNvSpPr>
          <p:nvPr/>
        </p:nvSpPr>
        <p:spPr>
          <a:xfrm>
            <a:off x="883920" y="17571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Spectral index distribution</a:t>
            </a:r>
          </a:p>
        </p:txBody>
      </p:sp>
      <p:pic>
        <p:nvPicPr>
          <p:cNvPr id="6" name="Picture 5">
            <a:extLst>
              <a:ext uri="{FF2B5EF4-FFF2-40B4-BE49-F238E27FC236}">
                <a16:creationId xmlns:a16="http://schemas.microsoft.com/office/drawing/2014/main" id="{B4000833-A514-0F61-D561-DE5C532132FC}"/>
              </a:ext>
            </a:extLst>
          </p:cNvPr>
          <p:cNvPicPr>
            <a:picLocks noChangeAspect="1"/>
          </p:cNvPicPr>
          <p:nvPr/>
        </p:nvPicPr>
        <p:blipFill rotWithShape="1">
          <a:blip r:embed="rId4"/>
          <a:srcRect r="19135"/>
          <a:stretch/>
        </p:blipFill>
        <p:spPr>
          <a:xfrm>
            <a:off x="8056880" y="2222854"/>
            <a:ext cx="1234333" cy="625280"/>
          </a:xfrm>
          <a:prstGeom prst="rect">
            <a:avLst/>
          </a:prstGeom>
        </p:spPr>
      </p:pic>
    </p:spTree>
    <p:extLst>
      <p:ext uri="{BB962C8B-B14F-4D97-AF65-F5344CB8AC3E}">
        <p14:creationId xmlns:p14="http://schemas.microsoft.com/office/powerpoint/2010/main" val="2567664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6558676-93C1-EB05-E1D9-3EFFDE5269BB}"/>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solidFill>
                <a:srgbClr val="15EF26"/>
              </a:solidFill>
            </a:endParaRPr>
          </a:p>
        </p:txBody>
      </p:sp>
      <p:sp>
        <p:nvSpPr>
          <p:cNvPr id="8" name="Content Placeholder 2">
            <a:extLst>
              <a:ext uri="{FF2B5EF4-FFF2-40B4-BE49-F238E27FC236}">
                <a16:creationId xmlns:a16="http://schemas.microsoft.com/office/drawing/2014/main" id="{F2CEFA17-5743-C49D-FE6D-12FE020C5C27}"/>
              </a:ext>
            </a:extLst>
          </p:cNvPr>
          <p:cNvSpPr txBox="1">
            <a:spLocks/>
          </p:cNvSpPr>
          <p:nvPr/>
        </p:nvSpPr>
        <p:spPr>
          <a:xfrm>
            <a:off x="685800" y="1737363"/>
            <a:ext cx="5057775" cy="46718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15EF26"/>
                </a:solidFill>
              </a:rPr>
              <a:t>NRAO VLA Sky Survey (NVSS)</a:t>
            </a:r>
          </a:p>
          <a:p>
            <a:pPr lvl="1"/>
            <a:r>
              <a:rPr lang="en-IN" dirty="0"/>
              <a:t>Covers north of</a:t>
            </a:r>
            <a:br>
              <a:rPr lang="en-IN" dirty="0"/>
            </a:br>
            <a:r>
              <a:rPr lang="en-IN" dirty="0"/>
              <a:t> -40° declination</a:t>
            </a:r>
          </a:p>
          <a:p>
            <a:pPr lvl="1"/>
            <a:r>
              <a:rPr lang="en-IN" dirty="0"/>
              <a:t>rms: 0.45 </a:t>
            </a:r>
            <a:r>
              <a:rPr lang="en-IN" dirty="0" err="1"/>
              <a:t>mJy</a:t>
            </a:r>
            <a:r>
              <a:rPr lang="en-IN" dirty="0"/>
              <a:t>/beam</a:t>
            </a:r>
          </a:p>
          <a:p>
            <a:pPr lvl="1"/>
            <a:r>
              <a:rPr lang="en-IN" dirty="0"/>
              <a:t>45 arcsec resolution</a:t>
            </a:r>
            <a:endParaRPr lang="en-US" dirty="0">
              <a:solidFill>
                <a:srgbClr val="15EF26"/>
              </a:solidFill>
            </a:endParaRPr>
          </a:p>
          <a:p>
            <a:r>
              <a:rPr lang="en-US" sz="2400" dirty="0">
                <a:solidFill>
                  <a:srgbClr val="15EF26"/>
                </a:solidFill>
              </a:rPr>
              <a:t>Faint Images of the Radio Sky at Twenty-cm (FIRST)</a:t>
            </a:r>
          </a:p>
          <a:p>
            <a:pPr lvl="1"/>
            <a:r>
              <a:rPr lang="en-IN" dirty="0"/>
              <a:t>10,000 square degrees of the North and South Galactic Caps</a:t>
            </a:r>
          </a:p>
          <a:p>
            <a:pPr lvl="1"/>
            <a:r>
              <a:rPr lang="en-IN" dirty="0"/>
              <a:t>rms: 0.15 </a:t>
            </a:r>
            <a:r>
              <a:rPr lang="en-IN" dirty="0" err="1"/>
              <a:t>mJy</a:t>
            </a:r>
            <a:r>
              <a:rPr lang="en-IN" dirty="0"/>
              <a:t>/beam</a:t>
            </a:r>
          </a:p>
          <a:p>
            <a:pPr lvl="1"/>
            <a:r>
              <a:rPr lang="en-IN" dirty="0"/>
              <a:t>5 arcsec resolution</a:t>
            </a:r>
            <a:endParaRPr lang="en-US" dirty="0"/>
          </a:p>
          <a:p>
            <a:pPr lvl="1"/>
            <a:endParaRPr lang="en-IN" sz="2000" dirty="0">
              <a:solidFill>
                <a:srgbClr val="15EF26"/>
              </a:solidFill>
            </a:endParaRPr>
          </a:p>
          <a:p>
            <a:pPr marL="0" indent="0">
              <a:buNone/>
            </a:pPr>
            <a:endParaRPr lang="en-IN" sz="2400" dirty="0">
              <a:solidFill>
                <a:srgbClr val="15EF26"/>
              </a:solidFill>
            </a:endParaRPr>
          </a:p>
        </p:txBody>
      </p:sp>
      <p:sp>
        <p:nvSpPr>
          <p:cNvPr id="11" name="Title 1">
            <a:extLst>
              <a:ext uri="{FF2B5EF4-FFF2-40B4-BE49-F238E27FC236}">
                <a16:creationId xmlns:a16="http://schemas.microsoft.com/office/drawing/2014/main" id="{9BCA54F9-0F64-3BE0-EFA5-DE1835D0073C}"/>
              </a:ext>
            </a:extLst>
          </p:cNvPr>
          <p:cNvSpPr txBox="1">
            <a:spLocks/>
          </p:cNvSpPr>
          <p:nvPr/>
        </p:nvSpPr>
        <p:spPr>
          <a:xfrm>
            <a:off x="883920" y="17571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Extending the analysis to </a:t>
            </a:r>
            <a:r>
              <a:rPr lang="en-US" dirty="0">
                <a:solidFill>
                  <a:srgbClr val="15EF26"/>
                </a:solidFill>
              </a:rPr>
              <a:t>1.4 GHz</a:t>
            </a:r>
          </a:p>
        </p:txBody>
      </p:sp>
      <p:sp>
        <p:nvSpPr>
          <p:cNvPr id="13" name="TextBox 12">
            <a:extLst>
              <a:ext uri="{FF2B5EF4-FFF2-40B4-BE49-F238E27FC236}">
                <a16:creationId xmlns:a16="http://schemas.microsoft.com/office/drawing/2014/main" id="{51E3C8BD-ADDD-651F-03D4-108C88188FC8}"/>
              </a:ext>
            </a:extLst>
          </p:cNvPr>
          <p:cNvSpPr txBox="1"/>
          <p:nvPr/>
        </p:nvSpPr>
        <p:spPr>
          <a:xfrm>
            <a:off x="11719561" y="6488668"/>
            <a:ext cx="609600" cy="369332"/>
          </a:xfrm>
          <a:prstGeom prst="rect">
            <a:avLst/>
          </a:prstGeom>
          <a:noFill/>
        </p:spPr>
        <p:txBody>
          <a:bodyPr wrap="square">
            <a:spAutoFit/>
          </a:bodyPr>
          <a:lstStyle/>
          <a:p>
            <a:r>
              <a:rPr lang="en-GB" i="1" dirty="0"/>
              <a:t>11</a:t>
            </a:r>
            <a:endParaRPr lang="en-US" dirty="0"/>
          </a:p>
        </p:txBody>
      </p:sp>
      <p:pic>
        <p:nvPicPr>
          <p:cNvPr id="14" name="Picture 13">
            <a:extLst>
              <a:ext uri="{FF2B5EF4-FFF2-40B4-BE49-F238E27FC236}">
                <a16:creationId xmlns:a16="http://schemas.microsoft.com/office/drawing/2014/main" id="{857BE2A5-F66B-6A82-CBA8-66B34DDFDB06}"/>
              </a:ext>
            </a:extLst>
          </p:cNvPr>
          <p:cNvPicPr>
            <a:picLocks noChangeAspect="1"/>
          </p:cNvPicPr>
          <p:nvPr/>
        </p:nvPicPr>
        <p:blipFill rotWithShape="1">
          <a:blip r:embed="rId3"/>
          <a:srcRect r="1955"/>
          <a:stretch/>
        </p:blipFill>
        <p:spPr>
          <a:xfrm>
            <a:off x="5397938" y="1679370"/>
            <a:ext cx="6776809" cy="4549981"/>
          </a:xfrm>
          <a:prstGeom prst="rect">
            <a:avLst/>
          </a:prstGeom>
        </p:spPr>
      </p:pic>
    </p:spTree>
    <p:extLst>
      <p:ext uri="{BB962C8B-B14F-4D97-AF65-F5344CB8AC3E}">
        <p14:creationId xmlns:p14="http://schemas.microsoft.com/office/powerpoint/2010/main" val="385871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6558676-93C1-EB05-E1D9-3EFFDE5269BB}"/>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solidFill>
                <a:srgbClr val="15EF26"/>
              </a:solidFill>
            </a:endParaRPr>
          </a:p>
        </p:txBody>
      </p:sp>
      <p:sp>
        <p:nvSpPr>
          <p:cNvPr id="8" name="Content Placeholder 2">
            <a:extLst>
              <a:ext uri="{FF2B5EF4-FFF2-40B4-BE49-F238E27FC236}">
                <a16:creationId xmlns:a16="http://schemas.microsoft.com/office/drawing/2014/main" id="{F2CEFA17-5743-C49D-FE6D-12FE020C5C27}"/>
              </a:ext>
            </a:extLst>
          </p:cNvPr>
          <p:cNvSpPr txBox="1">
            <a:spLocks/>
          </p:cNvSpPr>
          <p:nvPr/>
        </p:nvSpPr>
        <p:spPr>
          <a:xfrm>
            <a:off x="685800" y="1737363"/>
            <a:ext cx="5057775" cy="46718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lumMod val="75000"/>
                    <a:lumOff val="25000"/>
                  </a:schemeClr>
                </a:solidFill>
              </a:rPr>
              <a:t>NRAO VLA Sky Survey (NVSS)</a:t>
            </a:r>
          </a:p>
          <a:p>
            <a:pPr lvl="1"/>
            <a:r>
              <a:rPr lang="en-IN" dirty="0">
                <a:solidFill>
                  <a:schemeClr val="bg1">
                    <a:lumMod val="75000"/>
                    <a:lumOff val="25000"/>
                  </a:schemeClr>
                </a:solidFill>
              </a:rPr>
              <a:t>Covers north of</a:t>
            </a:r>
            <a:br>
              <a:rPr lang="en-IN" dirty="0">
                <a:solidFill>
                  <a:schemeClr val="bg1">
                    <a:lumMod val="75000"/>
                    <a:lumOff val="25000"/>
                  </a:schemeClr>
                </a:solidFill>
              </a:rPr>
            </a:br>
            <a:r>
              <a:rPr lang="en-IN" dirty="0">
                <a:solidFill>
                  <a:schemeClr val="bg1">
                    <a:lumMod val="75000"/>
                    <a:lumOff val="25000"/>
                  </a:schemeClr>
                </a:solidFill>
              </a:rPr>
              <a:t> -40° declination</a:t>
            </a:r>
          </a:p>
          <a:p>
            <a:pPr lvl="1"/>
            <a:r>
              <a:rPr lang="en-IN" dirty="0">
                <a:solidFill>
                  <a:schemeClr val="bg1">
                    <a:lumMod val="75000"/>
                    <a:lumOff val="25000"/>
                  </a:schemeClr>
                </a:solidFill>
              </a:rPr>
              <a:t>rms: 0.45 </a:t>
            </a:r>
            <a:r>
              <a:rPr lang="en-IN" dirty="0" err="1">
                <a:solidFill>
                  <a:schemeClr val="bg1">
                    <a:lumMod val="75000"/>
                    <a:lumOff val="25000"/>
                  </a:schemeClr>
                </a:solidFill>
              </a:rPr>
              <a:t>mJy</a:t>
            </a:r>
            <a:r>
              <a:rPr lang="en-IN" dirty="0">
                <a:solidFill>
                  <a:schemeClr val="bg1">
                    <a:lumMod val="75000"/>
                    <a:lumOff val="25000"/>
                  </a:schemeClr>
                </a:solidFill>
              </a:rPr>
              <a:t>/beam</a:t>
            </a:r>
          </a:p>
          <a:p>
            <a:pPr lvl="1"/>
            <a:r>
              <a:rPr lang="en-IN" dirty="0">
                <a:solidFill>
                  <a:schemeClr val="bg1">
                    <a:lumMod val="75000"/>
                    <a:lumOff val="25000"/>
                  </a:schemeClr>
                </a:solidFill>
              </a:rPr>
              <a:t>45 arcsec resolution</a:t>
            </a:r>
            <a:endParaRPr lang="en-US" dirty="0">
              <a:solidFill>
                <a:schemeClr val="bg1">
                  <a:lumMod val="75000"/>
                  <a:lumOff val="25000"/>
                </a:schemeClr>
              </a:solidFill>
            </a:endParaRPr>
          </a:p>
          <a:p>
            <a:r>
              <a:rPr lang="en-US" sz="2400" dirty="0">
                <a:solidFill>
                  <a:srgbClr val="15EF26"/>
                </a:solidFill>
              </a:rPr>
              <a:t>Faint Images of the Radio Sky at Twenty-cm (FIRST)</a:t>
            </a:r>
          </a:p>
          <a:p>
            <a:pPr lvl="1"/>
            <a:r>
              <a:rPr lang="en-IN" dirty="0"/>
              <a:t>10,000 square degrees of the North and South Galactic Caps</a:t>
            </a:r>
          </a:p>
          <a:p>
            <a:pPr lvl="1"/>
            <a:r>
              <a:rPr lang="en-IN" dirty="0"/>
              <a:t>rms: </a:t>
            </a:r>
            <a:r>
              <a:rPr lang="en-IN" dirty="0">
                <a:solidFill>
                  <a:srgbClr val="FFB879"/>
                </a:solidFill>
              </a:rPr>
              <a:t>0.15 </a:t>
            </a:r>
            <a:r>
              <a:rPr lang="en-IN" dirty="0" err="1">
                <a:solidFill>
                  <a:srgbClr val="FFB879"/>
                </a:solidFill>
              </a:rPr>
              <a:t>mJy</a:t>
            </a:r>
            <a:r>
              <a:rPr lang="en-IN" dirty="0">
                <a:solidFill>
                  <a:srgbClr val="FFB879"/>
                </a:solidFill>
              </a:rPr>
              <a:t>/beam</a:t>
            </a:r>
          </a:p>
          <a:p>
            <a:pPr lvl="1"/>
            <a:r>
              <a:rPr lang="en-IN" dirty="0">
                <a:solidFill>
                  <a:schemeClr val="tx1">
                    <a:lumMod val="95000"/>
                  </a:schemeClr>
                </a:solidFill>
              </a:rPr>
              <a:t>5 arcsec resolution</a:t>
            </a:r>
            <a:br>
              <a:rPr lang="en-US" dirty="0">
                <a:solidFill>
                  <a:schemeClr val="tx1">
                    <a:lumMod val="95000"/>
                  </a:schemeClr>
                </a:solidFill>
              </a:rPr>
            </a:br>
            <a:r>
              <a:rPr lang="en-US" dirty="0">
                <a:solidFill>
                  <a:schemeClr val="tx1">
                    <a:lumMod val="95000"/>
                  </a:schemeClr>
                </a:solidFill>
              </a:rPr>
              <a:t>(</a:t>
            </a:r>
            <a:r>
              <a:rPr lang="en-US" dirty="0">
                <a:solidFill>
                  <a:srgbClr val="FFB879"/>
                </a:solidFill>
              </a:rPr>
              <a:t>comparable to </a:t>
            </a:r>
            <a:r>
              <a:rPr lang="en-US" dirty="0" err="1">
                <a:solidFill>
                  <a:srgbClr val="FFB879"/>
                </a:solidFill>
              </a:rPr>
              <a:t>LoTSS</a:t>
            </a:r>
            <a:r>
              <a:rPr lang="en-US" dirty="0">
                <a:solidFill>
                  <a:schemeClr val="tx1">
                    <a:lumMod val="95000"/>
                  </a:schemeClr>
                </a:solidFill>
              </a:rPr>
              <a:t>)</a:t>
            </a:r>
            <a:endParaRPr lang="en-IN" sz="2000" dirty="0">
              <a:solidFill>
                <a:srgbClr val="15EF26"/>
              </a:solidFill>
            </a:endParaRPr>
          </a:p>
          <a:p>
            <a:pPr marL="0" indent="0">
              <a:buNone/>
            </a:pPr>
            <a:endParaRPr lang="en-IN" sz="2400" dirty="0">
              <a:solidFill>
                <a:srgbClr val="15EF26"/>
              </a:solidFill>
            </a:endParaRPr>
          </a:p>
        </p:txBody>
      </p:sp>
      <p:sp>
        <p:nvSpPr>
          <p:cNvPr id="11" name="Title 1">
            <a:extLst>
              <a:ext uri="{FF2B5EF4-FFF2-40B4-BE49-F238E27FC236}">
                <a16:creationId xmlns:a16="http://schemas.microsoft.com/office/drawing/2014/main" id="{9BCA54F9-0F64-3BE0-EFA5-DE1835D0073C}"/>
              </a:ext>
            </a:extLst>
          </p:cNvPr>
          <p:cNvSpPr txBox="1">
            <a:spLocks/>
          </p:cNvSpPr>
          <p:nvPr/>
        </p:nvSpPr>
        <p:spPr>
          <a:xfrm>
            <a:off x="883920" y="17571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Extending the analysis to </a:t>
            </a:r>
            <a:r>
              <a:rPr lang="en-US" dirty="0">
                <a:solidFill>
                  <a:srgbClr val="15EF26"/>
                </a:solidFill>
              </a:rPr>
              <a:t>1.4 GHz</a:t>
            </a:r>
          </a:p>
        </p:txBody>
      </p:sp>
      <p:sp>
        <p:nvSpPr>
          <p:cNvPr id="13" name="TextBox 12">
            <a:extLst>
              <a:ext uri="{FF2B5EF4-FFF2-40B4-BE49-F238E27FC236}">
                <a16:creationId xmlns:a16="http://schemas.microsoft.com/office/drawing/2014/main" id="{51E3C8BD-ADDD-651F-03D4-108C88188FC8}"/>
              </a:ext>
            </a:extLst>
          </p:cNvPr>
          <p:cNvSpPr txBox="1"/>
          <p:nvPr/>
        </p:nvSpPr>
        <p:spPr>
          <a:xfrm>
            <a:off x="11719561" y="6488668"/>
            <a:ext cx="609600" cy="369332"/>
          </a:xfrm>
          <a:prstGeom prst="rect">
            <a:avLst/>
          </a:prstGeom>
          <a:noFill/>
        </p:spPr>
        <p:txBody>
          <a:bodyPr wrap="square">
            <a:spAutoFit/>
          </a:bodyPr>
          <a:lstStyle/>
          <a:p>
            <a:r>
              <a:rPr lang="en-GB" i="1" dirty="0"/>
              <a:t>11</a:t>
            </a:r>
            <a:endParaRPr lang="en-US" dirty="0"/>
          </a:p>
        </p:txBody>
      </p:sp>
      <p:pic>
        <p:nvPicPr>
          <p:cNvPr id="14" name="Picture 13">
            <a:extLst>
              <a:ext uri="{FF2B5EF4-FFF2-40B4-BE49-F238E27FC236}">
                <a16:creationId xmlns:a16="http://schemas.microsoft.com/office/drawing/2014/main" id="{857BE2A5-F66B-6A82-CBA8-66B34DDFDB06}"/>
              </a:ext>
            </a:extLst>
          </p:cNvPr>
          <p:cNvPicPr>
            <a:picLocks noChangeAspect="1"/>
          </p:cNvPicPr>
          <p:nvPr/>
        </p:nvPicPr>
        <p:blipFill rotWithShape="1">
          <a:blip r:embed="rId3"/>
          <a:srcRect r="1955"/>
          <a:stretch/>
        </p:blipFill>
        <p:spPr>
          <a:xfrm>
            <a:off x="5397938" y="1679370"/>
            <a:ext cx="6776809" cy="4549981"/>
          </a:xfrm>
          <a:prstGeom prst="rect">
            <a:avLst/>
          </a:prstGeom>
        </p:spPr>
      </p:pic>
    </p:spTree>
    <p:extLst>
      <p:ext uri="{BB962C8B-B14F-4D97-AF65-F5344CB8AC3E}">
        <p14:creationId xmlns:p14="http://schemas.microsoft.com/office/powerpoint/2010/main" val="417870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6003828C-A625-3CE1-447F-469C1D4FE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917" y="1165792"/>
            <a:ext cx="7936943" cy="567769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102EC6C-6D87-81C6-6C03-5C0411C664A9}"/>
              </a:ext>
            </a:extLst>
          </p:cNvPr>
          <p:cNvSpPr txBox="1"/>
          <p:nvPr/>
        </p:nvSpPr>
        <p:spPr>
          <a:xfrm>
            <a:off x="11719561" y="6488668"/>
            <a:ext cx="609600" cy="369332"/>
          </a:xfrm>
          <a:prstGeom prst="rect">
            <a:avLst/>
          </a:prstGeom>
          <a:noFill/>
        </p:spPr>
        <p:txBody>
          <a:bodyPr wrap="square">
            <a:spAutoFit/>
          </a:bodyPr>
          <a:lstStyle/>
          <a:p>
            <a:r>
              <a:rPr lang="en-GB" i="1" dirty="0"/>
              <a:t>12</a:t>
            </a:r>
            <a:endParaRPr lang="en-US" dirty="0"/>
          </a:p>
        </p:txBody>
      </p:sp>
      <p:sp>
        <p:nvSpPr>
          <p:cNvPr id="12" name="Title 1">
            <a:extLst>
              <a:ext uri="{FF2B5EF4-FFF2-40B4-BE49-F238E27FC236}">
                <a16:creationId xmlns:a16="http://schemas.microsoft.com/office/drawing/2014/main" id="{C0010437-0AF1-1BD5-63D9-44F0C3AE086F}"/>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solidFill>
                <a:srgbClr val="15EF26"/>
              </a:solidFill>
            </a:endParaRPr>
          </a:p>
        </p:txBody>
      </p:sp>
      <p:sp>
        <p:nvSpPr>
          <p:cNvPr id="14" name="Title 1">
            <a:extLst>
              <a:ext uri="{FF2B5EF4-FFF2-40B4-BE49-F238E27FC236}">
                <a16:creationId xmlns:a16="http://schemas.microsoft.com/office/drawing/2014/main" id="{8750D1F5-7E6F-A112-B4E2-97346C33E853}"/>
              </a:ext>
            </a:extLst>
          </p:cNvPr>
          <p:cNvSpPr txBox="1">
            <a:spLocks/>
          </p:cNvSpPr>
          <p:nvPr/>
        </p:nvSpPr>
        <p:spPr>
          <a:xfrm>
            <a:off x="937260" y="1774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15EF26"/>
                </a:solidFill>
              </a:rPr>
              <a:t>Spectral steepening </a:t>
            </a:r>
            <a:r>
              <a:rPr lang="en-US" dirty="0"/>
              <a:t>towards longer </a:t>
            </a:r>
            <a:r>
              <a:rPr lang="el-GR" dirty="0"/>
              <a:t>λ</a:t>
            </a:r>
            <a:endParaRPr lang="en-US" dirty="0"/>
          </a:p>
        </p:txBody>
      </p:sp>
      <p:sp>
        <p:nvSpPr>
          <p:cNvPr id="17" name="Content Placeholder 2">
            <a:extLst>
              <a:ext uri="{FF2B5EF4-FFF2-40B4-BE49-F238E27FC236}">
                <a16:creationId xmlns:a16="http://schemas.microsoft.com/office/drawing/2014/main" id="{82564D19-72B5-BB7E-A5CD-1AF7439EB570}"/>
              </a:ext>
            </a:extLst>
          </p:cNvPr>
          <p:cNvSpPr txBox="1">
            <a:spLocks/>
          </p:cNvSpPr>
          <p:nvPr/>
        </p:nvSpPr>
        <p:spPr>
          <a:xfrm>
            <a:off x="8636959" y="2969387"/>
            <a:ext cx="3555041" cy="40910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err="1"/>
              <a:t>Kolmogorow-Smirnow</a:t>
            </a:r>
            <a:r>
              <a:rPr lang="en-US" sz="2400" dirty="0"/>
              <a:t> Test</a:t>
            </a:r>
          </a:p>
          <a:p>
            <a:pPr lvl="1"/>
            <a:r>
              <a:rPr lang="en-US" sz="2000" dirty="0"/>
              <a:t>Null Hypothesis: Both are same distribution</a:t>
            </a:r>
          </a:p>
          <a:p>
            <a:pPr lvl="1"/>
            <a:r>
              <a:rPr lang="en-US" sz="2000" dirty="0" err="1"/>
              <a:t>pvalue</a:t>
            </a:r>
            <a:r>
              <a:rPr lang="en-US" sz="2000" dirty="0"/>
              <a:t>=</a:t>
            </a:r>
            <a:r>
              <a:rPr lang="en-IN" sz="2000" dirty="0"/>
              <a:t>0.0038</a:t>
            </a:r>
            <a:endParaRPr lang="en-US" sz="2400" dirty="0"/>
          </a:p>
          <a:p>
            <a:pPr marL="0" indent="0">
              <a:buNone/>
            </a:pPr>
            <a:endParaRPr lang="en-US" dirty="0"/>
          </a:p>
        </p:txBody>
      </p:sp>
    </p:spTree>
    <p:extLst>
      <p:ext uri="{BB962C8B-B14F-4D97-AF65-F5344CB8AC3E}">
        <p14:creationId xmlns:p14="http://schemas.microsoft.com/office/powerpoint/2010/main" val="27056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102EC6C-6D87-81C6-6C03-5C0411C664A9}"/>
              </a:ext>
            </a:extLst>
          </p:cNvPr>
          <p:cNvSpPr txBox="1"/>
          <p:nvPr/>
        </p:nvSpPr>
        <p:spPr>
          <a:xfrm>
            <a:off x="11719561" y="6488668"/>
            <a:ext cx="609600" cy="369332"/>
          </a:xfrm>
          <a:prstGeom prst="rect">
            <a:avLst/>
          </a:prstGeom>
          <a:noFill/>
        </p:spPr>
        <p:txBody>
          <a:bodyPr wrap="square">
            <a:spAutoFit/>
          </a:bodyPr>
          <a:lstStyle/>
          <a:p>
            <a:r>
              <a:rPr lang="en-GB" i="1" dirty="0"/>
              <a:t>12</a:t>
            </a:r>
            <a:endParaRPr lang="en-US" dirty="0"/>
          </a:p>
        </p:txBody>
      </p:sp>
      <p:sp>
        <p:nvSpPr>
          <p:cNvPr id="12" name="Title 1">
            <a:extLst>
              <a:ext uri="{FF2B5EF4-FFF2-40B4-BE49-F238E27FC236}">
                <a16:creationId xmlns:a16="http://schemas.microsoft.com/office/drawing/2014/main" id="{C0010437-0AF1-1BD5-63D9-44F0C3AE086F}"/>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solidFill>
                <a:srgbClr val="15EF26"/>
              </a:solidFill>
            </a:endParaRPr>
          </a:p>
        </p:txBody>
      </p:sp>
      <p:sp>
        <p:nvSpPr>
          <p:cNvPr id="14" name="Title 1">
            <a:extLst>
              <a:ext uri="{FF2B5EF4-FFF2-40B4-BE49-F238E27FC236}">
                <a16:creationId xmlns:a16="http://schemas.microsoft.com/office/drawing/2014/main" id="{8750D1F5-7E6F-A112-B4E2-97346C33E853}"/>
              </a:ext>
            </a:extLst>
          </p:cNvPr>
          <p:cNvSpPr txBox="1">
            <a:spLocks/>
          </p:cNvSpPr>
          <p:nvPr/>
        </p:nvSpPr>
        <p:spPr>
          <a:xfrm>
            <a:off x="287584" y="597121"/>
            <a:ext cx="1116527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Extending the analysis</a:t>
            </a:r>
            <a:br>
              <a:rPr lang="en-US" dirty="0"/>
            </a:br>
            <a:r>
              <a:rPr lang="en-US" dirty="0"/>
              <a:t>to even higher frequencies</a:t>
            </a:r>
          </a:p>
        </p:txBody>
      </p:sp>
      <p:pic>
        <p:nvPicPr>
          <p:cNvPr id="2" name="Picture 2">
            <a:extLst>
              <a:ext uri="{FF2B5EF4-FFF2-40B4-BE49-F238E27FC236}">
                <a16:creationId xmlns:a16="http://schemas.microsoft.com/office/drawing/2014/main" id="{44A1E09E-2240-72E2-7D20-65D6921ED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2825" y="0"/>
            <a:ext cx="48291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C2B94D4-75C5-8172-F576-957A1A03D45C}"/>
              </a:ext>
            </a:extLst>
          </p:cNvPr>
          <p:cNvPicPr>
            <a:picLocks noChangeAspect="1"/>
          </p:cNvPicPr>
          <p:nvPr/>
        </p:nvPicPr>
        <p:blipFill rotWithShape="1">
          <a:blip r:embed="rId4"/>
          <a:srcRect r="19135"/>
          <a:stretch/>
        </p:blipFill>
        <p:spPr>
          <a:xfrm>
            <a:off x="10960412" y="437929"/>
            <a:ext cx="1094989" cy="554692"/>
          </a:xfrm>
          <a:prstGeom prst="rect">
            <a:avLst/>
          </a:prstGeom>
        </p:spPr>
      </p:pic>
      <p:pic>
        <p:nvPicPr>
          <p:cNvPr id="4" name="Picture 3">
            <a:extLst>
              <a:ext uri="{FF2B5EF4-FFF2-40B4-BE49-F238E27FC236}">
                <a16:creationId xmlns:a16="http://schemas.microsoft.com/office/drawing/2014/main" id="{20A88B28-E45B-5A91-1569-CF5641ED936F}"/>
              </a:ext>
            </a:extLst>
          </p:cNvPr>
          <p:cNvPicPr>
            <a:picLocks noChangeAspect="1"/>
          </p:cNvPicPr>
          <p:nvPr/>
        </p:nvPicPr>
        <p:blipFill>
          <a:blip r:embed="rId5"/>
          <a:stretch>
            <a:fillRect/>
          </a:stretch>
        </p:blipFill>
        <p:spPr>
          <a:xfrm>
            <a:off x="501897" y="2455292"/>
            <a:ext cx="6646616" cy="1947416"/>
          </a:xfrm>
          <a:prstGeom prst="rect">
            <a:avLst/>
          </a:prstGeom>
        </p:spPr>
      </p:pic>
      <p:sp>
        <p:nvSpPr>
          <p:cNvPr id="5" name="TextBox 4">
            <a:extLst>
              <a:ext uri="{FF2B5EF4-FFF2-40B4-BE49-F238E27FC236}">
                <a16:creationId xmlns:a16="http://schemas.microsoft.com/office/drawing/2014/main" id="{EFAE54DE-EEAE-8E20-03C6-3CDA44E0E7EA}"/>
              </a:ext>
            </a:extLst>
          </p:cNvPr>
          <p:cNvSpPr txBox="1"/>
          <p:nvPr/>
        </p:nvSpPr>
        <p:spPr>
          <a:xfrm>
            <a:off x="11831321" y="6569948"/>
            <a:ext cx="609600" cy="369332"/>
          </a:xfrm>
          <a:prstGeom prst="rect">
            <a:avLst/>
          </a:prstGeom>
          <a:noFill/>
        </p:spPr>
        <p:txBody>
          <a:bodyPr wrap="square">
            <a:spAutoFit/>
          </a:bodyPr>
          <a:lstStyle/>
          <a:p>
            <a:r>
              <a:rPr lang="en-GB" i="1" dirty="0">
                <a:solidFill>
                  <a:schemeClr val="bg1"/>
                </a:solidFill>
              </a:rPr>
              <a:t>13</a:t>
            </a:r>
            <a:endParaRPr lang="en-US" dirty="0">
              <a:solidFill>
                <a:schemeClr val="bg1"/>
              </a:solidFill>
            </a:endParaRPr>
          </a:p>
        </p:txBody>
      </p:sp>
      <p:sp>
        <p:nvSpPr>
          <p:cNvPr id="6" name="Rectangle 5">
            <a:extLst>
              <a:ext uri="{FF2B5EF4-FFF2-40B4-BE49-F238E27FC236}">
                <a16:creationId xmlns:a16="http://schemas.microsoft.com/office/drawing/2014/main" id="{D363F6D9-F2A7-5283-D38E-2D0CF100ABB6}"/>
              </a:ext>
            </a:extLst>
          </p:cNvPr>
          <p:cNvSpPr/>
          <p:nvPr/>
        </p:nvSpPr>
        <p:spPr>
          <a:xfrm>
            <a:off x="501896" y="3867134"/>
            <a:ext cx="6646615" cy="535574"/>
          </a:xfrm>
          <a:prstGeom prst="rect">
            <a:avLst/>
          </a:prstGeom>
          <a:solidFill>
            <a:srgbClr val="00FE0A">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35761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0134A7-DE01-C83E-88DE-C37D11212F55}"/>
              </a:ext>
            </a:extLst>
          </p:cNvPr>
          <p:cNvPicPr>
            <a:picLocks noChangeAspect="1"/>
          </p:cNvPicPr>
          <p:nvPr/>
        </p:nvPicPr>
        <p:blipFill>
          <a:blip r:embed="rId3"/>
          <a:stretch>
            <a:fillRect/>
          </a:stretch>
        </p:blipFill>
        <p:spPr>
          <a:xfrm>
            <a:off x="602304" y="1180306"/>
            <a:ext cx="8034656" cy="5500264"/>
          </a:xfrm>
          <a:prstGeom prst="rect">
            <a:avLst/>
          </a:prstGeom>
        </p:spPr>
      </p:pic>
      <p:sp>
        <p:nvSpPr>
          <p:cNvPr id="12" name="TextBox 11">
            <a:extLst>
              <a:ext uri="{FF2B5EF4-FFF2-40B4-BE49-F238E27FC236}">
                <a16:creationId xmlns:a16="http://schemas.microsoft.com/office/drawing/2014/main" id="{3F22D1F5-5B6D-902D-BA79-5F206624A438}"/>
              </a:ext>
            </a:extLst>
          </p:cNvPr>
          <p:cNvSpPr txBox="1"/>
          <p:nvPr/>
        </p:nvSpPr>
        <p:spPr>
          <a:xfrm>
            <a:off x="11719561" y="6488668"/>
            <a:ext cx="609600" cy="369332"/>
          </a:xfrm>
          <a:prstGeom prst="rect">
            <a:avLst/>
          </a:prstGeom>
          <a:noFill/>
        </p:spPr>
        <p:txBody>
          <a:bodyPr wrap="square">
            <a:spAutoFit/>
          </a:bodyPr>
          <a:lstStyle/>
          <a:p>
            <a:r>
              <a:rPr lang="en-GB" i="1" dirty="0"/>
              <a:t>14</a:t>
            </a:r>
            <a:endParaRPr lang="en-US" dirty="0"/>
          </a:p>
        </p:txBody>
      </p:sp>
      <p:sp>
        <p:nvSpPr>
          <p:cNvPr id="19" name="Title 1">
            <a:extLst>
              <a:ext uri="{FF2B5EF4-FFF2-40B4-BE49-F238E27FC236}">
                <a16:creationId xmlns:a16="http://schemas.microsoft.com/office/drawing/2014/main" id="{604C6036-E0FE-D72C-02DA-29D7A690D65E}"/>
              </a:ext>
            </a:extLst>
          </p:cNvPr>
          <p:cNvSpPr txBox="1">
            <a:spLocks/>
          </p:cNvSpPr>
          <p:nvPr/>
        </p:nvSpPr>
        <p:spPr>
          <a:xfrm>
            <a:off x="937260" y="1774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15EF26"/>
                </a:solidFill>
              </a:rPr>
              <a:t>Compactness Comparison</a:t>
            </a:r>
            <a:endParaRPr lang="en-US" dirty="0"/>
          </a:p>
        </p:txBody>
      </p:sp>
      <p:sp>
        <p:nvSpPr>
          <p:cNvPr id="20" name="Content Placeholder 2">
            <a:extLst>
              <a:ext uri="{FF2B5EF4-FFF2-40B4-BE49-F238E27FC236}">
                <a16:creationId xmlns:a16="http://schemas.microsoft.com/office/drawing/2014/main" id="{F7A650C9-C330-9D75-56C3-0E362FEEE77F}"/>
              </a:ext>
            </a:extLst>
          </p:cNvPr>
          <p:cNvSpPr txBox="1">
            <a:spLocks/>
          </p:cNvSpPr>
          <p:nvPr/>
        </p:nvSpPr>
        <p:spPr>
          <a:xfrm>
            <a:off x="8636959" y="2969387"/>
            <a:ext cx="3555041" cy="40910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56C158"/>
                </a:solidFill>
              </a:rPr>
              <a:t>FIRST</a:t>
            </a:r>
            <a:r>
              <a:rPr lang="en-US" sz="2400" dirty="0"/>
              <a:t> and </a:t>
            </a:r>
            <a:r>
              <a:rPr lang="en-US" sz="2400" dirty="0" err="1">
                <a:solidFill>
                  <a:srgbClr val="5993BD"/>
                </a:solidFill>
              </a:rPr>
              <a:t>LoTSS</a:t>
            </a:r>
            <a:r>
              <a:rPr lang="en-US" sz="2400" dirty="0"/>
              <a:t> have comparable beam size</a:t>
            </a:r>
          </a:p>
          <a:p>
            <a:r>
              <a:rPr lang="en-US" sz="2400" dirty="0"/>
              <a:t>Sources appear more compact at </a:t>
            </a:r>
            <a:r>
              <a:rPr lang="en-US" sz="2400" dirty="0">
                <a:solidFill>
                  <a:srgbClr val="56C158"/>
                </a:solidFill>
              </a:rPr>
              <a:t>1.4GHz</a:t>
            </a:r>
          </a:p>
          <a:p>
            <a:pPr marL="0" indent="0">
              <a:buNone/>
            </a:pPr>
            <a:endParaRPr lang="en-US" sz="2000" dirty="0"/>
          </a:p>
          <a:p>
            <a:endParaRPr lang="en-US" sz="2400" dirty="0"/>
          </a:p>
          <a:p>
            <a:pPr marL="0" indent="0">
              <a:buNone/>
            </a:pPr>
            <a:endParaRPr lang="en-US" dirty="0"/>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4D78023-78CF-C9FC-8BCB-647025E1C6A1}"/>
                  </a:ext>
                </a:extLst>
              </p:cNvPr>
              <p:cNvSpPr txBox="1"/>
              <p:nvPr/>
            </p:nvSpPr>
            <p:spPr>
              <a:xfrm>
                <a:off x="1606828" y="2117652"/>
                <a:ext cx="3960507" cy="5732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𝐶𝑜𝑚𝑝𝑎𝑐𝑡𝑛𝑒𝑠𝑠</m:t>
                      </m:r>
                      <m:r>
                        <a:rPr lang="en-US" b="0" i="1" smtClean="0">
                          <a:solidFill>
                            <a:schemeClr val="bg1"/>
                          </a:solidFill>
                          <a:latin typeface="Cambria Math" panose="02040503050406030204" pitchFamily="18" charset="0"/>
                        </a:rPr>
                        <m:t>= </m:t>
                      </m:r>
                      <m:d>
                        <m:dPr>
                          <m:ctrlPr>
                            <a:rPr lang="en-US" b="0" i="1" smtClean="0">
                              <a:solidFill>
                                <a:schemeClr val="bg1"/>
                              </a:solidFill>
                              <a:latin typeface="Cambria Math" panose="02040503050406030204" pitchFamily="18" charset="0"/>
                            </a:rPr>
                          </m:ctrlPr>
                        </m:dPr>
                        <m:e>
                          <m:f>
                            <m:fPr>
                              <m:ctrlPr>
                                <a:rPr lang="en-US" b="0" i="1" smtClean="0">
                                  <a:solidFill>
                                    <a:schemeClr val="bg1"/>
                                  </a:solidFill>
                                  <a:latin typeface="Cambria Math" panose="02040503050406030204" pitchFamily="18" charset="0"/>
                                </a:rPr>
                              </m:ctrlPr>
                            </m:fPr>
                            <m:num>
                              <m:r>
                                <a:rPr lang="en-US" b="0" i="1" smtClean="0">
                                  <a:solidFill>
                                    <a:schemeClr val="bg1"/>
                                  </a:solidFill>
                                  <a:latin typeface="Cambria Math" panose="02040503050406030204" pitchFamily="18" charset="0"/>
                                </a:rPr>
                                <m:t>𝑃𝑒𝑎𝑘</m:t>
                              </m:r>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𝐹𝑙𝑢𝑥</m:t>
                              </m:r>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𝐷𝑒𝑛𝑠𝑖𝑡𝑦</m:t>
                              </m:r>
                            </m:num>
                            <m:den>
                              <m:r>
                                <a:rPr lang="en-US" b="0" i="1" smtClean="0">
                                  <a:solidFill>
                                    <a:schemeClr val="bg1"/>
                                  </a:solidFill>
                                  <a:latin typeface="Cambria Math" panose="02040503050406030204" pitchFamily="18" charset="0"/>
                                </a:rPr>
                                <m:t>𝑇𝑜𝑡𝑎𝑙</m:t>
                              </m:r>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𝐹𝑙𝑢𝑥</m:t>
                              </m:r>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𝐷𝑒𝑛𝑠𝑖𝑡𝑦</m:t>
                              </m:r>
                            </m:den>
                          </m:f>
                        </m:e>
                      </m:d>
                    </m:oMath>
                  </m:oMathPara>
                </a14:m>
                <a:endParaRPr lang="en-US" dirty="0">
                  <a:solidFill>
                    <a:schemeClr val="bg1"/>
                  </a:solidFill>
                </a:endParaRPr>
              </a:p>
            </p:txBody>
          </p:sp>
        </mc:Choice>
        <mc:Fallback xmlns="">
          <p:sp>
            <p:nvSpPr>
              <p:cNvPr id="22" name="TextBox 21">
                <a:extLst>
                  <a:ext uri="{FF2B5EF4-FFF2-40B4-BE49-F238E27FC236}">
                    <a16:creationId xmlns:a16="http://schemas.microsoft.com/office/drawing/2014/main" id="{A4D78023-78CF-C9FC-8BCB-647025E1C6A1}"/>
                  </a:ext>
                </a:extLst>
              </p:cNvPr>
              <p:cNvSpPr txBox="1">
                <a:spLocks noRot="1" noChangeAspect="1" noMove="1" noResize="1" noEditPoints="1" noAdjustHandles="1" noChangeArrowheads="1" noChangeShapeType="1" noTextEdit="1"/>
              </p:cNvSpPr>
              <p:nvPr/>
            </p:nvSpPr>
            <p:spPr>
              <a:xfrm>
                <a:off x="1606828" y="2117652"/>
                <a:ext cx="3960507" cy="573234"/>
              </a:xfrm>
              <a:prstGeom prst="rect">
                <a:avLst/>
              </a:prstGeom>
              <a:blipFill>
                <a:blip r:embed="rId4"/>
                <a:stretch>
                  <a:fillRect l="-1597" t="-6522" b="-19565"/>
                </a:stretch>
              </a:blipFill>
            </p:spPr>
            <p:txBody>
              <a:bodyPr/>
              <a:lstStyle/>
              <a:p>
                <a:r>
                  <a:rPr lang="en-US">
                    <a:noFill/>
                  </a:rPr>
                  <a:t> </a:t>
                </a:r>
              </a:p>
            </p:txBody>
          </p:sp>
        </mc:Fallback>
      </mc:AlternateContent>
    </p:spTree>
    <p:extLst>
      <p:ext uri="{BB962C8B-B14F-4D97-AF65-F5344CB8AC3E}">
        <p14:creationId xmlns:p14="http://schemas.microsoft.com/office/powerpoint/2010/main" val="310362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60513-01D9-33A5-A3C6-74602A62DE8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EDA60C7-38D5-E47A-0CBC-6A31BC8CEC84}"/>
              </a:ext>
            </a:extLst>
          </p:cNvPr>
          <p:cNvSpPr>
            <a:spLocks noGrp="1"/>
          </p:cNvSpPr>
          <p:nvPr>
            <p:ph idx="1"/>
          </p:nvPr>
        </p:nvSpPr>
        <p:spPr/>
        <p:txBody>
          <a:bodyPr/>
          <a:lstStyle/>
          <a:p>
            <a:endParaRPr lang="en-US"/>
          </a:p>
        </p:txBody>
      </p:sp>
      <p:pic>
        <p:nvPicPr>
          <p:cNvPr id="9220" name="Picture 4">
            <a:extLst>
              <a:ext uri="{FF2B5EF4-FFF2-40B4-BE49-F238E27FC236}">
                <a16:creationId xmlns:a16="http://schemas.microsoft.com/office/drawing/2014/main" id="{208C8B8A-6376-68C1-39F6-B4D93496D3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406" y="0"/>
            <a:ext cx="1153318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F2D7C68-C450-2E85-23D3-647A5FEB260F}"/>
              </a:ext>
            </a:extLst>
          </p:cNvPr>
          <p:cNvSpPr txBox="1"/>
          <p:nvPr/>
        </p:nvSpPr>
        <p:spPr>
          <a:xfrm>
            <a:off x="11831321" y="6569948"/>
            <a:ext cx="609600" cy="369332"/>
          </a:xfrm>
          <a:prstGeom prst="rect">
            <a:avLst/>
          </a:prstGeom>
          <a:noFill/>
        </p:spPr>
        <p:txBody>
          <a:bodyPr wrap="square">
            <a:spAutoFit/>
          </a:bodyPr>
          <a:lstStyle/>
          <a:p>
            <a:r>
              <a:rPr lang="en-GB" i="1" dirty="0"/>
              <a:t>15</a:t>
            </a:r>
            <a:endParaRPr lang="en-US" dirty="0"/>
          </a:p>
        </p:txBody>
      </p:sp>
      <p:pic>
        <p:nvPicPr>
          <p:cNvPr id="6" name="Picture 5">
            <a:extLst>
              <a:ext uri="{FF2B5EF4-FFF2-40B4-BE49-F238E27FC236}">
                <a16:creationId xmlns:a16="http://schemas.microsoft.com/office/drawing/2014/main" id="{789E477D-2457-EDBE-AFBE-0A6D7A160760}"/>
              </a:ext>
            </a:extLst>
          </p:cNvPr>
          <p:cNvPicPr>
            <a:picLocks noChangeAspect="1"/>
          </p:cNvPicPr>
          <p:nvPr/>
        </p:nvPicPr>
        <p:blipFill rotWithShape="1">
          <a:blip r:embed="rId3"/>
          <a:srcRect r="19135"/>
          <a:stretch/>
        </p:blipFill>
        <p:spPr>
          <a:xfrm>
            <a:off x="1624765" y="1144588"/>
            <a:ext cx="1094989" cy="554692"/>
          </a:xfrm>
          <a:prstGeom prst="rect">
            <a:avLst/>
          </a:prstGeom>
        </p:spPr>
      </p:pic>
    </p:spTree>
    <p:extLst>
      <p:ext uri="{BB962C8B-B14F-4D97-AF65-F5344CB8AC3E}">
        <p14:creationId xmlns:p14="http://schemas.microsoft.com/office/powerpoint/2010/main" val="1760770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he Unified Model of active galactic nuclei.mp4" descr="The Unified Model of active galactic nuclei.mp4">
            <a:hlinkClick r:id="" action="ppaction://media"/>
            <a:extLst>
              <a:ext uri="{FF2B5EF4-FFF2-40B4-BE49-F238E27FC236}">
                <a16:creationId xmlns:a16="http://schemas.microsoft.com/office/drawing/2014/main" id="{C00CC81A-7854-4526-47F0-747DFA20009D}"/>
              </a:ext>
            </a:extLst>
          </p:cNvPr>
          <p:cNvPicPr>
            <a:picLocks noGrp="1" noChangeAspect="1"/>
          </p:cNvPicPr>
          <p:nvPr>
            <p:ph idx="1"/>
            <a:videoFile r:link="rId1"/>
            <p:extLst>
              <p:ext uri="{DAA4B4D4-6D71-4841-9C94-3DE7FCFB9230}">
                <p14:media xmlns:p14="http://schemas.microsoft.com/office/powerpoint/2010/main" r:embed="rId2">
                  <p14:trim st="1642.746" end="17623.7808"/>
                  <p14:bmkLst>
                    <p14:bmk name="Bookmark 1" time="1642.746"/>
                  </p14:bmkLst>
                </p14:media>
              </p:ext>
            </p:extLst>
          </p:nvPr>
        </p:nvPicPr>
        <p:blipFill rotWithShape="1">
          <a:blip r:embed="rId5"/>
          <a:srcRect l="23839" t="1404" r="26081" b="11569"/>
          <a:stretch/>
        </p:blipFill>
        <p:spPr>
          <a:xfrm>
            <a:off x="6076972" y="503306"/>
            <a:ext cx="5883965" cy="5751444"/>
          </a:xfrm>
        </p:spPr>
      </p:pic>
      <p:sp>
        <p:nvSpPr>
          <p:cNvPr id="8" name="TextBox 7">
            <a:extLst>
              <a:ext uri="{FF2B5EF4-FFF2-40B4-BE49-F238E27FC236}">
                <a16:creationId xmlns:a16="http://schemas.microsoft.com/office/drawing/2014/main" id="{107C3580-5DB2-2CDC-0533-9A488DECF261}"/>
              </a:ext>
            </a:extLst>
          </p:cNvPr>
          <p:cNvSpPr txBox="1"/>
          <p:nvPr/>
        </p:nvSpPr>
        <p:spPr>
          <a:xfrm>
            <a:off x="6076972" y="5934670"/>
            <a:ext cx="4683793" cy="923330"/>
          </a:xfrm>
          <a:prstGeom prst="rect">
            <a:avLst/>
          </a:prstGeom>
          <a:noFill/>
        </p:spPr>
        <p:txBody>
          <a:bodyPr wrap="square">
            <a:spAutoFit/>
          </a:bodyPr>
          <a:lstStyle/>
          <a:p>
            <a:br>
              <a:rPr lang="en-US" dirty="0"/>
            </a:br>
            <a:r>
              <a:rPr lang="en-US" dirty="0"/>
              <a:t>European Southern Observatory (ESO)</a:t>
            </a:r>
            <a:br>
              <a:rPr lang="en-US" dirty="0"/>
            </a:br>
            <a:endParaRPr lang="en-US" dirty="0"/>
          </a:p>
        </p:txBody>
      </p:sp>
      <p:sp>
        <p:nvSpPr>
          <p:cNvPr id="9" name="Content Placeholder 2">
            <a:extLst>
              <a:ext uri="{FF2B5EF4-FFF2-40B4-BE49-F238E27FC236}">
                <a16:creationId xmlns:a16="http://schemas.microsoft.com/office/drawing/2014/main" id="{593470EF-919F-049C-E37C-DAE13408F177}"/>
              </a:ext>
            </a:extLst>
          </p:cNvPr>
          <p:cNvSpPr txBox="1">
            <a:spLocks/>
          </p:cNvSpPr>
          <p:nvPr/>
        </p:nvSpPr>
        <p:spPr>
          <a:xfrm>
            <a:off x="1245475" y="1857307"/>
            <a:ext cx="4258178" cy="40773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AGNs where jet </a:t>
            </a:r>
            <a:r>
              <a:rPr lang="en-US" sz="2400" dirty="0">
                <a:solidFill>
                  <a:srgbClr val="15EF26"/>
                </a:solidFill>
              </a:rPr>
              <a:t>is directed towards us</a:t>
            </a:r>
          </a:p>
          <a:p>
            <a:r>
              <a:rPr lang="en-US" sz="2400" dirty="0"/>
              <a:t>Emit </a:t>
            </a:r>
            <a:r>
              <a:rPr lang="en-US" sz="2400" dirty="0">
                <a:solidFill>
                  <a:srgbClr val="15EF26"/>
                </a:solidFill>
              </a:rPr>
              <a:t>across</a:t>
            </a:r>
            <a:r>
              <a:rPr lang="en-US" sz="2400" dirty="0"/>
              <a:t> the electromagnetic spectrum</a:t>
            </a:r>
          </a:p>
          <a:p>
            <a:r>
              <a:rPr lang="en-US" sz="2400" dirty="0"/>
              <a:t>Relativistic </a:t>
            </a:r>
            <a:r>
              <a:rPr lang="en-US" sz="2400" dirty="0">
                <a:solidFill>
                  <a:srgbClr val="15EF26"/>
                </a:solidFill>
              </a:rPr>
              <a:t>beaming</a:t>
            </a:r>
          </a:p>
          <a:p>
            <a:r>
              <a:rPr lang="en-US" sz="2400" dirty="0"/>
              <a:t>Compact and core-dominated</a:t>
            </a:r>
            <a:endParaRPr lang="en-US" sz="2400" dirty="0">
              <a:solidFill>
                <a:srgbClr val="15EF26"/>
              </a:solidFill>
            </a:endParaRPr>
          </a:p>
          <a:p>
            <a:r>
              <a:rPr lang="en-US" sz="2400" dirty="0"/>
              <a:t>Particle </a:t>
            </a:r>
            <a:r>
              <a:rPr lang="en-US" sz="2400" dirty="0">
                <a:solidFill>
                  <a:srgbClr val="15EF26"/>
                </a:solidFill>
              </a:rPr>
              <a:t>accelerators</a:t>
            </a:r>
          </a:p>
          <a:p>
            <a:r>
              <a:rPr lang="en-US" sz="2400" dirty="0"/>
              <a:t>Perfect laboratories for </a:t>
            </a:r>
            <a:br>
              <a:rPr lang="en-US" sz="2400" dirty="0"/>
            </a:br>
            <a:r>
              <a:rPr lang="en-US" sz="2400" dirty="0">
                <a:solidFill>
                  <a:srgbClr val="15EF26"/>
                </a:solidFill>
              </a:rPr>
              <a:t>high-energy astrophysics</a:t>
            </a:r>
            <a:r>
              <a:rPr lang="en-US" sz="2400" dirty="0"/>
              <a:t>!</a:t>
            </a:r>
          </a:p>
          <a:p>
            <a:pPr marL="0" indent="0">
              <a:buNone/>
            </a:pPr>
            <a:endParaRPr lang="en-US" dirty="0"/>
          </a:p>
        </p:txBody>
      </p:sp>
      <p:sp>
        <p:nvSpPr>
          <p:cNvPr id="3" name="Title 1">
            <a:extLst>
              <a:ext uri="{FF2B5EF4-FFF2-40B4-BE49-F238E27FC236}">
                <a16:creationId xmlns:a16="http://schemas.microsoft.com/office/drawing/2014/main" id="{3BF40FB6-23A6-688A-FDCF-85E11083D1F4}"/>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Blazars</a:t>
            </a:r>
          </a:p>
        </p:txBody>
      </p:sp>
      <p:sp>
        <p:nvSpPr>
          <p:cNvPr id="2" name="TextBox 1">
            <a:extLst>
              <a:ext uri="{FF2B5EF4-FFF2-40B4-BE49-F238E27FC236}">
                <a16:creationId xmlns:a16="http://schemas.microsoft.com/office/drawing/2014/main" id="{280108F9-4BB1-6EAE-3F02-56E0C703F01A}"/>
              </a:ext>
            </a:extLst>
          </p:cNvPr>
          <p:cNvSpPr txBox="1"/>
          <p:nvPr/>
        </p:nvSpPr>
        <p:spPr>
          <a:xfrm>
            <a:off x="11872705" y="6497455"/>
            <a:ext cx="319295" cy="369332"/>
          </a:xfrm>
          <a:prstGeom prst="rect">
            <a:avLst/>
          </a:prstGeom>
          <a:noFill/>
        </p:spPr>
        <p:txBody>
          <a:bodyPr wrap="square">
            <a:spAutoFit/>
          </a:bodyPr>
          <a:lstStyle/>
          <a:p>
            <a:r>
              <a:rPr lang="en-GB" i="1" dirty="0"/>
              <a:t>2</a:t>
            </a:r>
            <a:endParaRPr lang="en-US" dirty="0"/>
          </a:p>
        </p:txBody>
      </p:sp>
    </p:spTree>
    <p:extLst>
      <p:ext uri="{BB962C8B-B14F-4D97-AF65-F5344CB8AC3E}">
        <p14:creationId xmlns:p14="http://schemas.microsoft.com/office/powerpoint/2010/main" val="28171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aph of different colors and numbers&#10;&#10;Description automatically generated">
            <a:extLst>
              <a:ext uri="{FF2B5EF4-FFF2-40B4-BE49-F238E27FC236}">
                <a16:creationId xmlns:a16="http://schemas.microsoft.com/office/drawing/2014/main" id="{7CF41FDA-E507-7988-A8F7-EEFFCCBE030F}"/>
              </a:ext>
            </a:extLst>
          </p:cNvPr>
          <p:cNvPicPr>
            <a:picLocks noChangeAspect="1"/>
          </p:cNvPicPr>
          <p:nvPr/>
        </p:nvPicPr>
        <p:blipFill>
          <a:blip r:embed="rId3"/>
          <a:srcRect r="808"/>
          <a:stretch/>
        </p:blipFill>
        <p:spPr>
          <a:xfrm>
            <a:off x="321731" y="949073"/>
            <a:ext cx="5668684" cy="5743618"/>
          </a:xfrm>
          <a:prstGeom prst="rect">
            <a:avLst/>
          </a:prstGeom>
        </p:spPr>
      </p:pic>
      <p:pic>
        <p:nvPicPr>
          <p:cNvPr id="7" name="Picture 6" descr="A graph of blue and orange dots&#10;&#10;Description automatically generated">
            <a:extLst>
              <a:ext uri="{FF2B5EF4-FFF2-40B4-BE49-F238E27FC236}">
                <a16:creationId xmlns:a16="http://schemas.microsoft.com/office/drawing/2014/main" id="{08CD8645-7A0A-0427-E9B5-BF8AB4E83B2E}"/>
              </a:ext>
            </a:extLst>
          </p:cNvPr>
          <p:cNvPicPr>
            <a:picLocks noChangeAspect="1"/>
          </p:cNvPicPr>
          <p:nvPr/>
        </p:nvPicPr>
        <p:blipFill>
          <a:blip r:embed="rId4"/>
          <a:srcRect r="1" b="55"/>
          <a:stretch/>
        </p:blipFill>
        <p:spPr>
          <a:xfrm>
            <a:off x="6195375" y="949073"/>
            <a:ext cx="5674893" cy="5743618"/>
          </a:xfrm>
          <a:prstGeom prst="rect">
            <a:avLst/>
          </a:prstGeom>
        </p:spPr>
      </p:pic>
      <p:sp>
        <p:nvSpPr>
          <p:cNvPr id="4" name="AutoShape 2">
            <a:extLst>
              <a:ext uri="{FF2B5EF4-FFF2-40B4-BE49-F238E27FC236}">
                <a16:creationId xmlns:a16="http://schemas.microsoft.com/office/drawing/2014/main" id="{DA090477-6CDE-303B-FDAD-05F2D2BE2C4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
            <a:extLst>
              <a:ext uri="{FF2B5EF4-FFF2-40B4-BE49-F238E27FC236}">
                <a16:creationId xmlns:a16="http://schemas.microsoft.com/office/drawing/2014/main" id="{B6646B64-3C96-87A7-4338-94587FEBB63E}"/>
              </a:ext>
            </a:extLst>
          </p:cNvPr>
          <p:cNvSpPr txBox="1">
            <a:spLocks/>
          </p:cNvSpPr>
          <p:nvPr/>
        </p:nvSpPr>
        <p:spPr>
          <a:xfrm>
            <a:off x="1" y="-153565"/>
            <a:ext cx="1218895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15EF26"/>
                </a:solidFill>
              </a:rPr>
              <a:t>Redshift Distributions</a:t>
            </a:r>
            <a:endParaRPr lang="en-US" dirty="0"/>
          </a:p>
        </p:txBody>
      </p:sp>
      <p:sp>
        <p:nvSpPr>
          <p:cNvPr id="2" name="TextBox 1">
            <a:extLst>
              <a:ext uri="{FF2B5EF4-FFF2-40B4-BE49-F238E27FC236}">
                <a16:creationId xmlns:a16="http://schemas.microsoft.com/office/drawing/2014/main" id="{993BEA3D-D925-F3F9-B393-FFD83A3620EA}"/>
              </a:ext>
            </a:extLst>
          </p:cNvPr>
          <p:cNvSpPr txBox="1"/>
          <p:nvPr/>
        </p:nvSpPr>
        <p:spPr>
          <a:xfrm>
            <a:off x="11831321" y="6569948"/>
            <a:ext cx="609600" cy="369332"/>
          </a:xfrm>
          <a:prstGeom prst="rect">
            <a:avLst/>
          </a:prstGeom>
          <a:noFill/>
        </p:spPr>
        <p:txBody>
          <a:bodyPr wrap="square">
            <a:spAutoFit/>
          </a:bodyPr>
          <a:lstStyle/>
          <a:p>
            <a:r>
              <a:rPr lang="en-GB" i="1" dirty="0"/>
              <a:t>16</a:t>
            </a:r>
            <a:endParaRPr lang="en-US" dirty="0"/>
          </a:p>
        </p:txBody>
      </p:sp>
    </p:spTree>
    <p:extLst>
      <p:ext uri="{BB962C8B-B14F-4D97-AF65-F5344CB8AC3E}">
        <p14:creationId xmlns:p14="http://schemas.microsoft.com/office/powerpoint/2010/main" val="94146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669A985-35F8-B2F7-C054-2187A18C2688}"/>
              </a:ext>
            </a:extLst>
          </p:cNvPr>
          <p:cNvSpPr txBox="1"/>
          <p:nvPr/>
        </p:nvSpPr>
        <p:spPr>
          <a:xfrm>
            <a:off x="14022506" y="5959573"/>
            <a:ext cx="466165" cy="369332"/>
          </a:xfrm>
          <a:prstGeom prst="rect">
            <a:avLst/>
          </a:prstGeom>
          <a:noFill/>
        </p:spPr>
        <p:txBody>
          <a:bodyPr wrap="square">
            <a:spAutoFit/>
          </a:bodyPr>
          <a:lstStyle/>
          <a:p>
            <a:r>
              <a:rPr lang="en-GB" i="1" dirty="0"/>
              <a:t>14</a:t>
            </a:r>
            <a:endParaRPr lang="en-US" dirty="0"/>
          </a:p>
        </p:txBody>
      </p:sp>
      <p:sp>
        <p:nvSpPr>
          <p:cNvPr id="6" name="TextBox 5">
            <a:extLst>
              <a:ext uri="{FF2B5EF4-FFF2-40B4-BE49-F238E27FC236}">
                <a16:creationId xmlns:a16="http://schemas.microsoft.com/office/drawing/2014/main" id="{68B8446C-11F0-5606-4210-38B54B3CC19C}"/>
              </a:ext>
            </a:extLst>
          </p:cNvPr>
          <p:cNvSpPr txBox="1"/>
          <p:nvPr/>
        </p:nvSpPr>
        <p:spPr>
          <a:xfrm>
            <a:off x="13879071" y="6559788"/>
            <a:ext cx="609600" cy="369332"/>
          </a:xfrm>
          <a:prstGeom prst="rect">
            <a:avLst/>
          </a:prstGeom>
          <a:noFill/>
        </p:spPr>
        <p:txBody>
          <a:bodyPr wrap="square">
            <a:spAutoFit/>
          </a:bodyPr>
          <a:lstStyle/>
          <a:p>
            <a:r>
              <a:rPr lang="en-GB" i="1" dirty="0">
                <a:solidFill>
                  <a:schemeClr val="bg1"/>
                </a:solidFill>
              </a:rPr>
              <a:t>19</a:t>
            </a:r>
            <a:endParaRPr lang="en-US" dirty="0">
              <a:solidFill>
                <a:schemeClr val="bg1"/>
              </a:solidFill>
            </a:endParaRPr>
          </a:p>
        </p:txBody>
      </p:sp>
      <p:pic>
        <p:nvPicPr>
          <p:cNvPr id="4" name="Picture 2">
            <a:extLst>
              <a:ext uri="{FF2B5EF4-FFF2-40B4-BE49-F238E27FC236}">
                <a16:creationId xmlns:a16="http://schemas.microsoft.com/office/drawing/2014/main" id="{080484E3-D64D-20C1-6492-204759DE2C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2806" y="2019300"/>
            <a:ext cx="5708179" cy="297078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4" name="Content Placeholder 2">
                <a:extLst>
                  <a:ext uri="{FF2B5EF4-FFF2-40B4-BE49-F238E27FC236}">
                    <a16:creationId xmlns:a16="http://schemas.microsoft.com/office/drawing/2014/main" id="{9992339C-990B-C286-618E-20B8EF667876}"/>
                  </a:ext>
                </a:extLst>
              </p:cNvPr>
              <p:cNvSpPr txBox="1">
                <a:spLocks/>
              </p:cNvSpPr>
              <p:nvPr/>
            </p:nvSpPr>
            <p:spPr>
              <a:xfrm>
                <a:off x="326693" y="2019300"/>
                <a:ext cx="7488142" cy="447815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15EF26"/>
                    </a:solidFill>
                  </a:rPr>
                  <a:t>135 BZCAT blazars found in </a:t>
                </a:r>
                <a:r>
                  <a:rPr lang="en-US" sz="2400" dirty="0" err="1">
                    <a:solidFill>
                      <a:srgbClr val="15EF26"/>
                    </a:solidFill>
                  </a:rPr>
                  <a:t>LoLSS</a:t>
                </a:r>
                <a:r>
                  <a:rPr lang="en-US" sz="2400" dirty="0">
                    <a:solidFill>
                      <a:srgbClr val="15EF26"/>
                    </a:solidFill>
                  </a:rPr>
                  <a:t> DR1  </a:t>
                </a:r>
              </a:p>
              <a:p>
                <a:r>
                  <a:rPr lang="en-US" sz="2400" dirty="0">
                    <a:solidFill>
                      <a:schemeClr val="tx1"/>
                    </a:solidFill>
                  </a:rPr>
                  <a:t>Spectral Index at LOFAR frequencies </a:t>
                </a:r>
                <a:br>
                  <a:rPr lang="en-US" sz="2400" dirty="0">
                    <a:solidFill>
                      <a:schemeClr val="tx1"/>
                    </a:solidFill>
                  </a:rPr>
                </a:br>
                <a:r>
                  <a:rPr lang="en-US" sz="2400" dirty="0">
                    <a:solidFill>
                      <a:schemeClr val="tx1"/>
                    </a:solidFill>
                  </a:rPr>
                  <a:t>(</a:t>
                </a:r>
                <a14:m>
                  <m:oMath xmlns:m="http://schemas.openxmlformats.org/officeDocument/2006/math">
                    <m:sSubSup>
                      <m:sSubSupPr>
                        <m:ctrlPr>
                          <a:rPr lang="en-US" sz="2000" i="1" smtClean="0">
                            <a:solidFill>
                              <a:schemeClr val="tx1"/>
                            </a:solidFill>
                            <a:latin typeface="Cambria Math" panose="02040503050406030204" pitchFamily="18" charset="0"/>
                            <a:ea typeface="Cambria Math" panose="02040503050406030204" pitchFamily="18" charset="0"/>
                          </a:rPr>
                        </m:ctrlPr>
                      </m:sSubSupPr>
                      <m:e>
                        <m:r>
                          <a:rPr lang="en-US" sz="2000" i="1" smtClean="0">
                            <a:solidFill>
                              <a:schemeClr val="tx1"/>
                            </a:solidFill>
                            <a:latin typeface="Cambria Math" panose="02040503050406030204" pitchFamily="18" charset="0"/>
                            <a:ea typeface="Cambria Math" panose="02040503050406030204" pitchFamily="18" charset="0"/>
                          </a:rPr>
                          <m:t>𝛼</m:t>
                        </m:r>
                      </m:e>
                      <m:sub>
                        <m:r>
                          <a:rPr lang="en-US" sz="2000" i="1" smtClean="0">
                            <a:solidFill>
                              <a:schemeClr val="tx1"/>
                            </a:solidFill>
                            <a:latin typeface="Cambria Math" panose="02040503050406030204" pitchFamily="18" charset="0"/>
                            <a:ea typeface="Cambria Math" panose="02040503050406030204" pitchFamily="18" charset="0"/>
                          </a:rPr>
                          <m:t>54</m:t>
                        </m:r>
                        <m:r>
                          <a:rPr lang="en-US" sz="2000" i="1" smtClean="0">
                            <a:solidFill>
                              <a:schemeClr val="tx1"/>
                            </a:solidFill>
                            <a:latin typeface="Cambria Math" panose="02040503050406030204" pitchFamily="18" charset="0"/>
                            <a:ea typeface="Cambria Math" panose="02040503050406030204" pitchFamily="18" charset="0"/>
                          </a:rPr>
                          <m:t>𝑀𝐻𝑧</m:t>
                        </m:r>
                      </m:sub>
                      <m:sup>
                        <m:r>
                          <a:rPr lang="en-US" sz="2000" i="1" smtClean="0">
                            <a:solidFill>
                              <a:schemeClr val="tx1"/>
                            </a:solidFill>
                            <a:latin typeface="Cambria Math" panose="02040503050406030204" pitchFamily="18" charset="0"/>
                            <a:ea typeface="Cambria Math" panose="02040503050406030204" pitchFamily="18" charset="0"/>
                          </a:rPr>
                          <m:t>144</m:t>
                        </m:r>
                        <m:r>
                          <a:rPr lang="en-US" sz="2000" i="1" smtClean="0">
                            <a:solidFill>
                              <a:schemeClr val="tx1"/>
                            </a:solidFill>
                            <a:latin typeface="Cambria Math" panose="02040503050406030204" pitchFamily="18" charset="0"/>
                            <a:ea typeface="Cambria Math" panose="02040503050406030204" pitchFamily="18" charset="0"/>
                          </a:rPr>
                          <m:t>𝑀𝐻𝑧</m:t>
                        </m:r>
                      </m:sup>
                    </m:sSubSup>
                  </m:oMath>
                </a14:m>
                <a:r>
                  <a:rPr lang="en-US" sz="2400" dirty="0">
                    <a:solidFill>
                      <a:schemeClr val="tx1"/>
                    </a:solidFill>
                  </a:rPr>
                  <a:t>) gets steeper </a:t>
                </a:r>
              </a:p>
              <a:p>
                <a:r>
                  <a:rPr lang="en-US" sz="2400" dirty="0">
                    <a:solidFill>
                      <a:schemeClr val="tx1"/>
                    </a:solidFill>
                  </a:rPr>
                  <a:t>Sources less compact in </a:t>
                </a:r>
                <a:r>
                  <a:rPr lang="en-US" sz="2400" dirty="0" err="1">
                    <a:solidFill>
                      <a:schemeClr val="tx1"/>
                    </a:solidFill>
                  </a:rPr>
                  <a:t>LoTSS</a:t>
                </a:r>
                <a:br>
                  <a:rPr lang="en-US" sz="2400" dirty="0">
                    <a:solidFill>
                      <a:schemeClr val="tx1"/>
                    </a:solidFill>
                  </a:rPr>
                </a:br>
                <a:r>
                  <a:rPr lang="en-US" sz="2400" dirty="0">
                    <a:solidFill>
                      <a:schemeClr val="tx1"/>
                    </a:solidFill>
                  </a:rPr>
                  <a:t>compared to FIRST</a:t>
                </a:r>
              </a:p>
              <a:p>
                <a:pPr marL="0" indent="0">
                  <a:buFont typeface="Arial" panose="020B0604020202020204" pitchFamily="34" charset="0"/>
                  <a:buNone/>
                </a:pPr>
                <a:endParaRPr lang="en-US" sz="2400" dirty="0">
                  <a:solidFill>
                    <a:srgbClr val="15EF26"/>
                  </a:solidFill>
                </a:endParaRPr>
              </a:p>
              <a:p>
                <a:r>
                  <a:rPr lang="en-US" sz="2400" dirty="0">
                    <a:solidFill>
                      <a:srgbClr val="00B0F0"/>
                    </a:solidFill>
                  </a:rPr>
                  <a:t>Extend study to other blazar catalogues</a:t>
                </a:r>
              </a:p>
              <a:p>
                <a:r>
                  <a:rPr lang="en-US" sz="2400" dirty="0">
                    <a:solidFill>
                      <a:srgbClr val="00B0F0"/>
                    </a:solidFill>
                  </a:rPr>
                  <a:t>Explore radio-gamma relation</a:t>
                </a:r>
              </a:p>
              <a:p>
                <a:r>
                  <a:rPr lang="en-US" sz="2400" dirty="0">
                    <a:solidFill>
                      <a:srgbClr val="00B0F0"/>
                    </a:solidFill>
                  </a:rPr>
                  <a:t>Looking forward to </a:t>
                </a:r>
                <a:r>
                  <a:rPr lang="en-US" sz="2400" dirty="0" err="1">
                    <a:solidFill>
                      <a:srgbClr val="00B0F0"/>
                    </a:solidFill>
                  </a:rPr>
                  <a:t>LoLSS</a:t>
                </a:r>
                <a:r>
                  <a:rPr lang="en-US" sz="2400" dirty="0">
                    <a:solidFill>
                      <a:srgbClr val="00B0F0"/>
                    </a:solidFill>
                  </a:rPr>
                  <a:t> DR2!</a:t>
                </a:r>
              </a:p>
              <a:p>
                <a:r>
                  <a:rPr lang="en-US" sz="2400" dirty="0">
                    <a:solidFill>
                      <a:srgbClr val="00B0F0"/>
                    </a:solidFill>
                  </a:rPr>
                  <a:t>Select interesting candidates for </a:t>
                </a:r>
                <a:br>
                  <a:rPr lang="en-US" sz="2400" dirty="0">
                    <a:solidFill>
                      <a:srgbClr val="00B0F0"/>
                    </a:solidFill>
                  </a:rPr>
                </a:br>
                <a:r>
                  <a:rPr lang="en-US" sz="2400" dirty="0">
                    <a:solidFill>
                      <a:srgbClr val="00B0F0"/>
                    </a:solidFill>
                  </a:rPr>
                  <a:t>high resolution LOFAR-VLBI imaging</a:t>
                </a:r>
              </a:p>
            </p:txBody>
          </p:sp>
        </mc:Choice>
        <mc:Fallback>
          <p:sp>
            <p:nvSpPr>
              <p:cNvPr id="14" name="Content Placeholder 2">
                <a:extLst>
                  <a:ext uri="{FF2B5EF4-FFF2-40B4-BE49-F238E27FC236}">
                    <a16:creationId xmlns:a16="http://schemas.microsoft.com/office/drawing/2014/main" id="{9992339C-990B-C286-618E-20B8EF667876}"/>
                  </a:ext>
                </a:extLst>
              </p:cNvPr>
              <p:cNvSpPr txBox="1">
                <a:spLocks noRot="1" noChangeAspect="1" noMove="1" noResize="1" noEditPoints="1" noAdjustHandles="1" noChangeArrowheads="1" noChangeShapeType="1" noTextEdit="1"/>
              </p:cNvSpPr>
              <p:nvPr/>
            </p:nvSpPr>
            <p:spPr>
              <a:xfrm>
                <a:off x="326693" y="2019300"/>
                <a:ext cx="7488142" cy="4478155"/>
              </a:xfrm>
              <a:prstGeom prst="rect">
                <a:avLst/>
              </a:prstGeom>
              <a:blipFill>
                <a:blip r:embed="rId4"/>
                <a:stretch>
                  <a:fillRect l="-1015" t="-2260"/>
                </a:stretch>
              </a:blipFill>
            </p:spPr>
            <p:txBody>
              <a:bodyPr/>
              <a:lstStyle/>
              <a:p>
                <a:r>
                  <a:rPr lang="en-US">
                    <a:noFill/>
                  </a:rPr>
                  <a:t> </a:t>
                </a:r>
              </a:p>
            </p:txBody>
          </p:sp>
        </mc:Fallback>
      </mc:AlternateContent>
      <p:sp>
        <p:nvSpPr>
          <p:cNvPr id="15" name="Title 1">
            <a:extLst>
              <a:ext uri="{FF2B5EF4-FFF2-40B4-BE49-F238E27FC236}">
                <a16:creationId xmlns:a16="http://schemas.microsoft.com/office/drawing/2014/main" id="{F59549B8-7A57-CBB0-1697-5CF2564470CD}"/>
              </a:ext>
            </a:extLst>
          </p:cNvPr>
          <p:cNvSpPr>
            <a:spLocks noGrp="1"/>
          </p:cNvSpPr>
          <p:nvPr>
            <p:ph type="title"/>
          </p:nvPr>
        </p:nvSpPr>
        <p:spPr>
          <a:xfrm>
            <a:off x="772248" y="602643"/>
            <a:ext cx="4903303" cy="1136843"/>
          </a:xfrm>
        </p:spPr>
        <p:txBody>
          <a:bodyPr vert="horz" lIns="91440" tIns="45720" rIns="91440" bIns="45720" rtlCol="0" anchor="b">
            <a:normAutofit fontScale="90000"/>
          </a:bodyPr>
          <a:lstStyle/>
          <a:p>
            <a:r>
              <a:rPr lang="en-US" kern="1200" dirty="0">
                <a:solidFill>
                  <a:srgbClr val="15EF26"/>
                </a:solidFill>
                <a:latin typeface="+mj-lt"/>
                <a:ea typeface="+mj-ea"/>
                <a:cs typeface="+mj-cs"/>
              </a:rPr>
              <a:t>Summary</a:t>
            </a:r>
            <a:r>
              <a:rPr lang="en-US" kern="1200" dirty="0">
                <a:solidFill>
                  <a:schemeClr val="tx1"/>
                </a:solidFill>
                <a:latin typeface="+mj-lt"/>
                <a:ea typeface="+mj-ea"/>
                <a:cs typeface="+mj-cs"/>
              </a:rPr>
              <a:t> and the</a:t>
            </a:r>
            <a:br>
              <a:rPr lang="en-US" kern="1200" dirty="0">
                <a:solidFill>
                  <a:schemeClr val="tx1"/>
                </a:solidFill>
                <a:latin typeface="+mj-lt"/>
                <a:ea typeface="+mj-ea"/>
                <a:cs typeface="+mj-cs"/>
              </a:rPr>
            </a:br>
            <a:r>
              <a:rPr lang="en-US" kern="1200" dirty="0">
                <a:solidFill>
                  <a:srgbClr val="00B0F0"/>
                </a:solidFill>
                <a:latin typeface="+mj-lt"/>
                <a:ea typeface="+mj-ea"/>
                <a:cs typeface="+mj-cs"/>
              </a:rPr>
              <a:t>Road ahead…</a:t>
            </a:r>
          </a:p>
        </p:txBody>
      </p:sp>
      <p:sp>
        <p:nvSpPr>
          <p:cNvPr id="2" name="TextBox 1">
            <a:extLst>
              <a:ext uri="{FF2B5EF4-FFF2-40B4-BE49-F238E27FC236}">
                <a16:creationId xmlns:a16="http://schemas.microsoft.com/office/drawing/2014/main" id="{E2DEE5D2-329E-CD76-1DB5-1F199AC28A33}"/>
              </a:ext>
            </a:extLst>
          </p:cNvPr>
          <p:cNvSpPr txBox="1"/>
          <p:nvPr/>
        </p:nvSpPr>
        <p:spPr>
          <a:xfrm>
            <a:off x="11831321" y="6569948"/>
            <a:ext cx="609600" cy="369332"/>
          </a:xfrm>
          <a:prstGeom prst="rect">
            <a:avLst/>
          </a:prstGeom>
          <a:noFill/>
        </p:spPr>
        <p:txBody>
          <a:bodyPr wrap="square">
            <a:spAutoFit/>
          </a:bodyPr>
          <a:lstStyle/>
          <a:p>
            <a:r>
              <a:rPr lang="en-GB" i="1" dirty="0"/>
              <a:t>17</a:t>
            </a:r>
            <a:endParaRPr lang="en-US" dirty="0"/>
          </a:p>
        </p:txBody>
      </p:sp>
    </p:spTree>
    <p:extLst>
      <p:ext uri="{BB962C8B-B14F-4D97-AF65-F5344CB8AC3E}">
        <p14:creationId xmlns:p14="http://schemas.microsoft.com/office/powerpoint/2010/main" val="1389383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1084FEC0-71EB-8D1E-46BB-E724F91658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2825" y="0"/>
            <a:ext cx="4829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D7CCAA3-15B4-75DD-94A6-78B361C87C05}"/>
              </a:ext>
            </a:extLst>
          </p:cNvPr>
          <p:cNvSpPr>
            <a:spLocks noGrp="1"/>
          </p:cNvSpPr>
          <p:nvPr>
            <p:ph type="title"/>
          </p:nvPr>
        </p:nvSpPr>
        <p:spPr>
          <a:xfrm>
            <a:off x="772248" y="602643"/>
            <a:ext cx="4903303" cy="1136843"/>
          </a:xfrm>
        </p:spPr>
        <p:txBody>
          <a:bodyPr vert="horz" lIns="91440" tIns="45720" rIns="91440" bIns="45720" rtlCol="0" anchor="b">
            <a:normAutofit fontScale="90000"/>
          </a:bodyPr>
          <a:lstStyle/>
          <a:p>
            <a:r>
              <a:rPr lang="en-US" kern="1200" dirty="0">
                <a:solidFill>
                  <a:srgbClr val="15EF26"/>
                </a:solidFill>
                <a:latin typeface="+mj-lt"/>
                <a:ea typeface="+mj-ea"/>
                <a:cs typeface="+mj-cs"/>
              </a:rPr>
              <a:t>Summary</a:t>
            </a:r>
            <a:r>
              <a:rPr lang="en-US" kern="1200" dirty="0">
                <a:solidFill>
                  <a:schemeClr val="tx1"/>
                </a:solidFill>
                <a:latin typeface="+mj-lt"/>
                <a:ea typeface="+mj-ea"/>
                <a:cs typeface="+mj-cs"/>
              </a:rPr>
              <a:t> and the</a:t>
            </a:r>
            <a:br>
              <a:rPr lang="en-US" kern="1200" dirty="0">
                <a:solidFill>
                  <a:schemeClr val="tx1"/>
                </a:solidFill>
                <a:latin typeface="+mj-lt"/>
                <a:ea typeface="+mj-ea"/>
                <a:cs typeface="+mj-cs"/>
              </a:rPr>
            </a:br>
            <a:r>
              <a:rPr lang="en-US" kern="1200" dirty="0">
                <a:solidFill>
                  <a:srgbClr val="00B0F0"/>
                </a:solidFill>
                <a:latin typeface="+mj-lt"/>
                <a:ea typeface="+mj-ea"/>
                <a:cs typeface="+mj-cs"/>
              </a:rPr>
              <a:t>Road ahead…</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1EF0B8C-B2E3-3D74-AE06-D01FAB907D5B}"/>
                  </a:ext>
                </a:extLst>
              </p:cNvPr>
              <p:cNvSpPr>
                <a:spLocks noGrp="1"/>
              </p:cNvSpPr>
              <p:nvPr>
                <p:ph idx="1"/>
              </p:nvPr>
            </p:nvSpPr>
            <p:spPr>
              <a:xfrm>
                <a:off x="326693" y="2019300"/>
                <a:ext cx="7488142" cy="4478155"/>
              </a:xfrm>
            </p:spPr>
            <p:txBody>
              <a:bodyPr vert="horz" lIns="91440" tIns="45720" rIns="91440" bIns="45720" rtlCol="0">
                <a:normAutofit lnSpcReduction="10000"/>
              </a:bodyPr>
              <a:lstStyle/>
              <a:p>
                <a:r>
                  <a:rPr lang="en-US" sz="2400" dirty="0">
                    <a:solidFill>
                      <a:srgbClr val="15EF26"/>
                    </a:solidFill>
                  </a:rPr>
                  <a:t>135 BZCAT blazars found in </a:t>
                </a:r>
                <a:r>
                  <a:rPr lang="en-US" sz="2400" dirty="0" err="1">
                    <a:solidFill>
                      <a:srgbClr val="15EF26"/>
                    </a:solidFill>
                  </a:rPr>
                  <a:t>LoLSS</a:t>
                </a:r>
                <a:r>
                  <a:rPr lang="en-US" sz="2400" dirty="0">
                    <a:solidFill>
                      <a:srgbClr val="15EF26"/>
                    </a:solidFill>
                  </a:rPr>
                  <a:t> DR1  </a:t>
                </a:r>
              </a:p>
              <a:p>
                <a:r>
                  <a:rPr lang="en-US" sz="2400" dirty="0">
                    <a:solidFill>
                      <a:srgbClr val="15EF26"/>
                    </a:solidFill>
                  </a:rPr>
                  <a:t>Spectral Index at LOFAR frequencies </a:t>
                </a:r>
                <a:br>
                  <a:rPr lang="en-US" sz="2400" dirty="0">
                    <a:solidFill>
                      <a:srgbClr val="15EF26"/>
                    </a:solidFill>
                  </a:rPr>
                </a:br>
                <a:r>
                  <a:rPr lang="en-US" sz="2400" dirty="0">
                    <a:solidFill>
                      <a:srgbClr val="15EF26"/>
                    </a:solidFill>
                  </a:rPr>
                  <a:t>(</a:t>
                </a:r>
                <a14:m>
                  <m:oMath xmlns:m="http://schemas.openxmlformats.org/officeDocument/2006/math">
                    <m:sSubSup>
                      <m:sSubSupPr>
                        <m:ctrlPr>
                          <a:rPr lang="en-US" sz="2000" i="1" smtClean="0">
                            <a:solidFill>
                              <a:srgbClr val="15EF26"/>
                            </a:solidFill>
                            <a:latin typeface="Cambria Math" panose="02040503050406030204" pitchFamily="18" charset="0"/>
                            <a:ea typeface="Cambria Math" panose="02040503050406030204" pitchFamily="18" charset="0"/>
                          </a:rPr>
                        </m:ctrlPr>
                      </m:sSubSupPr>
                      <m:e>
                        <m:r>
                          <a:rPr lang="en-US" sz="2000" i="1" smtClean="0">
                            <a:solidFill>
                              <a:srgbClr val="15EF26"/>
                            </a:solidFill>
                            <a:latin typeface="Cambria Math" panose="02040503050406030204" pitchFamily="18" charset="0"/>
                            <a:ea typeface="Cambria Math" panose="02040503050406030204" pitchFamily="18" charset="0"/>
                          </a:rPr>
                          <m:t>𝛼</m:t>
                        </m:r>
                      </m:e>
                      <m:sub>
                        <m:r>
                          <a:rPr lang="en-US" sz="2000" b="0" i="1" smtClean="0">
                            <a:solidFill>
                              <a:srgbClr val="15EF26"/>
                            </a:solidFill>
                            <a:latin typeface="Cambria Math" panose="02040503050406030204" pitchFamily="18" charset="0"/>
                            <a:ea typeface="Cambria Math" panose="02040503050406030204" pitchFamily="18" charset="0"/>
                          </a:rPr>
                          <m:t>54</m:t>
                        </m:r>
                        <m:r>
                          <a:rPr lang="en-US" sz="2000" b="0" i="1" smtClean="0">
                            <a:solidFill>
                              <a:srgbClr val="15EF26"/>
                            </a:solidFill>
                            <a:latin typeface="Cambria Math" panose="02040503050406030204" pitchFamily="18" charset="0"/>
                            <a:ea typeface="Cambria Math" panose="02040503050406030204" pitchFamily="18" charset="0"/>
                          </a:rPr>
                          <m:t>𝑀𝐻𝑧</m:t>
                        </m:r>
                      </m:sub>
                      <m:sup>
                        <m:r>
                          <a:rPr lang="en-US" sz="2000" b="0" i="1" smtClean="0">
                            <a:solidFill>
                              <a:srgbClr val="15EF26"/>
                            </a:solidFill>
                            <a:latin typeface="Cambria Math" panose="02040503050406030204" pitchFamily="18" charset="0"/>
                            <a:ea typeface="Cambria Math" panose="02040503050406030204" pitchFamily="18" charset="0"/>
                          </a:rPr>
                          <m:t>144</m:t>
                        </m:r>
                        <m:r>
                          <a:rPr lang="en-US" sz="2000" b="0" i="1" smtClean="0">
                            <a:solidFill>
                              <a:srgbClr val="15EF26"/>
                            </a:solidFill>
                            <a:latin typeface="Cambria Math" panose="02040503050406030204" pitchFamily="18" charset="0"/>
                            <a:ea typeface="Cambria Math" panose="02040503050406030204" pitchFamily="18" charset="0"/>
                          </a:rPr>
                          <m:t>𝑀𝐻𝑧</m:t>
                        </m:r>
                      </m:sup>
                    </m:sSubSup>
                  </m:oMath>
                </a14:m>
                <a:r>
                  <a:rPr lang="en-US" sz="2400" dirty="0">
                    <a:solidFill>
                      <a:srgbClr val="15EF26"/>
                    </a:solidFill>
                  </a:rPr>
                  <a:t>) gets steeper </a:t>
                </a:r>
              </a:p>
              <a:p>
                <a:r>
                  <a:rPr lang="en-US" sz="2400" dirty="0"/>
                  <a:t>Sources less compact in </a:t>
                </a:r>
                <a:r>
                  <a:rPr lang="en-US" sz="2400" dirty="0" err="1"/>
                  <a:t>LoTSS</a:t>
                </a:r>
                <a:br>
                  <a:rPr lang="en-US" sz="2400" dirty="0"/>
                </a:br>
                <a:r>
                  <a:rPr lang="en-US" sz="2400" dirty="0"/>
                  <a:t>compared to FIRST</a:t>
                </a:r>
              </a:p>
              <a:p>
                <a:pPr marL="0" indent="0">
                  <a:buNone/>
                </a:pPr>
                <a:endParaRPr lang="en-US" sz="2400" dirty="0">
                  <a:solidFill>
                    <a:srgbClr val="15EF26"/>
                  </a:solidFill>
                </a:endParaRPr>
              </a:p>
              <a:p>
                <a:r>
                  <a:rPr lang="en-US" sz="2400" dirty="0">
                    <a:solidFill>
                      <a:srgbClr val="00B0F0"/>
                    </a:solidFill>
                  </a:rPr>
                  <a:t>Extend study to other blazar catalogues</a:t>
                </a:r>
              </a:p>
              <a:p>
                <a:r>
                  <a:rPr lang="en-US" sz="2400" dirty="0">
                    <a:solidFill>
                      <a:srgbClr val="00B0F0"/>
                    </a:solidFill>
                  </a:rPr>
                  <a:t>Explore radio-gamma relation</a:t>
                </a:r>
              </a:p>
              <a:p>
                <a:r>
                  <a:rPr lang="en-US" sz="2400" dirty="0">
                    <a:solidFill>
                      <a:srgbClr val="00B0F0"/>
                    </a:solidFill>
                  </a:rPr>
                  <a:t>Looking forward to </a:t>
                </a:r>
                <a:r>
                  <a:rPr lang="en-US" sz="2400" dirty="0" err="1">
                    <a:solidFill>
                      <a:srgbClr val="00B0F0"/>
                    </a:solidFill>
                  </a:rPr>
                  <a:t>LoLSS</a:t>
                </a:r>
                <a:r>
                  <a:rPr lang="en-US" sz="2400" dirty="0">
                    <a:solidFill>
                      <a:srgbClr val="00B0F0"/>
                    </a:solidFill>
                  </a:rPr>
                  <a:t> DR2!</a:t>
                </a:r>
              </a:p>
              <a:p>
                <a:r>
                  <a:rPr lang="en-US" sz="2400" dirty="0">
                    <a:solidFill>
                      <a:srgbClr val="00B0F0"/>
                    </a:solidFill>
                  </a:rPr>
                  <a:t>Select interesting candidates for </a:t>
                </a:r>
                <a:br>
                  <a:rPr lang="en-US" sz="2400" dirty="0">
                    <a:solidFill>
                      <a:srgbClr val="00B0F0"/>
                    </a:solidFill>
                  </a:rPr>
                </a:br>
                <a:r>
                  <a:rPr lang="en-US" sz="2400" dirty="0">
                    <a:solidFill>
                      <a:srgbClr val="00B0F0"/>
                    </a:solidFill>
                  </a:rPr>
                  <a:t>high resolution LOFAR-VLBI imaging</a:t>
                </a:r>
              </a:p>
            </p:txBody>
          </p:sp>
        </mc:Choice>
        <mc:Fallback>
          <p:sp>
            <p:nvSpPr>
              <p:cNvPr id="3" name="Content Placeholder 2">
                <a:extLst>
                  <a:ext uri="{FF2B5EF4-FFF2-40B4-BE49-F238E27FC236}">
                    <a16:creationId xmlns:a16="http://schemas.microsoft.com/office/drawing/2014/main" id="{A1EF0B8C-B2E3-3D74-AE06-D01FAB907D5B}"/>
                  </a:ext>
                </a:extLst>
              </p:cNvPr>
              <p:cNvSpPr>
                <a:spLocks noGrp="1" noRot="1" noChangeAspect="1" noMove="1" noResize="1" noEditPoints="1" noAdjustHandles="1" noChangeArrowheads="1" noChangeShapeType="1" noTextEdit="1"/>
              </p:cNvSpPr>
              <p:nvPr>
                <p:ph idx="1"/>
              </p:nvPr>
            </p:nvSpPr>
            <p:spPr>
              <a:xfrm>
                <a:off x="326693" y="2019300"/>
                <a:ext cx="7488142" cy="4478155"/>
              </a:xfrm>
              <a:blipFill>
                <a:blip r:embed="rId4"/>
                <a:stretch>
                  <a:fillRect l="-1015" t="-2260"/>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5669A985-35F8-B2F7-C054-2187A18C2688}"/>
              </a:ext>
            </a:extLst>
          </p:cNvPr>
          <p:cNvSpPr txBox="1"/>
          <p:nvPr/>
        </p:nvSpPr>
        <p:spPr>
          <a:xfrm>
            <a:off x="14022506" y="5959573"/>
            <a:ext cx="466165" cy="369332"/>
          </a:xfrm>
          <a:prstGeom prst="rect">
            <a:avLst/>
          </a:prstGeom>
          <a:noFill/>
        </p:spPr>
        <p:txBody>
          <a:bodyPr wrap="square">
            <a:spAutoFit/>
          </a:bodyPr>
          <a:lstStyle/>
          <a:p>
            <a:r>
              <a:rPr lang="en-GB" i="1" dirty="0"/>
              <a:t>14</a:t>
            </a:r>
            <a:endParaRPr lang="en-US" dirty="0"/>
          </a:p>
        </p:txBody>
      </p:sp>
      <p:sp>
        <p:nvSpPr>
          <p:cNvPr id="6" name="TextBox 5">
            <a:extLst>
              <a:ext uri="{FF2B5EF4-FFF2-40B4-BE49-F238E27FC236}">
                <a16:creationId xmlns:a16="http://schemas.microsoft.com/office/drawing/2014/main" id="{68B8446C-11F0-5606-4210-38B54B3CC19C}"/>
              </a:ext>
            </a:extLst>
          </p:cNvPr>
          <p:cNvSpPr txBox="1"/>
          <p:nvPr/>
        </p:nvSpPr>
        <p:spPr>
          <a:xfrm>
            <a:off x="13879071" y="6559788"/>
            <a:ext cx="609600" cy="369332"/>
          </a:xfrm>
          <a:prstGeom prst="rect">
            <a:avLst/>
          </a:prstGeom>
          <a:noFill/>
        </p:spPr>
        <p:txBody>
          <a:bodyPr wrap="square">
            <a:spAutoFit/>
          </a:bodyPr>
          <a:lstStyle/>
          <a:p>
            <a:r>
              <a:rPr lang="en-GB" i="1" dirty="0">
                <a:solidFill>
                  <a:schemeClr val="bg1"/>
                </a:solidFill>
              </a:rPr>
              <a:t>19</a:t>
            </a:r>
            <a:endParaRPr lang="en-US" dirty="0">
              <a:solidFill>
                <a:schemeClr val="bg1"/>
              </a:solidFill>
            </a:endParaRPr>
          </a:p>
        </p:txBody>
      </p:sp>
      <p:pic>
        <p:nvPicPr>
          <p:cNvPr id="10" name="Picture 9">
            <a:extLst>
              <a:ext uri="{FF2B5EF4-FFF2-40B4-BE49-F238E27FC236}">
                <a16:creationId xmlns:a16="http://schemas.microsoft.com/office/drawing/2014/main" id="{FDD2F254-5B17-2555-EAC7-5A57F4004EAA}"/>
              </a:ext>
            </a:extLst>
          </p:cNvPr>
          <p:cNvPicPr>
            <a:picLocks noChangeAspect="1"/>
          </p:cNvPicPr>
          <p:nvPr/>
        </p:nvPicPr>
        <p:blipFill rotWithShape="1">
          <a:blip r:embed="rId5"/>
          <a:srcRect r="19135"/>
          <a:stretch/>
        </p:blipFill>
        <p:spPr>
          <a:xfrm>
            <a:off x="10872257" y="325297"/>
            <a:ext cx="1094989" cy="554692"/>
          </a:xfrm>
          <a:prstGeom prst="rect">
            <a:avLst/>
          </a:prstGeom>
        </p:spPr>
      </p:pic>
      <p:sp>
        <p:nvSpPr>
          <p:cNvPr id="4" name="TextBox 3">
            <a:extLst>
              <a:ext uri="{FF2B5EF4-FFF2-40B4-BE49-F238E27FC236}">
                <a16:creationId xmlns:a16="http://schemas.microsoft.com/office/drawing/2014/main" id="{F5493CDE-7FA1-9C55-9F07-D7E6EFBD6D3E}"/>
              </a:ext>
            </a:extLst>
          </p:cNvPr>
          <p:cNvSpPr txBox="1"/>
          <p:nvPr/>
        </p:nvSpPr>
        <p:spPr>
          <a:xfrm>
            <a:off x="11831321" y="6569948"/>
            <a:ext cx="609600" cy="369332"/>
          </a:xfrm>
          <a:prstGeom prst="rect">
            <a:avLst/>
          </a:prstGeom>
          <a:noFill/>
        </p:spPr>
        <p:txBody>
          <a:bodyPr wrap="square">
            <a:spAutoFit/>
          </a:bodyPr>
          <a:lstStyle/>
          <a:p>
            <a:r>
              <a:rPr lang="en-GB" i="1" dirty="0">
                <a:solidFill>
                  <a:schemeClr val="bg1"/>
                </a:solidFill>
              </a:rPr>
              <a:t>18</a:t>
            </a:r>
            <a:endParaRPr lang="en-US" dirty="0">
              <a:solidFill>
                <a:schemeClr val="bg1"/>
              </a:solidFill>
            </a:endParaRPr>
          </a:p>
        </p:txBody>
      </p:sp>
    </p:spTree>
    <p:extLst>
      <p:ext uri="{BB962C8B-B14F-4D97-AF65-F5344CB8AC3E}">
        <p14:creationId xmlns:p14="http://schemas.microsoft.com/office/powerpoint/2010/main" val="2433643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CCAA3-15B4-75DD-94A6-78B361C87C05}"/>
              </a:ext>
            </a:extLst>
          </p:cNvPr>
          <p:cNvSpPr>
            <a:spLocks noGrp="1"/>
          </p:cNvSpPr>
          <p:nvPr>
            <p:ph type="title"/>
          </p:nvPr>
        </p:nvSpPr>
        <p:spPr>
          <a:xfrm>
            <a:off x="772248" y="602643"/>
            <a:ext cx="4903303" cy="1136843"/>
          </a:xfrm>
        </p:spPr>
        <p:txBody>
          <a:bodyPr vert="horz" lIns="91440" tIns="45720" rIns="91440" bIns="45720" rtlCol="0" anchor="b">
            <a:normAutofit fontScale="90000"/>
          </a:bodyPr>
          <a:lstStyle/>
          <a:p>
            <a:r>
              <a:rPr lang="en-US" kern="1200" dirty="0">
                <a:solidFill>
                  <a:srgbClr val="15EF26"/>
                </a:solidFill>
                <a:latin typeface="+mj-lt"/>
                <a:ea typeface="+mj-ea"/>
                <a:cs typeface="+mj-cs"/>
              </a:rPr>
              <a:t>Summary</a:t>
            </a:r>
            <a:r>
              <a:rPr lang="en-US" kern="1200" dirty="0">
                <a:solidFill>
                  <a:schemeClr val="tx1"/>
                </a:solidFill>
                <a:latin typeface="+mj-lt"/>
                <a:ea typeface="+mj-ea"/>
                <a:cs typeface="+mj-cs"/>
              </a:rPr>
              <a:t> and the</a:t>
            </a:r>
            <a:br>
              <a:rPr lang="en-US" kern="1200" dirty="0">
                <a:solidFill>
                  <a:schemeClr val="tx1"/>
                </a:solidFill>
                <a:latin typeface="+mj-lt"/>
                <a:ea typeface="+mj-ea"/>
                <a:cs typeface="+mj-cs"/>
              </a:rPr>
            </a:br>
            <a:r>
              <a:rPr lang="en-US" kern="1200" dirty="0">
                <a:solidFill>
                  <a:srgbClr val="00B0F0"/>
                </a:solidFill>
                <a:latin typeface="+mj-lt"/>
                <a:ea typeface="+mj-ea"/>
                <a:cs typeface="+mj-cs"/>
              </a:rPr>
              <a:t>Road ahead…</a:t>
            </a:r>
          </a:p>
        </p:txBody>
      </p:sp>
      <p:sp>
        <p:nvSpPr>
          <p:cNvPr id="7" name="TextBox 6">
            <a:extLst>
              <a:ext uri="{FF2B5EF4-FFF2-40B4-BE49-F238E27FC236}">
                <a16:creationId xmlns:a16="http://schemas.microsoft.com/office/drawing/2014/main" id="{5669A985-35F8-B2F7-C054-2187A18C2688}"/>
              </a:ext>
            </a:extLst>
          </p:cNvPr>
          <p:cNvSpPr txBox="1"/>
          <p:nvPr/>
        </p:nvSpPr>
        <p:spPr>
          <a:xfrm>
            <a:off x="11725835" y="6497455"/>
            <a:ext cx="466165" cy="369332"/>
          </a:xfrm>
          <a:prstGeom prst="rect">
            <a:avLst/>
          </a:prstGeom>
          <a:noFill/>
        </p:spPr>
        <p:txBody>
          <a:bodyPr wrap="square">
            <a:spAutoFit/>
          </a:bodyPr>
          <a:lstStyle/>
          <a:p>
            <a:r>
              <a:rPr lang="en-GB" i="1" dirty="0"/>
              <a:t>14</a:t>
            </a:r>
            <a:endParaRPr lang="en-US" dirty="0"/>
          </a:p>
        </p:txBody>
      </p:sp>
      <p:sp>
        <p:nvSpPr>
          <p:cNvPr id="6" name="TextBox 5">
            <a:extLst>
              <a:ext uri="{FF2B5EF4-FFF2-40B4-BE49-F238E27FC236}">
                <a16:creationId xmlns:a16="http://schemas.microsoft.com/office/drawing/2014/main" id="{68B8446C-11F0-5606-4210-38B54B3CC19C}"/>
              </a:ext>
            </a:extLst>
          </p:cNvPr>
          <p:cNvSpPr txBox="1"/>
          <p:nvPr/>
        </p:nvSpPr>
        <p:spPr>
          <a:xfrm>
            <a:off x="11780521" y="6559788"/>
            <a:ext cx="609600" cy="369332"/>
          </a:xfrm>
          <a:prstGeom prst="rect">
            <a:avLst/>
          </a:prstGeom>
          <a:noFill/>
        </p:spPr>
        <p:txBody>
          <a:bodyPr wrap="square">
            <a:spAutoFit/>
          </a:bodyPr>
          <a:lstStyle/>
          <a:p>
            <a:r>
              <a:rPr lang="en-GB" i="1" dirty="0">
                <a:solidFill>
                  <a:schemeClr val="bg1"/>
                </a:solidFill>
              </a:rPr>
              <a:t>19</a:t>
            </a:r>
            <a:endParaRPr lang="en-US" dirty="0">
              <a:solidFill>
                <a:schemeClr val="bg1"/>
              </a:solidFill>
            </a:endParaRPr>
          </a:p>
        </p:txBody>
      </p:sp>
      <p:pic>
        <p:nvPicPr>
          <p:cNvPr id="4" name="Picture 2">
            <a:extLst>
              <a:ext uri="{FF2B5EF4-FFF2-40B4-BE49-F238E27FC236}">
                <a16:creationId xmlns:a16="http://schemas.microsoft.com/office/drawing/2014/main" id="{6E321FF9-FF75-594A-EB5F-9160A2DB74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7396" y="0"/>
            <a:ext cx="660460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F0A7DCB-3B92-618D-80FA-B1FF61AEB7CA}"/>
              </a:ext>
            </a:extLst>
          </p:cNvPr>
          <p:cNvPicPr>
            <a:picLocks noChangeAspect="1"/>
          </p:cNvPicPr>
          <p:nvPr/>
        </p:nvPicPr>
        <p:blipFill rotWithShape="1">
          <a:blip r:embed="rId4"/>
          <a:srcRect r="19135"/>
          <a:stretch/>
        </p:blipFill>
        <p:spPr>
          <a:xfrm>
            <a:off x="11097011" y="0"/>
            <a:ext cx="1094989" cy="554692"/>
          </a:xfrm>
          <a:prstGeom prst="rect">
            <a:avLst/>
          </a:prstGeom>
        </p:spPr>
      </p:pic>
      <mc:AlternateContent xmlns:mc="http://schemas.openxmlformats.org/markup-compatibility/2006">
        <mc:Choice xmlns:a14="http://schemas.microsoft.com/office/drawing/2010/main" Requires="a14">
          <p:sp>
            <p:nvSpPr>
              <p:cNvPr id="12" name="Content Placeholder 2">
                <a:extLst>
                  <a:ext uri="{FF2B5EF4-FFF2-40B4-BE49-F238E27FC236}">
                    <a16:creationId xmlns:a16="http://schemas.microsoft.com/office/drawing/2014/main" id="{2E1C622A-7E10-4B1A-BB80-66A66BF05FB6}"/>
                  </a:ext>
                </a:extLst>
              </p:cNvPr>
              <p:cNvSpPr txBox="1">
                <a:spLocks/>
              </p:cNvSpPr>
              <p:nvPr/>
            </p:nvSpPr>
            <p:spPr>
              <a:xfrm>
                <a:off x="326693" y="2019300"/>
                <a:ext cx="7488142" cy="447815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15EF26"/>
                    </a:solidFill>
                  </a:rPr>
                  <a:t>135 BZCAT blazars found in </a:t>
                </a:r>
                <a:r>
                  <a:rPr lang="en-US" sz="2400" dirty="0" err="1">
                    <a:solidFill>
                      <a:srgbClr val="15EF26"/>
                    </a:solidFill>
                  </a:rPr>
                  <a:t>LoLSS</a:t>
                </a:r>
                <a:r>
                  <a:rPr lang="en-US" sz="2400" dirty="0">
                    <a:solidFill>
                      <a:srgbClr val="15EF26"/>
                    </a:solidFill>
                  </a:rPr>
                  <a:t> DR1 </a:t>
                </a:r>
              </a:p>
              <a:p>
                <a:r>
                  <a:rPr lang="en-US" sz="2400" dirty="0">
                    <a:solidFill>
                      <a:srgbClr val="15EF26"/>
                    </a:solidFill>
                  </a:rPr>
                  <a:t>Spectral Index at LOFAR frequencies </a:t>
                </a:r>
                <a:br>
                  <a:rPr lang="en-US" sz="2400" dirty="0">
                    <a:solidFill>
                      <a:srgbClr val="15EF26"/>
                    </a:solidFill>
                  </a:rPr>
                </a:br>
                <a:r>
                  <a:rPr lang="en-US" sz="2400" dirty="0">
                    <a:solidFill>
                      <a:srgbClr val="15EF26"/>
                    </a:solidFill>
                  </a:rPr>
                  <a:t>(</a:t>
                </a:r>
                <a14:m>
                  <m:oMath xmlns:m="http://schemas.openxmlformats.org/officeDocument/2006/math">
                    <m:sSubSup>
                      <m:sSubSupPr>
                        <m:ctrlPr>
                          <a:rPr lang="en-US" sz="2000" i="1" smtClean="0">
                            <a:solidFill>
                              <a:srgbClr val="15EF26"/>
                            </a:solidFill>
                            <a:latin typeface="Cambria Math" panose="02040503050406030204" pitchFamily="18" charset="0"/>
                            <a:ea typeface="Cambria Math" panose="02040503050406030204" pitchFamily="18" charset="0"/>
                          </a:rPr>
                        </m:ctrlPr>
                      </m:sSubSupPr>
                      <m:e>
                        <m:r>
                          <a:rPr lang="en-US" sz="2000" i="1" smtClean="0">
                            <a:solidFill>
                              <a:srgbClr val="15EF26"/>
                            </a:solidFill>
                            <a:latin typeface="Cambria Math" panose="02040503050406030204" pitchFamily="18" charset="0"/>
                            <a:ea typeface="Cambria Math" panose="02040503050406030204" pitchFamily="18" charset="0"/>
                          </a:rPr>
                          <m:t>𝛼</m:t>
                        </m:r>
                      </m:e>
                      <m:sub>
                        <m:r>
                          <a:rPr lang="en-US" sz="2000" i="1" smtClean="0">
                            <a:solidFill>
                              <a:srgbClr val="15EF26"/>
                            </a:solidFill>
                            <a:latin typeface="Cambria Math" panose="02040503050406030204" pitchFamily="18" charset="0"/>
                            <a:ea typeface="Cambria Math" panose="02040503050406030204" pitchFamily="18" charset="0"/>
                          </a:rPr>
                          <m:t>54</m:t>
                        </m:r>
                        <m:r>
                          <a:rPr lang="en-US" sz="2000" i="1" smtClean="0">
                            <a:solidFill>
                              <a:srgbClr val="15EF26"/>
                            </a:solidFill>
                            <a:latin typeface="Cambria Math" panose="02040503050406030204" pitchFamily="18" charset="0"/>
                            <a:ea typeface="Cambria Math" panose="02040503050406030204" pitchFamily="18" charset="0"/>
                          </a:rPr>
                          <m:t>𝑀𝐻𝑧</m:t>
                        </m:r>
                      </m:sub>
                      <m:sup>
                        <m:r>
                          <a:rPr lang="en-US" sz="2000" i="1" smtClean="0">
                            <a:solidFill>
                              <a:srgbClr val="15EF26"/>
                            </a:solidFill>
                            <a:latin typeface="Cambria Math" panose="02040503050406030204" pitchFamily="18" charset="0"/>
                            <a:ea typeface="Cambria Math" panose="02040503050406030204" pitchFamily="18" charset="0"/>
                          </a:rPr>
                          <m:t>144</m:t>
                        </m:r>
                        <m:r>
                          <a:rPr lang="en-US" sz="2000" i="1" smtClean="0">
                            <a:solidFill>
                              <a:srgbClr val="15EF26"/>
                            </a:solidFill>
                            <a:latin typeface="Cambria Math" panose="02040503050406030204" pitchFamily="18" charset="0"/>
                            <a:ea typeface="Cambria Math" panose="02040503050406030204" pitchFamily="18" charset="0"/>
                          </a:rPr>
                          <m:t>𝑀𝐻𝑧</m:t>
                        </m:r>
                      </m:sup>
                    </m:sSubSup>
                  </m:oMath>
                </a14:m>
                <a:r>
                  <a:rPr lang="en-US" sz="2400" dirty="0">
                    <a:solidFill>
                      <a:srgbClr val="15EF26"/>
                    </a:solidFill>
                  </a:rPr>
                  <a:t>) gets steeper </a:t>
                </a:r>
              </a:p>
              <a:p>
                <a:r>
                  <a:rPr lang="en-US" sz="2400" dirty="0">
                    <a:solidFill>
                      <a:srgbClr val="15EF26"/>
                    </a:solidFill>
                  </a:rPr>
                  <a:t>Sources less compact in </a:t>
                </a:r>
                <a:r>
                  <a:rPr lang="en-US" sz="2400" dirty="0" err="1">
                    <a:solidFill>
                      <a:srgbClr val="15EF26"/>
                    </a:solidFill>
                  </a:rPr>
                  <a:t>LoTSS</a:t>
                </a:r>
                <a:br>
                  <a:rPr lang="en-US" sz="2400" dirty="0">
                    <a:solidFill>
                      <a:srgbClr val="15EF26"/>
                    </a:solidFill>
                  </a:rPr>
                </a:br>
                <a:r>
                  <a:rPr lang="en-US" sz="2400" dirty="0">
                    <a:solidFill>
                      <a:srgbClr val="15EF26"/>
                    </a:solidFill>
                  </a:rPr>
                  <a:t>compared to FIRST</a:t>
                </a:r>
              </a:p>
              <a:p>
                <a:pPr marL="0" indent="0">
                  <a:buFont typeface="Arial" panose="020B0604020202020204" pitchFamily="34" charset="0"/>
                  <a:buNone/>
                </a:pPr>
                <a:endParaRPr lang="en-US" sz="2400" dirty="0">
                  <a:solidFill>
                    <a:srgbClr val="15EF26"/>
                  </a:solidFill>
                </a:endParaRPr>
              </a:p>
              <a:p>
                <a:r>
                  <a:rPr lang="en-US" sz="2400" dirty="0">
                    <a:solidFill>
                      <a:srgbClr val="00B0F0"/>
                    </a:solidFill>
                  </a:rPr>
                  <a:t>Extend study to other blazar catalogues</a:t>
                </a:r>
              </a:p>
              <a:p>
                <a:r>
                  <a:rPr lang="en-US" sz="2400" dirty="0">
                    <a:solidFill>
                      <a:srgbClr val="00B0F0"/>
                    </a:solidFill>
                  </a:rPr>
                  <a:t>Explore radio-gamma relation</a:t>
                </a:r>
              </a:p>
              <a:p>
                <a:r>
                  <a:rPr lang="en-US" sz="2400" dirty="0">
                    <a:solidFill>
                      <a:srgbClr val="00B0F0"/>
                    </a:solidFill>
                  </a:rPr>
                  <a:t>Looking forward to </a:t>
                </a:r>
                <a:r>
                  <a:rPr lang="en-US" sz="2400" dirty="0" err="1">
                    <a:solidFill>
                      <a:srgbClr val="00B0F0"/>
                    </a:solidFill>
                  </a:rPr>
                  <a:t>LoLSS</a:t>
                </a:r>
                <a:r>
                  <a:rPr lang="en-US" sz="2400" dirty="0">
                    <a:solidFill>
                      <a:srgbClr val="00B0F0"/>
                    </a:solidFill>
                  </a:rPr>
                  <a:t> DR2!</a:t>
                </a:r>
              </a:p>
              <a:p>
                <a:r>
                  <a:rPr lang="en-US" sz="2400" dirty="0">
                    <a:solidFill>
                      <a:srgbClr val="00B0F0"/>
                    </a:solidFill>
                  </a:rPr>
                  <a:t>Select interesting candidates for </a:t>
                </a:r>
                <a:br>
                  <a:rPr lang="en-US" sz="2400" dirty="0">
                    <a:solidFill>
                      <a:srgbClr val="00B0F0"/>
                    </a:solidFill>
                  </a:rPr>
                </a:br>
                <a:r>
                  <a:rPr lang="en-US" sz="2400" dirty="0">
                    <a:solidFill>
                      <a:srgbClr val="00B0F0"/>
                    </a:solidFill>
                  </a:rPr>
                  <a:t>high resolution LOFAR-VLBI imaging</a:t>
                </a:r>
              </a:p>
            </p:txBody>
          </p:sp>
        </mc:Choice>
        <mc:Fallback>
          <p:sp>
            <p:nvSpPr>
              <p:cNvPr id="12" name="Content Placeholder 2">
                <a:extLst>
                  <a:ext uri="{FF2B5EF4-FFF2-40B4-BE49-F238E27FC236}">
                    <a16:creationId xmlns:a16="http://schemas.microsoft.com/office/drawing/2014/main" id="{2E1C622A-7E10-4B1A-BB80-66A66BF05FB6}"/>
                  </a:ext>
                </a:extLst>
              </p:cNvPr>
              <p:cNvSpPr txBox="1">
                <a:spLocks noRot="1" noChangeAspect="1" noMove="1" noResize="1" noEditPoints="1" noAdjustHandles="1" noChangeArrowheads="1" noChangeShapeType="1" noTextEdit="1"/>
              </p:cNvSpPr>
              <p:nvPr/>
            </p:nvSpPr>
            <p:spPr>
              <a:xfrm>
                <a:off x="326693" y="2019300"/>
                <a:ext cx="7488142" cy="4478155"/>
              </a:xfrm>
              <a:prstGeom prst="rect">
                <a:avLst/>
              </a:prstGeom>
              <a:blipFill>
                <a:blip r:embed="rId5"/>
                <a:stretch>
                  <a:fillRect l="-1015" t="-2260"/>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E10DB09A-9F54-E95D-3AC0-33A1A91D4F7C}"/>
              </a:ext>
            </a:extLst>
          </p:cNvPr>
          <p:cNvSpPr txBox="1"/>
          <p:nvPr/>
        </p:nvSpPr>
        <p:spPr>
          <a:xfrm>
            <a:off x="11831321" y="6569948"/>
            <a:ext cx="609600" cy="369332"/>
          </a:xfrm>
          <a:prstGeom prst="rect">
            <a:avLst/>
          </a:prstGeom>
          <a:noFill/>
        </p:spPr>
        <p:txBody>
          <a:bodyPr wrap="square">
            <a:spAutoFit/>
          </a:bodyPr>
          <a:lstStyle/>
          <a:p>
            <a:r>
              <a:rPr lang="en-GB" i="1" dirty="0">
                <a:solidFill>
                  <a:schemeClr val="bg1"/>
                </a:solidFill>
              </a:rPr>
              <a:t>19</a:t>
            </a:r>
            <a:endParaRPr lang="en-US" dirty="0">
              <a:solidFill>
                <a:schemeClr val="bg1"/>
              </a:solidFill>
            </a:endParaRPr>
          </a:p>
        </p:txBody>
      </p:sp>
    </p:spTree>
    <p:extLst>
      <p:ext uri="{BB962C8B-B14F-4D97-AF65-F5344CB8AC3E}">
        <p14:creationId xmlns:p14="http://schemas.microsoft.com/office/powerpoint/2010/main" val="1641617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CCAA3-15B4-75DD-94A6-78B361C87C05}"/>
              </a:ext>
            </a:extLst>
          </p:cNvPr>
          <p:cNvSpPr>
            <a:spLocks noGrp="1"/>
          </p:cNvSpPr>
          <p:nvPr>
            <p:ph type="title"/>
          </p:nvPr>
        </p:nvSpPr>
        <p:spPr>
          <a:xfrm>
            <a:off x="772248" y="602643"/>
            <a:ext cx="4903303" cy="1136843"/>
          </a:xfrm>
        </p:spPr>
        <p:txBody>
          <a:bodyPr vert="horz" lIns="91440" tIns="45720" rIns="91440" bIns="45720" rtlCol="0" anchor="b">
            <a:normAutofit fontScale="90000"/>
          </a:bodyPr>
          <a:lstStyle/>
          <a:p>
            <a:r>
              <a:rPr lang="en-US" kern="1200" dirty="0">
                <a:solidFill>
                  <a:srgbClr val="15EF26"/>
                </a:solidFill>
                <a:latin typeface="+mj-lt"/>
                <a:ea typeface="+mj-ea"/>
                <a:cs typeface="+mj-cs"/>
              </a:rPr>
              <a:t>Summary</a:t>
            </a:r>
            <a:r>
              <a:rPr lang="en-US" kern="1200" dirty="0">
                <a:solidFill>
                  <a:schemeClr val="tx1"/>
                </a:solidFill>
                <a:latin typeface="+mj-lt"/>
                <a:ea typeface="+mj-ea"/>
                <a:cs typeface="+mj-cs"/>
              </a:rPr>
              <a:t> and the</a:t>
            </a:r>
            <a:br>
              <a:rPr lang="en-US" kern="1200" dirty="0">
                <a:solidFill>
                  <a:schemeClr val="tx1"/>
                </a:solidFill>
                <a:latin typeface="+mj-lt"/>
                <a:ea typeface="+mj-ea"/>
                <a:cs typeface="+mj-cs"/>
              </a:rPr>
            </a:br>
            <a:r>
              <a:rPr lang="en-US" kern="1200" dirty="0">
                <a:solidFill>
                  <a:srgbClr val="00B0F0"/>
                </a:solidFill>
                <a:latin typeface="+mj-lt"/>
                <a:ea typeface="+mj-ea"/>
                <a:cs typeface="+mj-cs"/>
              </a:rPr>
              <a:t>Road ahead…</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1EF0B8C-B2E3-3D74-AE06-D01FAB907D5B}"/>
                  </a:ext>
                </a:extLst>
              </p:cNvPr>
              <p:cNvSpPr>
                <a:spLocks noGrp="1"/>
              </p:cNvSpPr>
              <p:nvPr>
                <p:ph idx="1"/>
              </p:nvPr>
            </p:nvSpPr>
            <p:spPr>
              <a:xfrm>
                <a:off x="326693" y="2019300"/>
                <a:ext cx="7488142" cy="4478155"/>
              </a:xfrm>
            </p:spPr>
            <p:txBody>
              <a:bodyPr vert="horz" lIns="91440" tIns="45720" rIns="91440" bIns="45720" rtlCol="0">
                <a:normAutofit lnSpcReduction="10000"/>
              </a:bodyPr>
              <a:lstStyle/>
              <a:p>
                <a:r>
                  <a:rPr lang="en-US" sz="2400" dirty="0">
                    <a:solidFill>
                      <a:schemeClr val="tx2">
                        <a:lumMod val="75000"/>
                      </a:schemeClr>
                    </a:solidFill>
                  </a:rPr>
                  <a:t>135 BZCAT blazars found in </a:t>
                </a:r>
                <a:r>
                  <a:rPr lang="en-US" sz="2400" dirty="0" err="1">
                    <a:solidFill>
                      <a:schemeClr val="tx2">
                        <a:lumMod val="75000"/>
                      </a:schemeClr>
                    </a:solidFill>
                  </a:rPr>
                  <a:t>LoLSS</a:t>
                </a:r>
                <a:r>
                  <a:rPr lang="en-US" sz="2400" dirty="0">
                    <a:solidFill>
                      <a:schemeClr val="tx2">
                        <a:lumMod val="75000"/>
                      </a:schemeClr>
                    </a:solidFill>
                  </a:rPr>
                  <a:t> DR1 </a:t>
                </a:r>
              </a:p>
              <a:p>
                <a:r>
                  <a:rPr lang="en-US" sz="2400" dirty="0">
                    <a:solidFill>
                      <a:schemeClr val="tx2">
                        <a:lumMod val="75000"/>
                      </a:schemeClr>
                    </a:solidFill>
                  </a:rPr>
                  <a:t>Spectral Index at LOFAR frequencies </a:t>
                </a:r>
                <a:br>
                  <a:rPr lang="en-US" sz="2400" dirty="0">
                    <a:solidFill>
                      <a:schemeClr val="tx2">
                        <a:lumMod val="75000"/>
                      </a:schemeClr>
                    </a:solidFill>
                  </a:rPr>
                </a:br>
                <a:r>
                  <a:rPr lang="en-US" sz="2400" dirty="0">
                    <a:solidFill>
                      <a:schemeClr val="tx2">
                        <a:lumMod val="75000"/>
                      </a:schemeClr>
                    </a:solidFill>
                  </a:rPr>
                  <a:t>(</a:t>
                </a:r>
                <a14:m>
                  <m:oMath xmlns:m="http://schemas.openxmlformats.org/officeDocument/2006/math">
                    <m:sSubSup>
                      <m:sSubSupPr>
                        <m:ctrlPr>
                          <a:rPr lang="en-US" sz="2000" i="1" smtClean="0">
                            <a:solidFill>
                              <a:schemeClr val="tx2">
                                <a:lumMod val="75000"/>
                              </a:schemeClr>
                            </a:solidFill>
                            <a:latin typeface="Cambria Math" panose="02040503050406030204" pitchFamily="18" charset="0"/>
                            <a:ea typeface="Cambria Math" panose="02040503050406030204" pitchFamily="18" charset="0"/>
                          </a:rPr>
                        </m:ctrlPr>
                      </m:sSubSupPr>
                      <m:e>
                        <m:r>
                          <a:rPr lang="en-US" sz="2000" i="1" smtClean="0">
                            <a:solidFill>
                              <a:schemeClr val="tx2">
                                <a:lumMod val="75000"/>
                              </a:schemeClr>
                            </a:solidFill>
                            <a:latin typeface="Cambria Math" panose="02040503050406030204" pitchFamily="18" charset="0"/>
                            <a:ea typeface="Cambria Math" panose="02040503050406030204" pitchFamily="18" charset="0"/>
                          </a:rPr>
                          <m:t>𝛼</m:t>
                        </m:r>
                      </m:e>
                      <m:sub>
                        <m:r>
                          <a:rPr lang="en-US" sz="2000" b="0" i="1" smtClean="0">
                            <a:solidFill>
                              <a:schemeClr val="tx2">
                                <a:lumMod val="75000"/>
                              </a:schemeClr>
                            </a:solidFill>
                            <a:latin typeface="Cambria Math" panose="02040503050406030204" pitchFamily="18" charset="0"/>
                            <a:ea typeface="Cambria Math" panose="02040503050406030204" pitchFamily="18" charset="0"/>
                          </a:rPr>
                          <m:t>54</m:t>
                        </m:r>
                        <m:r>
                          <a:rPr lang="en-US" sz="2000" b="0" i="1" smtClean="0">
                            <a:solidFill>
                              <a:schemeClr val="tx2">
                                <a:lumMod val="75000"/>
                              </a:schemeClr>
                            </a:solidFill>
                            <a:latin typeface="Cambria Math" panose="02040503050406030204" pitchFamily="18" charset="0"/>
                            <a:ea typeface="Cambria Math" panose="02040503050406030204" pitchFamily="18" charset="0"/>
                          </a:rPr>
                          <m:t>𝑀𝐻𝑧</m:t>
                        </m:r>
                      </m:sub>
                      <m:sup>
                        <m:r>
                          <a:rPr lang="en-US" sz="2000" b="0" i="1" smtClean="0">
                            <a:solidFill>
                              <a:schemeClr val="tx2">
                                <a:lumMod val="75000"/>
                              </a:schemeClr>
                            </a:solidFill>
                            <a:latin typeface="Cambria Math" panose="02040503050406030204" pitchFamily="18" charset="0"/>
                            <a:ea typeface="Cambria Math" panose="02040503050406030204" pitchFamily="18" charset="0"/>
                          </a:rPr>
                          <m:t>144</m:t>
                        </m:r>
                        <m:r>
                          <a:rPr lang="en-US" sz="2000" b="0" i="1" smtClean="0">
                            <a:solidFill>
                              <a:schemeClr val="tx2">
                                <a:lumMod val="75000"/>
                              </a:schemeClr>
                            </a:solidFill>
                            <a:latin typeface="Cambria Math" panose="02040503050406030204" pitchFamily="18" charset="0"/>
                            <a:ea typeface="Cambria Math" panose="02040503050406030204" pitchFamily="18" charset="0"/>
                          </a:rPr>
                          <m:t>𝑀𝐻𝑧</m:t>
                        </m:r>
                      </m:sup>
                    </m:sSubSup>
                  </m:oMath>
                </a14:m>
                <a:r>
                  <a:rPr lang="en-US" sz="2400" dirty="0">
                    <a:solidFill>
                      <a:schemeClr val="tx2">
                        <a:lumMod val="75000"/>
                      </a:schemeClr>
                    </a:solidFill>
                  </a:rPr>
                  <a:t>) gets steeper </a:t>
                </a:r>
              </a:p>
              <a:p>
                <a:r>
                  <a:rPr lang="en-US" sz="2400" dirty="0">
                    <a:solidFill>
                      <a:schemeClr val="tx2">
                        <a:lumMod val="75000"/>
                      </a:schemeClr>
                    </a:solidFill>
                  </a:rPr>
                  <a:t>Sources less compact in </a:t>
                </a:r>
                <a:r>
                  <a:rPr lang="en-US" sz="2400" dirty="0" err="1">
                    <a:solidFill>
                      <a:schemeClr val="tx2">
                        <a:lumMod val="75000"/>
                      </a:schemeClr>
                    </a:solidFill>
                  </a:rPr>
                  <a:t>LoTSS</a:t>
                </a:r>
                <a:br>
                  <a:rPr lang="en-US" sz="2400" dirty="0">
                    <a:solidFill>
                      <a:schemeClr val="tx2">
                        <a:lumMod val="75000"/>
                      </a:schemeClr>
                    </a:solidFill>
                  </a:rPr>
                </a:br>
                <a:r>
                  <a:rPr lang="en-US" sz="2400" dirty="0">
                    <a:solidFill>
                      <a:schemeClr val="tx2">
                        <a:lumMod val="75000"/>
                      </a:schemeClr>
                    </a:solidFill>
                  </a:rPr>
                  <a:t>compared to FIRST</a:t>
                </a:r>
              </a:p>
              <a:p>
                <a:pPr marL="0" indent="0">
                  <a:buNone/>
                </a:pPr>
                <a:endParaRPr lang="en-US" sz="2400" dirty="0">
                  <a:solidFill>
                    <a:srgbClr val="15EF26"/>
                  </a:solidFill>
                </a:endParaRPr>
              </a:p>
              <a:p>
                <a:r>
                  <a:rPr lang="en-US" sz="2400" dirty="0">
                    <a:solidFill>
                      <a:schemeClr val="tx2">
                        <a:lumMod val="75000"/>
                      </a:schemeClr>
                    </a:solidFill>
                  </a:rPr>
                  <a:t>Extend study to other blazar catalogues</a:t>
                </a:r>
              </a:p>
              <a:p>
                <a:r>
                  <a:rPr lang="en-US" sz="2400" dirty="0">
                    <a:solidFill>
                      <a:schemeClr val="tx2">
                        <a:lumMod val="75000"/>
                      </a:schemeClr>
                    </a:solidFill>
                  </a:rPr>
                  <a:t>Explore radio-gamma relation</a:t>
                </a:r>
              </a:p>
              <a:p>
                <a:r>
                  <a:rPr lang="en-US" sz="2400" dirty="0">
                    <a:solidFill>
                      <a:schemeClr val="tx2">
                        <a:lumMod val="75000"/>
                      </a:schemeClr>
                    </a:solidFill>
                  </a:rPr>
                  <a:t>Looking forward to </a:t>
                </a:r>
                <a:r>
                  <a:rPr lang="en-US" sz="2400" dirty="0" err="1">
                    <a:solidFill>
                      <a:schemeClr val="tx2">
                        <a:lumMod val="75000"/>
                      </a:schemeClr>
                    </a:solidFill>
                  </a:rPr>
                  <a:t>LoLSS</a:t>
                </a:r>
                <a:r>
                  <a:rPr lang="en-US" sz="2400" dirty="0">
                    <a:solidFill>
                      <a:schemeClr val="tx2">
                        <a:lumMod val="75000"/>
                      </a:schemeClr>
                    </a:solidFill>
                  </a:rPr>
                  <a:t> DR2!</a:t>
                </a:r>
              </a:p>
              <a:p>
                <a:r>
                  <a:rPr lang="en-US" sz="2400" dirty="0">
                    <a:solidFill>
                      <a:srgbClr val="FF0000"/>
                    </a:solidFill>
                  </a:rPr>
                  <a:t>Select interesting candidates for </a:t>
                </a:r>
                <a:br>
                  <a:rPr lang="en-US" sz="2400" dirty="0">
                    <a:solidFill>
                      <a:srgbClr val="FF0000"/>
                    </a:solidFill>
                  </a:rPr>
                </a:br>
                <a:r>
                  <a:rPr lang="en-US" sz="2400" dirty="0">
                    <a:solidFill>
                      <a:srgbClr val="FF0000"/>
                    </a:solidFill>
                  </a:rPr>
                  <a:t>high resolution LOFAR-VLBI imaging</a:t>
                </a:r>
              </a:p>
            </p:txBody>
          </p:sp>
        </mc:Choice>
        <mc:Fallback>
          <p:sp>
            <p:nvSpPr>
              <p:cNvPr id="3" name="Content Placeholder 2">
                <a:extLst>
                  <a:ext uri="{FF2B5EF4-FFF2-40B4-BE49-F238E27FC236}">
                    <a16:creationId xmlns:a16="http://schemas.microsoft.com/office/drawing/2014/main" id="{A1EF0B8C-B2E3-3D74-AE06-D01FAB907D5B}"/>
                  </a:ext>
                </a:extLst>
              </p:cNvPr>
              <p:cNvSpPr>
                <a:spLocks noGrp="1" noRot="1" noChangeAspect="1" noMove="1" noResize="1" noEditPoints="1" noAdjustHandles="1" noChangeArrowheads="1" noChangeShapeType="1" noTextEdit="1"/>
              </p:cNvSpPr>
              <p:nvPr>
                <p:ph idx="1"/>
              </p:nvPr>
            </p:nvSpPr>
            <p:spPr>
              <a:xfrm>
                <a:off x="326693" y="2019300"/>
                <a:ext cx="7488142" cy="4478155"/>
              </a:xfrm>
              <a:blipFill>
                <a:blip r:embed="rId3"/>
                <a:stretch>
                  <a:fillRect l="-1015" t="-2260"/>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5669A985-35F8-B2F7-C054-2187A18C2688}"/>
              </a:ext>
            </a:extLst>
          </p:cNvPr>
          <p:cNvSpPr txBox="1"/>
          <p:nvPr/>
        </p:nvSpPr>
        <p:spPr>
          <a:xfrm>
            <a:off x="11725835" y="6497455"/>
            <a:ext cx="466165" cy="369332"/>
          </a:xfrm>
          <a:prstGeom prst="rect">
            <a:avLst/>
          </a:prstGeom>
          <a:noFill/>
        </p:spPr>
        <p:txBody>
          <a:bodyPr wrap="square">
            <a:spAutoFit/>
          </a:bodyPr>
          <a:lstStyle/>
          <a:p>
            <a:r>
              <a:rPr lang="en-GB" i="1" dirty="0"/>
              <a:t>14</a:t>
            </a:r>
            <a:endParaRPr lang="en-US" dirty="0"/>
          </a:p>
        </p:txBody>
      </p:sp>
      <p:sp>
        <p:nvSpPr>
          <p:cNvPr id="6" name="TextBox 5">
            <a:extLst>
              <a:ext uri="{FF2B5EF4-FFF2-40B4-BE49-F238E27FC236}">
                <a16:creationId xmlns:a16="http://schemas.microsoft.com/office/drawing/2014/main" id="{68B8446C-11F0-5606-4210-38B54B3CC19C}"/>
              </a:ext>
            </a:extLst>
          </p:cNvPr>
          <p:cNvSpPr txBox="1"/>
          <p:nvPr/>
        </p:nvSpPr>
        <p:spPr>
          <a:xfrm>
            <a:off x="11780521" y="6559788"/>
            <a:ext cx="609600" cy="369332"/>
          </a:xfrm>
          <a:prstGeom prst="rect">
            <a:avLst/>
          </a:prstGeom>
          <a:noFill/>
        </p:spPr>
        <p:txBody>
          <a:bodyPr wrap="square">
            <a:spAutoFit/>
          </a:bodyPr>
          <a:lstStyle/>
          <a:p>
            <a:r>
              <a:rPr lang="en-GB" i="1" dirty="0">
                <a:solidFill>
                  <a:schemeClr val="bg1"/>
                </a:solidFill>
              </a:rPr>
              <a:t>19</a:t>
            </a:r>
            <a:endParaRPr lang="en-US" dirty="0">
              <a:solidFill>
                <a:schemeClr val="bg1"/>
              </a:solidFill>
            </a:endParaRPr>
          </a:p>
        </p:txBody>
      </p:sp>
      <p:pic>
        <p:nvPicPr>
          <p:cNvPr id="4" name="Picture 2">
            <a:extLst>
              <a:ext uri="{FF2B5EF4-FFF2-40B4-BE49-F238E27FC236}">
                <a16:creationId xmlns:a16="http://schemas.microsoft.com/office/drawing/2014/main" id="{6E321FF9-FF75-594A-EB5F-9160A2DB74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7396" y="0"/>
            <a:ext cx="660460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F0A7DCB-3B92-618D-80FA-B1FF61AEB7CA}"/>
              </a:ext>
            </a:extLst>
          </p:cNvPr>
          <p:cNvPicPr>
            <a:picLocks noChangeAspect="1"/>
          </p:cNvPicPr>
          <p:nvPr/>
        </p:nvPicPr>
        <p:blipFill rotWithShape="1">
          <a:blip r:embed="rId5"/>
          <a:srcRect r="19135"/>
          <a:stretch/>
        </p:blipFill>
        <p:spPr>
          <a:xfrm>
            <a:off x="11097011" y="0"/>
            <a:ext cx="1094989" cy="554692"/>
          </a:xfrm>
          <a:prstGeom prst="rect">
            <a:avLst/>
          </a:prstGeom>
        </p:spPr>
      </p:pic>
      <p:sp>
        <p:nvSpPr>
          <p:cNvPr id="5" name="TextBox 4">
            <a:extLst>
              <a:ext uri="{FF2B5EF4-FFF2-40B4-BE49-F238E27FC236}">
                <a16:creationId xmlns:a16="http://schemas.microsoft.com/office/drawing/2014/main" id="{185BA659-CB30-0EFF-1030-655ACB364D1E}"/>
              </a:ext>
            </a:extLst>
          </p:cNvPr>
          <p:cNvSpPr txBox="1"/>
          <p:nvPr/>
        </p:nvSpPr>
        <p:spPr>
          <a:xfrm>
            <a:off x="11831321" y="6569948"/>
            <a:ext cx="609600" cy="369332"/>
          </a:xfrm>
          <a:prstGeom prst="rect">
            <a:avLst/>
          </a:prstGeom>
          <a:noFill/>
        </p:spPr>
        <p:txBody>
          <a:bodyPr wrap="square">
            <a:spAutoFit/>
          </a:bodyPr>
          <a:lstStyle/>
          <a:p>
            <a:r>
              <a:rPr lang="en-GB" i="1" dirty="0">
                <a:solidFill>
                  <a:schemeClr val="bg1"/>
                </a:solidFill>
              </a:rPr>
              <a:t>20</a:t>
            </a:r>
            <a:endParaRPr lang="en-US" dirty="0">
              <a:solidFill>
                <a:schemeClr val="bg1"/>
              </a:solidFill>
            </a:endParaRPr>
          </a:p>
        </p:txBody>
      </p:sp>
    </p:spTree>
    <p:extLst>
      <p:ext uri="{BB962C8B-B14F-4D97-AF65-F5344CB8AC3E}">
        <p14:creationId xmlns:p14="http://schemas.microsoft.com/office/powerpoint/2010/main" val="2707688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8C3C32A-C10C-470C-4F8C-18A277F561B1}"/>
              </a:ext>
            </a:extLst>
          </p:cNvPr>
          <p:cNvGrpSpPr/>
          <p:nvPr/>
        </p:nvGrpSpPr>
        <p:grpSpPr>
          <a:xfrm>
            <a:off x="1" y="66946"/>
            <a:ext cx="4534012" cy="2145940"/>
            <a:chOff x="0" y="153708"/>
            <a:chExt cx="12192000" cy="5770453"/>
          </a:xfrm>
        </p:grpSpPr>
        <p:pic>
          <p:nvPicPr>
            <p:cNvPr id="11" name="Picture 10" descr="A close-up of a infrared image&#10;&#10;Description automatically generated">
              <a:extLst>
                <a:ext uri="{FF2B5EF4-FFF2-40B4-BE49-F238E27FC236}">
                  <a16:creationId xmlns:a16="http://schemas.microsoft.com/office/drawing/2014/main" id="{A7B2E533-F439-06CE-D0F5-FA08F636CAE0}"/>
                </a:ext>
              </a:extLst>
            </p:cNvPr>
            <p:cNvPicPr>
              <a:picLocks noChangeAspect="1"/>
            </p:cNvPicPr>
            <p:nvPr/>
          </p:nvPicPr>
          <p:blipFill>
            <a:blip r:embed="rId3"/>
            <a:stretch>
              <a:fillRect/>
            </a:stretch>
          </p:blipFill>
          <p:spPr>
            <a:xfrm>
              <a:off x="0" y="153708"/>
              <a:ext cx="12192000" cy="5770453"/>
            </a:xfrm>
            <a:prstGeom prst="rect">
              <a:avLst/>
            </a:prstGeom>
          </p:spPr>
        </p:pic>
        <p:sp>
          <p:nvSpPr>
            <p:cNvPr id="12" name="TextBox 11">
              <a:extLst>
                <a:ext uri="{FF2B5EF4-FFF2-40B4-BE49-F238E27FC236}">
                  <a16:creationId xmlns:a16="http://schemas.microsoft.com/office/drawing/2014/main" id="{5487C4A3-532B-D191-29BD-78EBA8CB7080}"/>
                </a:ext>
              </a:extLst>
            </p:cNvPr>
            <p:cNvSpPr txBox="1"/>
            <p:nvPr/>
          </p:nvSpPr>
          <p:spPr>
            <a:xfrm>
              <a:off x="1824985" y="1038709"/>
              <a:ext cx="1215712" cy="625146"/>
            </a:xfrm>
            <a:prstGeom prst="rect">
              <a:avLst/>
            </a:prstGeom>
            <a:noFill/>
          </p:spPr>
          <p:txBody>
            <a:bodyPr wrap="square">
              <a:spAutoFit/>
            </a:bodyPr>
            <a:lstStyle/>
            <a:p>
              <a:r>
                <a:rPr lang="en-US" sz="1200" dirty="0"/>
                <a:t>10”</a:t>
              </a:r>
            </a:p>
          </p:txBody>
        </p:sp>
      </p:grpSp>
      <p:grpSp>
        <p:nvGrpSpPr>
          <p:cNvPr id="15" name="Group 14">
            <a:extLst>
              <a:ext uri="{FF2B5EF4-FFF2-40B4-BE49-F238E27FC236}">
                <a16:creationId xmlns:a16="http://schemas.microsoft.com/office/drawing/2014/main" id="{51EC0229-D370-B1F6-22DE-F47F5E0D50D4}"/>
              </a:ext>
            </a:extLst>
          </p:cNvPr>
          <p:cNvGrpSpPr/>
          <p:nvPr/>
        </p:nvGrpSpPr>
        <p:grpSpPr>
          <a:xfrm>
            <a:off x="2277917" y="1435509"/>
            <a:ext cx="5845543" cy="2158455"/>
            <a:chOff x="2424084" y="2234863"/>
            <a:chExt cx="12520414" cy="4623138"/>
          </a:xfrm>
        </p:grpSpPr>
        <p:grpSp>
          <p:nvGrpSpPr>
            <p:cNvPr id="16" name="Group 15">
              <a:extLst>
                <a:ext uri="{FF2B5EF4-FFF2-40B4-BE49-F238E27FC236}">
                  <a16:creationId xmlns:a16="http://schemas.microsoft.com/office/drawing/2014/main" id="{3A9B6427-7163-1181-EB04-D06C917C63A7}"/>
                </a:ext>
              </a:extLst>
            </p:cNvPr>
            <p:cNvGrpSpPr/>
            <p:nvPr/>
          </p:nvGrpSpPr>
          <p:grpSpPr>
            <a:xfrm>
              <a:off x="2424084" y="2234863"/>
              <a:ext cx="9767916" cy="4623138"/>
              <a:chOff x="2424084" y="2234863"/>
              <a:chExt cx="9767916" cy="4623138"/>
            </a:xfrm>
          </p:grpSpPr>
          <p:pic>
            <p:nvPicPr>
              <p:cNvPr id="18" name="Picture 17" descr="A close-up of a space image&#10;&#10;Description automatically generated">
                <a:extLst>
                  <a:ext uri="{FF2B5EF4-FFF2-40B4-BE49-F238E27FC236}">
                    <a16:creationId xmlns:a16="http://schemas.microsoft.com/office/drawing/2014/main" id="{E134144F-7B65-6BCC-3276-5AD40AD89549}"/>
                  </a:ext>
                </a:extLst>
              </p:cNvPr>
              <p:cNvPicPr>
                <a:picLocks noChangeAspect="1"/>
              </p:cNvPicPr>
              <p:nvPr/>
            </p:nvPicPr>
            <p:blipFill>
              <a:blip r:embed="rId4"/>
              <a:stretch>
                <a:fillRect/>
              </a:stretch>
            </p:blipFill>
            <p:spPr>
              <a:xfrm>
                <a:off x="2424084" y="2234863"/>
                <a:ext cx="9767916" cy="4623138"/>
              </a:xfrm>
              <a:prstGeom prst="rect">
                <a:avLst/>
              </a:prstGeom>
            </p:spPr>
          </p:pic>
          <p:sp>
            <p:nvSpPr>
              <p:cNvPr id="19" name="TextBox 18">
                <a:extLst>
                  <a:ext uri="{FF2B5EF4-FFF2-40B4-BE49-F238E27FC236}">
                    <a16:creationId xmlns:a16="http://schemas.microsoft.com/office/drawing/2014/main" id="{27223E53-FFC4-9D36-E3E7-3DB20FD1B5A8}"/>
                  </a:ext>
                </a:extLst>
              </p:cNvPr>
              <p:cNvSpPr txBox="1"/>
              <p:nvPr/>
            </p:nvSpPr>
            <p:spPr>
              <a:xfrm>
                <a:off x="3836765" y="3208831"/>
                <a:ext cx="7637489" cy="560336"/>
              </a:xfrm>
              <a:prstGeom prst="rect">
                <a:avLst/>
              </a:prstGeom>
              <a:noFill/>
            </p:spPr>
            <p:txBody>
              <a:bodyPr wrap="square">
                <a:spAutoFit/>
              </a:bodyPr>
              <a:lstStyle/>
              <a:p>
                <a:r>
                  <a:rPr lang="en-US" sz="1100" dirty="0"/>
                  <a:t>5”</a:t>
                </a:r>
              </a:p>
            </p:txBody>
          </p:sp>
        </p:grpSp>
        <p:sp>
          <p:nvSpPr>
            <p:cNvPr id="17" name="TextBox 16">
              <a:extLst>
                <a:ext uri="{FF2B5EF4-FFF2-40B4-BE49-F238E27FC236}">
                  <a16:creationId xmlns:a16="http://schemas.microsoft.com/office/drawing/2014/main" id="{C932CF0A-1323-C048-411D-BF94B6184DB7}"/>
                </a:ext>
              </a:extLst>
            </p:cNvPr>
            <p:cNvSpPr txBox="1"/>
            <p:nvPr/>
          </p:nvSpPr>
          <p:spPr>
            <a:xfrm>
              <a:off x="6306108" y="2241886"/>
              <a:ext cx="8638390" cy="725140"/>
            </a:xfrm>
            <a:prstGeom prst="rect">
              <a:avLst/>
            </a:prstGeom>
            <a:noFill/>
          </p:spPr>
          <p:txBody>
            <a:bodyPr wrap="square">
              <a:spAutoFit/>
            </a:bodyPr>
            <a:lstStyle/>
            <a:p>
              <a:pPr algn="ctr"/>
              <a:r>
                <a:rPr lang="en-US" sz="1600" dirty="0"/>
                <a:t>1.5’’ LOFAR</a:t>
              </a:r>
            </a:p>
          </p:txBody>
        </p:sp>
      </p:grpSp>
      <p:pic>
        <p:nvPicPr>
          <p:cNvPr id="3" name="Picture 2" descr="Figure 1.">
            <a:extLst>
              <a:ext uri="{FF2B5EF4-FFF2-40B4-BE49-F238E27FC236}">
                <a16:creationId xmlns:a16="http://schemas.microsoft.com/office/drawing/2014/main" id="{EE273F9E-A000-1B47-5DEC-395C98F5200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32" r="4663" b="8840"/>
          <a:stretch/>
        </p:blipFill>
        <p:spPr bwMode="auto">
          <a:xfrm>
            <a:off x="8123460" y="72693"/>
            <a:ext cx="3835457" cy="27826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6C92F25-7922-0C99-A8CF-7081DD409A2C}"/>
              </a:ext>
            </a:extLst>
          </p:cNvPr>
          <p:cNvSpPr txBox="1"/>
          <p:nvPr/>
        </p:nvSpPr>
        <p:spPr>
          <a:xfrm>
            <a:off x="3340250" y="44970"/>
            <a:ext cx="1081143" cy="369332"/>
          </a:xfrm>
          <a:prstGeom prst="rect">
            <a:avLst/>
          </a:prstGeom>
          <a:noFill/>
        </p:spPr>
        <p:txBody>
          <a:bodyPr wrap="square">
            <a:spAutoFit/>
          </a:bodyPr>
          <a:lstStyle/>
          <a:p>
            <a:r>
              <a:rPr lang="en-US" dirty="0"/>
              <a:t>6’’ LOFAR</a:t>
            </a:r>
          </a:p>
        </p:txBody>
      </p:sp>
      <p:grpSp>
        <p:nvGrpSpPr>
          <p:cNvPr id="2" name="Group 1">
            <a:extLst>
              <a:ext uri="{FF2B5EF4-FFF2-40B4-BE49-F238E27FC236}">
                <a16:creationId xmlns:a16="http://schemas.microsoft.com/office/drawing/2014/main" id="{134E79BF-0B50-1FCB-8612-026FEFD2EA69}"/>
              </a:ext>
            </a:extLst>
          </p:cNvPr>
          <p:cNvGrpSpPr/>
          <p:nvPr/>
        </p:nvGrpSpPr>
        <p:grpSpPr>
          <a:xfrm>
            <a:off x="4942031" y="2930210"/>
            <a:ext cx="6569429" cy="2444709"/>
            <a:chOff x="2754456" y="2383608"/>
            <a:chExt cx="11903798" cy="4429810"/>
          </a:xfrm>
        </p:grpSpPr>
        <p:pic>
          <p:nvPicPr>
            <p:cNvPr id="23" name="Picture 22" descr="A close-up of a red and yellow background&#10;&#10;Description automatically generated">
              <a:extLst>
                <a:ext uri="{FF2B5EF4-FFF2-40B4-BE49-F238E27FC236}">
                  <a16:creationId xmlns:a16="http://schemas.microsoft.com/office/drawing/2014/main" id="{C9CA6890-9A71-E3B3-85CD-8E0748D9AA09}"/>
                </a:ext>
              </a:extLst>
            </p:cNvPr>
            <p:cNvPicPr>
              <a:picLocks noChangeAspect="1"/>
            </p:cNvPicPr>
            <p:nvPr/>
          </p:nvPicPr>
          <p:blipFill>
            <a:blip r:embed="rId6"/>
            <a:stretch>
              <a:fillRect/>
            </a:stretch>
          </p:blipFill>
          <p:spPr>
            <a:xfrm>
              <a:off x="2754456" y="2383608"/>
              <a:ext cx="9359446" cy="4429810"/>
            </a:xfrm>
            <a:prstGeom prst="rect">
              <a:avLst/>
            </a:prstGeom>
          </p:spPr>
        </p:pic>
        <p:sp>
          <p:nvSpPr>
            <p:cNvPr id="25" name="TextBox 24">
              <a:extLst>
                <a:ext uri="{FF2B5EF4-FFF2-40B4-BE49-F238E27FC236}">
                  <a16:creationId xmlns:a16="http://schemas.microsoft.com/office/drawing/2014/main" id="{5C7BEB05-0788-B692-0DCE-12A36B238FFD}"/>
                </a:ext>
              </a:extLst>
            </p:cNvPr>
            <p:cNvSpPr txBox="1"/>
            <p:nvPr/>
          </p:nvSpPr>
          <p:spPr>
            <a:xfrm>
              <a:off x="3940025" y="3099425"/>
              <a:ext cx="7381873" cy="501922"/>
            </a:xfrm>
            <a:prstGeom prst="rect">
              <a:avLst/>
            </a:prstGeom>
            <a:noFill/>
          </p:spPr>
          <p:txBody>
            <a:bodyPr wrap="square">
              <a:spAutoFit/>
            </a:bodyPr>
            <a:lstStyle/>
            <a:p>
              <a:r>
                <a:rPr lang="en-US" sz="1200" dirty="0"/>
                <a:t>5”</a:t>
              </a:r>
            </a:p>
          </p:txBody>
        </p:sp>
        <p:sp>
          <p:nvSpPr>
            <p:cNvPr id="6" name="TextBox 5">
              <a:extLst>
                <a:ext uri="{FF2B5EF4-FFF2-40B4-BE49-F238E27FC236}">
                  <a16:creationId xmlns:a16="http://schemas.microsoft.com/office/drawing/2014/main" id="{C8551388-153E-FCEA-9A94-D66D93146340}"/>
                </a:ext>
              </a:extLst>
            </p:cNvPr>
            <p:cNvSpPr txBox="1"/>
            <p:nvPr/>
          </p:nvSpPr>
          <p:spPr>
            <a:xfrm>
              <a:off x="6938936" y="2484803"/>
              <a:ext cx="7719318" cy="613459"/>
            </a:xfrm>
            <a:prstGeom prst="rect">
              <a:avLst/>
            </a:prstGeom>
            <a:noFill/>
          </p:spPr>
          <p:txBody>
            <a:bodyPr wrap="square">
              <a:spAutoFit/>
            </a:bodyPr>
            <a:lstStyle/>
            <a:p>
              <a:pPr algn="ctr"/>
              <a:r>
                <a:rPr lang="en-US" sz="1600" dirty="0"/>
                <a:t>0.8’’ LOFAR</a:t>
              </a:r>
            </a:p>
          </p:txBody>
        </p:sp>
      </p:grpSp>
      <p:pic>
        <p:nvPicPr>
          <p:cNvPr id="5" name="Picture 4" descr="A close-up of a red and yellow image&#10;&#10;Description automatically generated">
            <a:extLst>
              <a:ext uri="{FF2B5EF4-FFF2-40B4-BE49-F238E27FC236}">
                <a16:creationId xmlns:a16="http://schemas.microsoft.com/office/drawing/2014/main" id="{228DDAD9-1AD2-C4E8-AF2D-5836DE9BD3A6}"/>
              </a:ext>
            </a:extLst>
          </p:cNvPr>
          <p:cNvPicPr>
            <a:picLocks noChangeAspect="1"/>
          </p:cNvPicPr>
          <p:nvPr/>
        </p:nvPicPr>
        <p:blipFill>
          <a:blip r:embed="rId7"/>
          <a:stretch>
            <a:fillRect/>
          </a:stretch>
        </p:blipFill>
        <p:spPr>
          <a:xfrm>
            <a:off x="7677509" y="4675480"/>
            <a:ext cx="4516283" cy="2137549"/>
          </a:xfrm>
          <a:prstGeom prst="rect">
            <a:avLst/>
          </a:prstGeom>
        </p:spPr>
      </p:pic>
      <p:sp>
        <p:nvSpPr>
          <p:cNvPr id="7" name="TextBox 6">
            <a:extLst>
              <a:ext uri="{FF2B5EF4-FFF2-40B4-BE49-F238E27FC236}">
                <a16:creationId xmlns:a16="http://schemas.microsoft.com/office/drawing/2014/main" id="{36B627D4-817B-C75D-D72C-D6F32567F96E}"/>
              </a:ext>
            </a:extLst>
          </p:cNvPr>
          <p:cNvSpPr txBox="1"/>
          <p:nvPr/>
        </p:nvSpPr>
        <p:spPr>
          <a:xfrm>
            <a:off x="8270197" y="5239344"/>
            <a:ext cx="7637488" cy="276999"/>
          </a:xfrm>
          <a:prstGeom prst="rect">
            <a:avLst/>
          </a:prstGeom>
          <a:noFill/>
        </p:spPr>
        <p:txBody>
          <a:bodyPr wrap="square">
            <a:spAutoFit/>
          </a:bodyPr>
          <a:lstStyle/>
          <a:p>
            <a:r>
              <a:rPr lang="en-US" sz="1200" dirty="0"/>
              <a:t>2”</a:t>
            </a:r>
          </a:p>
        </p:txBody>
      </p:sp>
      <p:sp>
        <p:nvSpPr>
          <p:cNvPr id="9" name="TextBox 8">
            <a:extLst>
              <a:ext uri="{FF2B5EF4-FFF2-40B4-BE49-F238E27FC236}">
                <a16:creationId xmlns:a16="http://schemas.microsoft.com/office/drawing/2014/main" id="{264DA8AB-C268-AB16-AE8B-90AC55A416F6}"/>
              </a:ext>
            </a:extLst>
          </p:cNvPr>
          <p:cNvSpPr txBox="1"/>
          <p:nvPr/>
        </p:nvSpPr>
        <p:spPr>
          <a:xfrm>
            <a:off x="7192264" y="4723724"/>
            <a:ext cx="8638391" cy="338554"/>
          </a:xfrm>
          <a:prstGeom prst="rect">
            <a:avLst/>
          </a:prstGeom>
          <a:noFill/>
        </p:spPr>
        <p:txBody>
          <a:bodyPr wrap="square">
            <a:spAutoFit/>
          </a:bodyPr>
          <a:lstStyle/>
          <a:p>
            <a:pPr algn="ctr"/>
            <a:r>
              <a:rPr lang="en-US" sz="1600" dirty="0"/>
              <a:t>0.4” LOFAR</a:t>
            </a:r>
          </a:p>
        </p:txBody>
      </p:sp>
      <p:cxnSp>
        <p:nvCxnSpPr>
          <p:cNvPr id="4" name="Straight Arrow Connector 3">
            <a:extLst>
              <a:ext uri="{FF2B5EF4-FFF2-40B4-BE49-F238E27FC236}">
                <a16:creationId xmlns:a16="http://schemas.microsoft.com/office/drawing/2014/main" id="{E4FC4B76-EBE5-3CEC-C901-76BAA99C205C}"/>
              </a:ext>
            </a:extLst>
          </p:cNvPr>
          <p:cNvCxnSpPr>
            <a:cxnSpLocks/>
          </p:cNvCxnSpPr>
          <p:nvPr/>
        </p:nvCxnSpPr>
        <p:spPr>
          <a:xfrm>
            <a:off x="6310657" y="4962527"/>
            <a:ext cx="1585220" cy="1631832"/>
          </a:xfrm>
          <a:prstGeom prst="straightConnector1">
            <a:avLst/>
          </a:prstGeom>
          <a:ln w="38100">
            <a:solidFill>
              <a:srgbClr val="00DC00"/>
            </a:solidFill>
            <a:tailEnd type="triangle"/>
          </a:ln>
        </p:spPr>
        <p:style>
          <a:lnRef idx="1">
            <a:schemeClr val="accent2"/>
          </a:lnRef>
          <a:fillRef idx="0">
            <a:schemeClr val="accent2"/>
          </a:fillRef>
          <a:effectRef idx="0">
            <a:schemeClr val="accent2"/>
          </a:effectRef>
          <a:fontRef idx="minor">
            <a:schemeClr val="tx1"/>
          </a:fontRef>
        </p:style>
      </p:cxnSp>
      <p:cxnSp>
        <p:nvCxnSpPr>
          <p:cNvPr id="26" name="Straight Arrow Connector 25">
            <a:extLst>
              <a:ext uri="{FF2B5EF4-FFF2-40B4-BE49-F238E27FC236}">
                <a16:creationId xmlns:a16="http://schemas.microsoft.com/office/drawing/2014/main" id="{04A9F9DD-6142-BF7F-0316-5A24D3614253}"/>
              </a:ext>
            </a:extLst>
          </p:cNvPr>
          <p:cNvCxnSpPr>
            <a:cxnSpLocks/>
          </p:cNvCxnSpPr>
          <p:nvPr/>
        </p:nvCxnSpPr>
        <p:spPr>
          <a:xfrm>
            <a:off x="7677508" y="4223265"/>
            <a:ext cx="4316483" cy="475550"/>
          </a:xfrm>
          <a:prstGeom prst="straightConnector1">
            <a:avLst/>
          </a:prstGeom>
          <a:ln w="38100">
            <a:solidFill>
              <a:srgbClr val="00DC00"/>
            </a:solidFill>
            <a:tailEnd type="triangle"/>
          </a:ln>
        </p:spPr>
        <p:style>
          <a:lnRef idx="1">
            <a:schemeClr val="accent2"/>
          </a:lnRef>
          <a:fillRef idx="0">
            <a:schemeClr val="accent2"/>
          </a:fillRef>
          <a:effectRef idx="0">
            <a:schemeClr val="accent2"/>
          </a:effectRef>
          <a:fontRef idx="minor">
            <a:schemeClr val="tx1"/>
          </a:fontRef>
        </p:style>
      </p:cxnSp>
      <p:sp>
        <p:nvSpPr>
          <p:cNvPr id="27" name="Rectangle 26">
            <a:extLst>
              <a:ext uri="{FF2B5EF4-FFF2-40B4-BE49-F238E27FC236}">
                <a16:creationId xmlns:a16="http://schemas.microsoft.com/office/drawing/2014/main" id="{18E71F44-058A-D734-6666-B469EE402187}"/>
              </a:ext>
            </a:extLst>
          </p:cNvPr>
          <p:cNvSpPr/>
          <p:nvPr/>
        </p:nvSpPr>
        <p:spPr>
          <a:xfrm>
            <a:off x="6310657" y="4223265"/>
            <a:ext cx="1366851" cy="739262"/>
          </a:xfrm>
          <a:prstGeom prst="rect">
            <a:avLst/>
          </a:prstGeom>
          <a:noFill/>
          <a:ln w="38100">
            <a:solidFill>
              <a:srgbClr val="15EF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4" name="Table 27">
            <a:extLst>
              <a:ext uri="{FF2B5EF4-FFF2-40B4-BE49-F238E27FC236}">
                <a16:creationId xmlns:a16="http://schemas.microsoft.com/office/drawing/2014/main" id="{B8581E2D-B9E6-1D18-D731-A0BCACF4232A}"/>
              </a:ext>
            </a:extLst>
          </p:cNvPr>
          <p:cNvGraphicFramePr>
            <a:graphicFrameLocks noGrp="1"/>
          </p:cNvGraphicFramePr>
          <p:nvPr/>
        </p:nvGraphicFramePr>
        <p:xfrm>
          <a:off x="161346" y="4937693"/>
          <a:ext cx="5294228" cy="1798320"/>
        </p:xfrm>
        <a:graphic>
          <a:graphicData uri="http://schemas.openxmlformats.org/drawingml/2006/table">
            <a:tbl>
              <a:tblPr firstRow="1" bandRow="1">
                <a:tableStyleId>{E929F9F4-4A8F-4326-A1B4-22849713DDAB}</a:tableStyleId>
              </a:tblPr>
              <a:tblGrid>
                <a:gridCol w="1323557">
                  <a:extLst>
                    <a:ext uri="{9D8B030D-6E8A-4147-A177-3AD203B41FA5}">
                      <a16:colId xmlns:a16="http://schemas.microsoft.com/office/drawing/2014/main" val="3705809520"/>
                    </a:ext>
                  </a:extLst>
                </a:gridCol>
                <a:gridCol w="1323557">
                  <a:extLst>
                    <a:ext uri="{9D8B030D-6E8A-4147-A177-3AD203B41FA5}">
                      <a16:colId xmlns:a16="http://schemas.microsoft.com/office/drawing/2014/main" val="2830783189"/>
                    </a:ext>
                  </a:extLst>
                </a:gridCol>
                <a:gridCol w="1323557">
                  <a:extLst>
                    <a:ext uri="{9D8B030D-6E8A-4147-A177-3AD203B41FA5}">
                      <a16:colId xmlns:a16="http://schemas.microsoft.com/office/drawing/2014/main" val="4294583214"/>
                    </a:ext>
                  </a:extLst>
                </a:gridCol>
                <a:gridCol w="1323557">
                  <a:extLst>
                    <a:ext uri="{9D8B030D-6E8A-4147-A177-3AD203B41FA5}">
                      <a16:colId xmlns:a16="http://schemas.microsoft.com/office/drawing/2014/main" val="1468856344"/>
                    </a:ext>
                  </a:extLst>
                </a:gridCol>
              </a:tblGrid>
              <a:tr h="0">
                <a:tc>
                  <a:txBody>
                    <a:bodyPr/>
                    <a:lstStyle/>
                    <a:p>
                      <a:pPr algn="ctr"/>
                      <a:r>
                        <a:rPr lang="en-US" sz="1100" dirty="0"/>
                        <a:t>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100" dirty="0"/>
                        <a:t>Angular Separation from core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100" dirty="0"/>
                        <a:t>Linear Separation (z=0.3)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100" dirty="0"/>
                        <a:t>De-projected Separation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41223789"/>
                  </a:ext>
                </a:extLst>
              </a:tr>
              <a:tr h="270067">
                <a:tc>
                  <a:txBody>
                    <a:bodyPr/>
                    <a:lstStyle/>
                    <a:p>
                      <a:pPr algn="ctr"/>
                      <a:r>
                        <a:rPr lang="en-US" sz="1200" dirty="0"/>
                        <a:t>J1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2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200" dirty="0"/>
                        <a:t>14 kpc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200" dirty="0"/>
                        <a:t>267 kpc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23027054"/>
                  </a:ext>
                </a:extLst>
              </a:tr>
              <a:tr h="270067">
                <a:tc>
                  <a:txBody>
                    <a:bodyPr/>
                    <a:lstStyle/>
                    <a:p>
                      <a:pPr algn="ctr"/>
                      <a:r>
                        <a:rPr lang="en-US" sz="1200" dirty="0"/>
                        <a:t>J2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2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200" dirty="0"/>
                        <a:t>23 kpc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200" dirty="0"/>
                        <a:t>439 kpc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19028457"/>
                  </a:ext>
                </a:extLst>
              </a:tr>
              <a:tr h="270067">
                <a:tc>
                  <a:txBody>
                    <a:bodyPr/>
                    <a:lstStyle/>
                    <a:p>
                      <a:pPr algn="ctr"/>
                      <a:r>
                        <a:rPr lang="en-US" sz="1200" dirty="0"/>
                        <a:t>J3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200" dirty="0"/>
                        <a:t>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200" dirty="0"/>
                        <a:t>38 kpc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200" dirty="0"/>
                        <a:t>726 kpc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82976709"/>
                  </a:ext>
                </a:extLst>
              </a:tr>
              <a:tr h="270067">
                <a:tc>
                  <a:txBody>
                    <a:bodyPr/>
                    <a:lstStyle/>
                    <a:p>
                      <a:pPr algn="ctr"/>
                      <a:r>
                        <a:rPr lang="en-US" sz="1200" dirty="0"/>
                        <a:t>J4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200" dirty="0"/>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200" dirty="0"/>
                        <a:t>42 kpc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200" dirty="0"/>
                        <a:t>802 kpc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90289635"/>
                  </a:ext>
                </a:extLst>
              </a:tr>
              <a:tr h="270067">
                <a:tc>
                  <a:txBody>
                    <a:bodyPr/>
                    <a:lstStyle/>
                    <a:p>
                      <a:pPr algn="ctr"/>
                      <a:r>
                        <a:rPr lang="en-US" sz="1200" dirty="0"/>
                        <a:t>J7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200" dirty="0"/>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200" dirty="0"/>
                        <a:t>140 kpc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200" dirty="0"/>
                        <a:t>1150 kpc!!!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900243"/>
                  </a:ext>
                </a:extLst>
              </a:tr>
            </a:tbl>
          </a:graphicData>
        </a:graphic>
      </p:graphicFrame>
      <p:sp>
        <p:nvSpPr>
          <p:cNvPr id="20" name="TextBox 19">
            <a:extLst>
              <a:ext uri="{FF2B5EF4-FFF2-40B4-BE49-F238E27FC236}">
                <a16:creationId xmlns:a16="http://schemas.microsoft.com/office/drawing/2014/main" id="{7806DF18-4730-0868-0D6E-02F8B521E301}"/>
              </a:ext>
            </a:extLst>
          </p:cNvPr>
          <p:cNvSpPr txBox="1"/>
          <p:nvPr/>
        </p:nvSpPr>
        <p:spPr>
          <a:xfrm>
            <a:off x="11831321" y="6569948"/>
            <a:ext cx="609600" cy="369332"/>
          </a:xfrm>
          <a:prstGeom prst="rect">
            <a:avLst/>
          </a:prstGeom>
          <a:noFill/>
        </p:spPr>
        <p:txBody>
          <a:bodyPr wrap="square">
            <a:spAutoFit/>
          </a:bodyPr>
          <a:lstStyle/>
          <a:p>
            <a:r>
              <a:rPr lang="en-GB" i="1" dirty="0"/>
              <a:t>21</a:t>
            </a:r>
            <a:endParaRPr lang="en-US" dirty="0"/>
          </a:p>
        </p:txBody>
      </p:sp>
    </p:spTree>
    <p:extLst>
      <p:ext uri="{BB962C8B-B14F-4D97-AF65-F5344CB8AC3E}">
        <p14:creationId xmlns:p14="http://schemas.microsoft.com/office/powerpoint/2010/main" val="34408888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CCAA3-15B4-75DD-94A6-78B361C87C05}"/>
              </a:ext>
            </a:extLst>
          </p:cNvPr>
          <p:cNvSpPr>
            <a:spLocks noGrp="1"/>
          </p:cNvSpPr>
          <p:nvPr>
            <p:ph type="title"/>
          </p:nvPr>
        </p:nvSpPr>
        <p:spPr>
          <a:xfrm>
            <a:off x="4573754" y="1896083"/>
            <a:ext cx="7618246" cy="1136843"/>
          </a:xfrm>
        </p:spPr>
        <p:txBody>
          <a:bodyPr vert="horz" lIns="91440" tIns="45720" rIns="91440" bIns="45720" rtlCol="0" anchor="b">
            <a:normAutofit fontScale="90000"/>
          </a:bodyPr>
          <a:lstStyle/>
          <a:p>
            <a:pPr algn="ctr"/>
            <a:r>
              <a:rPr lang="en-US" sz="8000" kern="1200" dirty="0">
                <a:solidFill>
                  <a:schemeClr val="tx1"/>
                </a:solidFill>
                <a:latin typeface="+mj-lt"/>
                <a:ea typeface="+mj-ea"/>
                <a:cs typeface="+mj-cs"/>
              </a:rPr>
              <a:t>Thank You!</a:t>
            </a:r>
          </a:p>
        </p:txBody>
      </p:sp>
      <p:sp>
        <p:nvSpPr>
          <p:cNvPr id="3" name="Content Placeholder 2">
            <a:extLst>
              <a:ext uri="{FF2B5EF4-FFF2-40B4-BE49-F238E27FC236}">
                <a16:creationId xmlns:a16="http://schemas.microsoft.com/office/drawing/2014/main" id="{A1EF0B8C-B2E3-3D74-AE06-D01FAB907D5B}"/>
              </a:ext>
            </a:extLst>
          </p:cNvPr>
          <p:cNvSpPr>
            <a:spLocks noGrp="1"/>
          </p:cNvSpPr>
          <p:nvPr>
            <p:ph idx="1"/>
          </p:nvPr>
        </p:nvSpPr>
        <p:spPr>
          <a:xfrm>
            <a:off x="4573753" y="3032926"/>
            <a:ext cx="7618246" cy="1693352"/>
          </a:xfrm>
        </p:spPr>
        <p:txBody>
          <a:bodyPr vert="horz" lIns="91440" tIns="45720" rIns="91440" bIns="45720" rtlCol="0">
            <a:normAutofit/>
          </a:bodyPr>
          <a:lstStyle/>
          <a:p>
            <a:pPr marL="0" indent="0" algn="ctr">
              <a:buNone/>
            </a:pPr>
            <a:r>
              <a:rPr lang="en-US" sz="3200" kern="1200" dirty="0">
                <a:solidFill>
                  <a:srgbClr val="FF0000"/>
                </a:solidFill>
                <a:latin typeface="+mn-lt"/>
                <a:ea typeface="+mn-ea"/>
                <a:cs typeface="+mn-cs"/>
              </a:rPr>
              <a:t>Question?</a:t>
            </a:r>
          </a:p>
          <a:p>
            <a:pPr marL="0" indent="0" algn="ctr">
              <a:buNone/>
            </a:pPr>
            <a:r>
              <a:rPr lang="en-US" sz="3200" dirty="0">
                <a:solidFill>
                  <a:srgbClr val="15EF26"/>
                </a:solidFill>
              </a:rPr>
              <a:t>Comments and suggestions?</a:t>
            </a:r>
            <a:endParaRPr lang="en-US" sz="3200" kern="1200" dirty="0">
              <a:solidFill>
                <a:srgbClr val="15EF26"/>
              </a:solidFill>
              <a:latin typeface="+mn-lt"/>
              <a:ea typeface="+mn-ea"/>
              <a:cs typeface="+mn-cs"/>
            </a:endParaRPr>
          </a:p>
        </p:txBody>
      </p:sp>
      <p:sp>
        <p:nvSpPr>
          <p:cNvPr id="4" name="Rectangle 4">
            <a:extLst>
              <a:ext uri="{FF2B5EF4-FFF2-40B4-BE49-F238E27FC236}">
                <a16:creationId xmlns:a16="http://schemas.microsoft.com/office/drawing/2014/main" id="{6573D8A6-D693-87D6-18BE-57ED01C7EA38}"/>
              </a:ext>
            </a:extLst>
          </p:cNvPr>
          <p:cNvSpPr txBox="1"/>
          <p:nvPr/>
        </p:nvSpPr>
        <p:spPr>
          <a:xfrm>
            <a:off x="5310279" y="3901813"/>
            <a:ext cx="5358092"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a:defRPr>
                <a:solidFill>
                  <a:srgbClr val="FFFFFF"/>
                </a:solidFill>
                <a:latin typeface="Arial"/>
                <a:ea typeface="Arial"/>
                <a:cs typeface="Arial"/>
                <a:sym typeface="Arial"/>
              </a:defRPr>
            </a:pPr>
            <a:r>
              <a:rPr dirty="0"/>
              <a:t> </a:t>
            </a:r>
            <a:br>
              <a:rPr dirty="0"/>
            </a:br>
            <a:r>
              <a:rPr u="sng" dirty="0">
                <a:solidFill>
                  <a:srgbClr val="FFC000"/>
                </a:solidFill>
                <a:uFill>
                  <a:solidFill>
                    <a:schemeClr val="accent3"/>
                  </a:solidFill>
                </a:uFill>
                <a:hlinkClick r:id="rId3">
                  <a:extLst>
                    <a:ext uri="{A12FA001-AC4F-418D-AE19-62706E023703}">
                      <ahyp:hlinkClr xmlns:ahyp="http://schemas.microsoft.com/office/drawing/2018/hyperlinkcolor" val="tx"/>
                    </a:ext>
                  </a:extLst>
                </a:hlinkClick>
              </a:rPr>
              <a:t>hrishikesh.shetgaonkar@uni-wuerzburg.de</a:t>
            </a:r>
            <a:br>
              <a:rPr dirty="0">
                <a:solidFill>
                  <a:srgbClr val="FFC000"/>
                </a:solidFill>
              </a:rPr>
            </a:br>
            <a:endParaRPr u="sng" dirty="0">
              <a:solidFill>
                <a:srgbClr val="FFC000"/>
              </a:solidFill>
              <a:uFill>
                <a:solidFill>
                  <a:schemeClr val="accent3"/>
                </a:solidFill>
              </a:uFill>
              <a:hlinkClick r:id="rId4">
                <a:extLst>
                  <a:ext uri="{A12FA001-AC4F-418D-AE19-62706E023703}">
                    <ahyp:hlinkClr xmlns:ahyp="http://schemas.microsoft.com/office/drawing/2018/hyperlinkcolor" val="tx"/>
                  </a:ext>
                </a:extLst>
              </a:hlinkClick>
            </a:endParaRPr>
          </a:p>
        </p:txBody>
      </p:sp>
      <p:pic>
        <p:nvPicPr>
          <p:cNvPr id="5" name="Picture 4">
            <a:extLst>
              <a:ext uri="{FF2B5EF4-FFF2-40B4-BE49-F238E27FC236}">
                <a16:creationId xmlns:a16="http://schemas.microsoft.com/office/drawing/2014/main" id="{158B441C-0A60-8A66-89E3-AE91E2E647BE}"/>
              </a:ext>
            </a:extLst>
          </p:cNvPr>
          <p:cNvPicPr>
            <a:picLocks noChangeAspect="1"/>
          </p:cNvPicPr>
          <p:nvPr/>
        </p:nvPicPr>
        <p:blipFill>
          <a:blip r:embed="rId5"/>
          <a:stretch>
            <a:fillRect/>
          </a:stretch>
        </p:blipFill>
        <p:spPr>
          <a:xfrm>
            <a:off x="0" y="0"/>
            <a:ext cx="4569802" cy="6858000"/>
          </a:xfrm>
          <a:prstGeom prst="rect">
            <a:avLst/>
          </a:prstGeom>
        </p:spPr>
      </p:pic>
    </p:spTree>
    <p:extLst>
      <p:ext uri="{BB962C8B-B14F-4D97-AF65-F5344CB8AC3E}">
        <p14:creationId xmlns:p14="http://schemas.microsoft.com/office/powerpoint/2010/main" val="532879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F1441FF-02A0-457A-B040-DD10C1EC0C02}"/>
              </a:ext>
            </a:extLst>
          </p:cNvPr>
          <p:cNvSpPr txBox="1">
            <a:spLocks/>
          </p:cNvSpPr>
          <p:nvPr/>
        </p:nvSpPr>
        <p:spPr>
          <a:xfrm>
            <a:off x="-356839" y="2933485"/>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dirty="0">
                <a:solidFill>
                  <a:srgbClr val="00DC00"/>
                </a:solidFill>
              </a:rPr>
              <a:t>Backups</a:t>
            </a:r>
          </a:p>
        </p:txBody>
      </p:sp>
    </p:spTree>
    <p:extLst>
      <p:ext uri="{BB962C8B-B14F-4D97-AF65-F5344CB8AC3E}">
        <p14:creationId xmlns:p14="http://schemas.microsoft.com/office/powerpoint/2010/main" val="1613761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B300834-183D-C27D-71B8-E8B1A35BBD23}"/>
              </a:ext>
            </a:extLst>
          </p:cNvPr>
          <p:cNvSpPr txBox="1">
            <a:spLocks/>
          </p:cNvSpPr>
          <p:nvPr/>
        </p:nvSpPr>
        <p:spPr>
          <a:xfrm>
            <a:off x="238540" y="579197"/>
            <a:ext cx="4151782" cy="113684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Redshift-</a:t>
            </a:r>
            <a:r>
              <a:rPr lang="en-US" dirty="0" err="1"/>
              <a:t>SpI</a:t>
            </a:r>
            <a:endParaRPr lang="en-US" dirty="0"/>
          </a:p>
        </p:txBody>
      </p:sp>
      <p:sp>
        <p:nvSpPr>
          <p:cNvPr id="6" name="Content Placeholder 2">
            <a:extLst>
              <a:ext uri="{FF2B5EF4-FFF2-40B4-BE49-F238E27FC236}">
                <a16:creationId xmlns:a16="http://schemas.microsoft.com/office/drawing/2014/main" id="{BB5904B8-1FFF-E5A1-AB8F-39D5C931119D}"/>
              </a:ext>
            </a:extLst>
          </p:cNvPr>
          <p:cNvSpPr>
            <a:spLocks noGrp="1"/>
          </p:cNvSpPr>
          <p:nvPr>
            <p:ph idx="1"/>
          </p:nvPr>
        </p:nvSpPr>
        <p:spPr>
          <a:xfrm>
            <a:off x="238539" y="2019300"/>
            <a:ext cx="4903304" cy="4259503"/>
          </a:xfrm>
        </p:spPr>
        <p:txBody>
          <a:bodyPr vert="horz" lIns="91440" tIns="45720" rIns="91440" bIns="45720" rtlCol="0">
            <a:normAutofit/>
          </a:bodyPr>
          <a:lstStyle/>
          <a:p>
            <a:r>
              <a:rPr lang="en-US" sz="2400" kern="1200" dirty="0">
                <a:latin typeface="+mn-lt"/>
                <a:ea typeface="+mn-ea"/>
                <a:cs typeface="+mn-cs"/>
              </a:rPr>
              <a:t>No apparent trend</a:t>
            </a:r>
            <a:endParaRPr lang="en-IN" sz="2400" dirty="0"/>
          </a:p>
          <a:p>
            <a:pPr marL="0" indent="0">
              <a:buNone/>
            </a:pPr>
            <a:endParaRPr lang="en-US" sz="2400" kern="1200" dirty="0">
              <a:solidFill>
                <a:schemeClr val="tx1"/>
              </a:solidFill>
              <a:latin typeface="+mn-lt"/>
              <a:ea typeface="+mn-ea"/>
              <a:cs typeface="+mn-cs"/>
            </a:endParaRPr>
          </a:p>
        </p:txBody>
      </p:sp>
      <p:pic>
        <p:nvPicPr>
          <p:cNvPr id="2" name="Picture 1">
            <a:extLst>
              <a:ext uri="{FF2B5EF4-FFF2-40B4-BE49-F238E27FC236}">
                <a16:creationId xmlns:a16="http://schemas.microsoft.com/office/drawing/2014/main" id="{FF9FE0DA-C0F2-FDF6-5CFC-E3C060AD9E6E}"/>
              </a:ext>
            </a:extLst>
          </p:cNvPr>
          <p:cNvPicPr>
            <a:picLocks noChangeAspect="1"/>
          </p:cNvPicPr>
          <p:nvPr/>
        </p:nvPicPr>
        <p:blipFill>
          <a:blip r:embed="rId2"/>
          <a:stretch>
            <a:fillRect/>
          </a:stretch>
        </p:blipFill>
        <p:spPr>
          <a:xfrm>
            <a:off x="4966800" y="0"/>
            <a:ext cx="7225200" cy="6858000"/>
          </a:xfrm>
          <a:prstGeom prst="rect">
            <a:avLst/>
          </a:prstGeom>
        </p:spPr>
      </p:pic>
    </p:spTree>
    <p:extLst>
      <p:ext uri="{BB962C8B-B14F-4D97-AF65-F5344CB8AC3E}">
        <p14:creationId xmlns:p14="http://schemas.microsoft.com/office/powerpoint/2010/main" val="1694760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B300834-183D-C27D-71B8-E8B1A35BBD23}"/>
              </a:ext>
            </a:extLst>
          </p:cNvPr>
          <p:cNvSpPr txBox="1">
            <a:spLocks/>
          </p:cNvSpPr>
          <p:nvPr/>
        </p:nvSpPr>
        <p:spPr>
          <a:xfrm>
            <a:off x="238540" y="579197"/>
            <a:ext cx="4607780" cy="113684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Redshift-</a:t>
            </a:r>
            <a:r>
              <a:rPr lang="en-US" dirty="0" err="1"/>
              <a:t>LoTSSFlux</a:t>
            </a:r>
            <a:endParaRPr lang="en-US" dirty="0"/>
          </a:p>
        </p:txBody>
      </p:sp>
      <p:sp>
        <p:nvSpPr>
          <p:cNvPr id="6" name="Content Placeholder 2">
            <a:extLst>
              <a:ext uri="{FF2B5EF4-FFF2-40B4-BE49-F238E27FC236}">
                <a16:creationId xmlns:a16="http://schemas.microsoft.com/office/drawing/2014/main" id="{BB5904B8-1FFF-E5A1-AB8F-39D5C931119D}"/>
              </a:ext>
            </a:extLst>
          </p:cNvPr>
          <p:cNvSpPr>
            <a:spLocks noGrp="1"/>
          </p:cNvSpPr>
          <p:nvPr>
            <p:ph idx="1"/>
          </p:nvPr>
        </p:nvSpPr>
        <p:spPr>
          <a:xfrm>
            <a:off x="238539" y="2019300"/>
            <a:ext cx="4903304" cy="4259503"/>
          </a:xfrm>
        </p:spPr>
        <p:txBody>
          <a:bodyPr vert="horz" lIns="91440" tIns="45720" rIns="91440" bIns="45720" rtlCol="0">
            <a:normAutofit/>
          </a:bodyPr>
          <a:lstStyle/>
          <a:p>
            <a:pPr marL="0" indent="0">
              <a:buNone/>
            </a:pPr>
            <a:endParaRPr lang="en-US" sz="2400" kern="1200" dirty="0">
              <a:solidFill>
                <a:schemeClr val="tx1"/>
              </a:solidFill>
              <a:latin typeface="+mn-lt"/>
              <a:ea typeface="+mn-ea"/>
              <a:cs typeface="+mn-cs"/>
            </a:endParaRPr>
          </a:p>
        </p:txBody>
      </p:sp>
      <p:pic>
        <p:nvPicPr>
          <p:cNvPr id="3" name="Picture 2">
            <a:extLst>
              <a:ext uri="{FF2B5EF4-FFF2-40B4-BE49-F238E27FC236}">
                <a16:creationId xmlns:a16="http://schemas.microsoft.com/office/drawing/2014/main" id="{86B9EF35-5510-129D-251C-B5D3AB77AA71}"/>
              </a:ext>
            </a:extLst>
          </p:cNvPr>
          <p:cNvPicPr>
            <a:picLocks noChangeAspect="1"/>
          </p:cNvPicPr>
          <p:nvPr/>
        </p:nvPicPr>
        <p:blipFill>
          <a:blip r:embed="rId2"/>
          <a:stretch>
            <a:fillRect/>
          </a:stretch>
        </p:blipFill>
        <p:spPr>
          <a:xfrm>
            <a:off x="5388000" y="0"/>
            <a:ext cx="6804000" cy="6858000"/>
          </a:xfrm>
          <a:prstGeom prst="rect">
            <a:avLst/>
          </a:prstGeom>
        </p:spPr>
      </p:pic>
    </p:spTree>
    <p:extLst>
      <p:ext uri="{BB962C8B-B14F-4D97-AF65-F5344CB8AC3E}">
        <p14:creationId xmlns:p14="http://schemas.microsoft.com/office/powerpoint/2010/main" val="2248725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68C8398-854F-9DFC-79EC-F73A7E368814}"/>
              </a:ext>
            </a:extLst>
          </p:cNvPr>
          <p:cNvSpPr txBox="1"/>
          <p:nvPr/>
        </p:nvSpPr>
        <p:spPr>
          <a:xfrm>
            <a:off x="11872705" y="6497455"/>
            <a:ext cx="319295" cy="369332"/>
          </a:xfrm>
          <a:prstGeom prst="rect">
            <a:avLst/>
          </a:prstGeom>
          <a:noFill/>
        </p:spPr>
        <p:txBody>
          <a:bodyPr wrap="square">
            <a:spAutoFit/>
          </a:bodyPr>
          <a:lstStyle/>
          <a:p>
            <a:r>
              <a:rPr lang="en-GB" i="1" dirty="0"/>
              <a:t>3</a:t>
            </a:r>
            <a:endParaRPr lang="en-US" dirty="0"/>
          </a:p>
        </p:txBody>
      </p:sp>
      <p:sp>
        <p:nvSpPr>
          <p:cNvPr id="18" name="Content Placeholder 2">
            <a:extLst>
              <a:ext uri="{FF2B5EF4-FFF2-40B4-BE49-F238E27FC236}">
                <a16:creationId xmlns:a16="http://schemas.microsoft.com/office/drawing/2014/main" id="{ED556C3E-788B-5E6E-269B-D37E33AA51C0}"/>
              </a:ext>
            </a:extLst>
          </p:cNvPr>
          <p:cNvSpPr txBox="1">
            <a:spLocks/>
          </p:cNvSpPr>
          <p:nvPr/>
        </p:nvSpPr>
        <p:spPr>
          <a:xfrm>
            <a:off x="6943724" y="1825625"/>
            <a:ext cx="5057775" cy="46718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sz="2400" dirty="0">
                <a:solidFill>
                  <a:schemeClr val="tx1">
                    <a:lumMod val="95000"/>
                  </a:schemeClr>
                </a:solidFill>
              </a:rPr>
              <a:t>Their </a:t>
            </a:r>
            <a:r>
              <a:rPr lang="en-IN" sz="2400" dirty="0">
                <a:solidFill>
                  <a:srgbClr val="15EF26"/>
                </a:solidFill>
              </a:rPr>
              <a:t>SEDs</a:t>
            </a:r>
            <a:r>
              <a:rPr lang="en-IN" sz="2400" dirty="0">
                <a:solidFill>
                  <a:schemeClr val="tx1">
                    <a:lumMod val="95000"/>
                  </a:schemeClr>
                </a:solidFill>
              </a:rPr>
              <a:t> exhibit </a:t>
            </a:r>
            <a:r>
              <a:rPr lang="en-IN" sz="2400" dirty="0">
                <a:solidFill>
                  <a:srgbClr val="15EF26"/>
                </a:solidFill>
              </a:rPr>
              <a:t>two main</a:t>
            </a:r>
            <a:r>
              <a:rPr lang="en-IN" sz="2400" dirty="0">
                <a:solidFill>
                  <a:schemeClr val="tx1">
                    <a:lumMod val="95000"/>
                  </a:schemeClr>
                </a:solidFill>
              </a:rPr>
              <a:t>, broadly peaked components</a:t>
            </a:r>
          </a:p>
        </p:txBody>
      </p:sp>
      <p:sp>
        <p:nvSpPr>
          <p:cNvPr id="20" name="Title 1">
            <a:extLst>
              <a:ext uri="{FF2B5EF4-FFF2-40B4-BE49-F238E27FC236}">
                <a16:creationId xmlns:a16="http://schemas.microsoft.com/office/drawing/2014/main" id="{DCE1C78F-DDFA-9B1E-C112-A587514D70C6}"/>
              </a:ext>
            </a:extLst>
          </p:cNvPr>
          <p:cNvSpPr txBox="1">
            <a:spLocks/>
          </p:cNvSpPr>
          <p:nvPr/>
        </p:nvSpPr>
        <p:spPr>
          <a:xfrm>
            <a:off x="990600" y="3850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Blazar SEDs</a:t>
            </a:r>
          </a:p>
        </p:txBody>
      </p:sp>
      <p:grpSp>
        <p:nvGrpSpPr>
          <p:cNvPr id="28" name="Group 27">
            <a:extLst>
              <a:ext uri="{FF2B5EF4-FFF2-40B4-BE49-F238E27FC236}">
                <a16:creationId xmlns:a16="http://schemas.microsoft.com/office/drawing/2014/main" id="{9A44D6C4-B28F-591D-6569-2F1D10CC5601}"/>
              </a:ext>
            </a:extLst>
          </p:cNvPr>
          <p:cNvGrpSpPr/>
          <p:nvPr/>
        </p:nvGrpSpPr>
        <p:grpSpPr>
          <a:xfrm>
            <a:off x="285270" y="1546838"/>
            <a:ext cx="6401857" cy="4538133"/>
            <a:chOff x="990600" y="1707126"/>
            <a:chExt cx="5453476" cy="4052360"/>
          </a:xfrm>
        </p:grpSpPr>
        <p:pic>
          <p:nvPicPr>
            <p:cNvPr id="31" name="Picture 30">
              <a:extLst>
                <a:ext uri="{FF2B5EF4-FFF2-40B4-BE49-F238E27FC236}">
                  <a16:creationId xmlns:a16="http://schemas.microsoft.com/office/drawing/2014/main" id="{9009F890-9D8B-91F2-6C52-17D007F12034}"/>
                </a:ext>
              </a:extLst>
            </p:cNvPr>
            <p:cNvPicPr>
              <a:picLocks noChangeAspect="1"/>
            </p:cNvPicPr>
            <p:nvPr/>
          </p:nvPicPr>
          <p:blipFill rotWithShape="1">
            <a:blip r:embed="rId3"/>
            <a:srcRect l="40429"/>
            <a:stretch/>
          </p:blipFill>
          <p:spPr>
            <a:xfrm>
              <a:off x="990600" y="1707126"/>
              <a:ext cx="5453476" cy="4052360"/>
            </a:xfrm>
            <a:prstGeom prst="rect">
              <a:avLst/>
            </a:prstGeom>
          </p:spPr>
        </p:pic>
        <p:sp>
          <p:nvSpPr>
            <p:cNvPr id="32" name="Rectangle 31">
              <a:extLst>
                <a:ext uri="{FF2B5EF4-FFF2-40B4-BE49-F238E27FC236}">
                  <a16:creationId xmlns:a16="http://schemas.microsoft.com/office/drawing/2014/main" id="{B6B28427-EB8B-B28E-B4C8-CB131CFF389C}"/>
                </a:ext>
              </a:extLst>
            </p:cNvPr>
            <p:cNvSpPr/>
            <p:nvPr/>
          </p:nvSpPr>
          <p:spPr>
            <a:xfrm>
              <a:off x="1019176" y="1839414"/>
              <a:ext cx="366713" cy="3179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9C23AD5B-8BDC-518D-DDFF-93A44A21CBF4}"/>
              </a:ext>
            </a:extLst>
          </p:cNvPr>
          <p:cNvSpPr txBox="1"/>
          <p:nvPr/>
        </p:nvSpPr>
        <p:spPr>
          <a:xfrm>
            <a:off x="285269" y="6084971"/>
            <a:ext cx="6401858" cy="646331"/>
          </a:xfrm>
          <a:prstGeom prst="rect">
            <a:avLst/>
          </a:prstGeom>
          <a:noFill/>
        </p:spPr>
        <p:txBody>
          <a:bodyPr wrap="square">
            <a:spAutoFit/>
          </a:bodyPr>
          <a:lstStyle/>
          <a:p>
            <a:pPr algn="ctr"/>
            <a:r>
              <a:rPr lang="en-IN" dirty="0">
                <a:solidFill>
                  <a:srgbClr val="15EF26"/>
                </a:solidFill>
              </a:rPr>
              <a:t>Radio to X-ray</a:t>
            </a:r>
            <a:r>
              <a:rPr lang="en-IN" dirty="0"/>
              <a:t> </a:t>
            </a:r>
            <a:r>
              <a:rPr lang="en-IN" dirty="0">
                <a:solidFill>
                  <a:srgbClr val="15EF26"/>
                </a:solidFill>
              </a:rPr>
              <a:t>SED</a:t>
            </a:r>
            <a:r>
              <a:rPr lang="en-IN" dirty="0"/>
              <a:t> for PKS 0637-752 </a:t>
            </a:r>
          </a:p>
          <a:p>
            <a:pPr algn="ctr"/>
            <a:r>
              <a:rPr lang="en-IN" i="1" dirty="0"/>
              <a:t>Perlman et al. (2019)</a:t>
            </a:r>
            <a:endParaRPr lang="en-US" i="1" dirty="0"/>
          </a:p>
        </p:txBody>
      </p:sp>
    </p:spTree>
    <p:extLst>
      <p:ext uri="{BB962C8B-B14F-4D97-AF65-F5344CB8AC3E}">
        <p14:creationId xmlns:p14="http://schemas.microsoft.com/office/powerpoint/2010/main" val="263215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 1. Refer to the following caption and surrounding text.">
            <a:extLst>
              <a:ext uri="{FF2B5EF4-FFF2-40B4-BE49-F238E27FC236}">
                <a16:creationId xmlns:a16="http://schemas.microsoft.com/office/drawing/2014/main" id="{D1156D80-A673-EDBE-8238-AB47C0899D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51661"/>
            <a:ext cx="7620000" cy="5321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4EEED11-64D7-647B-2DB1-C8D33078E151}"/>
              </a:ext>
            </a:extLst>
          </p:cNvPr>
          <p:cNvSpPr txBox="1"/>
          <p:nvPr/>
        </p:nvSpPr>
        <p:spPr>
          <a:xfrm>
            <a:off x="2286000" y="5591721"/>
            <a:ext cx="7620000" cy="1077218"/>
          </a:xfrm>
          <a:prstGeom prst="rect">
            <a:avLst/>
          </a:prstGeom>
          <a:noFill/>
        </p:spPr>
        <p:txBody>
          <a:bodyPr wrap="square">
            <a:spAutoFit/>
          </a:bodyPr>
          <a:lstStyle/>
          <a:p>
            <a:pPr algn="ctr"/>
            <a:r>
              <a:rPr lang="en-IN" sz="1600" b="0" i="0" u="none" strike="noStrike" dirty="0">
                <a:effectLst/>
                <a:latin typeface="+mj-lt"/>
              </a:rPr>
              <a:t>Upper panel: the number of total matches </a:t>
            </a:r>
            <a:r>
              <a:rPr lang="en-IN" sz="1600" b="0" i="1" u="none" strike="noStrike" dirty="0">
                <a:effectLst/>
                <a:latin typeface="+mj-lt"/>
              </a:rPr>
              <a:t>N</a:t>
            </a:r>
            <a:r>
              <a:rPr lang="en-IN" sz="1600" b="0" i="0" u="none" strike="noStrike" dirty="0">
                <a:effectLst/>
                <a:latin typeface="+mj-lt"/>
              </a:rPr>
              <a:t>(</a:t>
            </a:r>
            <a:r>
              <a:rPr lang="en-IN" sz="1600" b="0" i="1" u="none" strike="noStrike" dirty="0">
                <a:effectLst/>
                <a:latin typeface="+mj-lt"/>
              </a:rPr>
              <a:t>R</a:t>
            </a:r>
            <a:r>
              <a:rPr lang="en-IN" sz="1600" b="0" i="0" u="none" strike="noStrike" dirty="0">
                <a:effectLst/>
                <a:latin typeface="+mj-lt"/>
              </a:rPr>
              <a:t>) as a function of the radius </a:t>
            </a:r>
            <a:r>
              <a:rPr lang="en-IN" sz="1600" b="0" i="1" u="none" strike="noStrike" dirty="0">
                <a:effectLst/>
                <a:latin typeface="+mj-lt"/>
              </a:rPr>
              <a:t>R</a:t>
            </a:r>
            <a:r>
              <a:rPr lang="en-IN" sz="1600" b="0" i="0" u="none" strike="noStrike" dirty="0">
                <a:effectLst/>
                <a:latin typeface="+mj-lt"/>
              </a:rPr>
              <a:t> between 0'' and 30''. Lower panel: the difference </a:t>
            </a:r>
            <a:r>
              <a:rPr lang="el-GR" sz="1600" b="0" i="0" u="none" strike="noStrike" dirty="0">
                <a:effectLst/>
                <a:latin typeface="+mj-lt"/>
              </a:rPr>
              <a:t>Δ</a:t>
            </a:r>
            <a:r>
              <a:rPr lang="en-IN" sz="1600" b="0" i="1" u="none" strike="noStrike" dirty="0">
                <a:effectLst/>
                <a:latin typeface="+mj-lt"/>
              </a:rPr>
              <a:t>N</a:t>
            </a:r>
            <a:r>
              <a:rPr lang="en-IN" sz="1600" b="0" i="0" u="none" strike="noStrike" dirty="0">
                <a:effectLst/>
                <a:latin typeface="+mj-lt"/>
              </a:rPr>
              <a:t>(</a:t>
            </a:r>
            <a:r>
              <a:rPr lang="en-IN" sz="1600" b="0" i="1" u="none" strike="noStrike" dirty="0">
                <a:effectLst/>
                <a:latin typeface="+mj-lt"/>
              </a:rPr>
              <a:t>R</a:t>
            </a:r>
            <a:r>
              <a:rPr lang="en-IN" sz="1600" b="0" i="0" u="none" strike="noStrike" dirty="0">
                <a:effectLst/>
                <a:latin typeface="+mj-lt"/>
              </a:rPr>
              <a:t>) between the number of associations at a given radius </a:t>
            </a:r>
            <a:r>
              <a:rPr lang="en-IN" sz="1600" b="0" i="1" u="none" strike="noStrike" dirty="0">
                <a:effectLst/>
                <a:latin typeface="+mj-lt"/>
              </a:rPr>
              <a:t>R</a:t>
            </a:r>
            <a:r>
              <a:rPr lang="en-IN" sz="1600" b="0" i="0" u="none" strike="noStrike" dirty="0">
                <a:effectLst/>
                <a:latin typeface="+mj-lt"/>
              </a:rPr>
              <a:t> and those at </a:t>
            </a:r>
            <a:r>
              <a:rPr lang="en-IN" sz="1600" b="0" i="1" u="none" strike="noStrike" dirty="0">
                <a:effectLst/>
                <a:latin typeface="+mj-lt"/>
              </a:rPr>
              <a:t>R</a:t>
            </a:r>
            <a:r>
              <a:rPr lang="en-IN" sz="1600" b="0" i="0" u="none" strike="noStrike" dirty="0">
                <a:effectLst/>
                <a:latin typeface="+mj-lt"/>
              </a:rPr>
              <a:t> − </a:t>
            </a:r>
            <a:r>
              <a:rPr lang="el-GR" sz="1600" b="0" i="0" u="none" strike="noStrike" dirty="0">
                <a:effectLst/>
                <a:latin typeface="+mj-lt"/>
              </a:rPr>
              <a:t>Δ</a:t>
            </a:r>
            <a:r>
              <a:rPr lang="en-IN" sz="1600" b="0" i="1" u="none" strike="noStrike" dirty="0">
                <a:effectLst/>
                <a:latin typeface="+mj-lt"/>
              </a:rPr>
              <a:t>R</a:t>
            </a:r>
            <a:r>
              <a:rPr lang="en-IN" sz="1600" b="0" i="0" u="none" strike="noStrike" dirty="0">
                <a:effectLst/>
                <a:latin typeface="+mj-lt"/>
              </a:rPr>
              <a:t> as a function of the radius </a:t>
            </a:r>
            <a:r>
              <a:rPr lang="en-IN" sz="1600" b="0" i="1" u="none" strike="noStrike" dirty="0">
                <a:effectLst/>
                <a:latin typeface="+mj-lt"/>
              </a:rPr>
              <a:t>R</a:t>
            </a:r>
            <a:r>
              <a:rPr lang="en-IN" sz="1600" b="0" i="0" u="none" strike="noStrike" dirty="0">
                <a:effectLst/>
                <a:latin typeface="+mj-lt"/>
              </a:rPr>
              <a:t> in the same range as the plot above</a:t>
            </a:r>
            <a:r>
              <a:rPr lang="en-IN" sz="1600" dirty="0">
                <a:latin typeface="+mj-lt"/>
              </a:rPr>
              <a:t>: </a:t>
            </a:r>
            <a:r>
              <a:rPr lang="en-IN" sz="1600" i="1" dirty="0">
                <a:effectLst/>
                <a:latin typeface="+mj-lt"/>
              </a:rPr>
              <a:t>Massaro et al. 2013 </a:t>
            </a:r>
            <a:endParaRPr lang="en-IN" sz="1600" i="1" dirty="0">
              <a:latin typeface="+mj-lt"/>
            </a:endParaRPr>
          </a:p>
        </p:txBody>
      </p:sp>
    </p:spTree>
    <p:extLst>
      <p:ext uri="{BB962C8B-B14F-4D97-AF65-F5344CB8AC3E}">
        <p14:creationId xmlns:p14="http://schemas.microsoft.com/office/powerpoint/2010/main" val="2941413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DA8F1D-32A5-9111-98CB-EFD164F5C0CC}"/>
              </a:ext>
            </a:extLst>
          </p:cNvPr>
          <p:cNvPicPr>
            <a:picLocks noChangeAspect="1"/>
          </p:cNvPicPr>
          <p:nvPr/>
        </p:nvPicPr>
        <p:blipFill>
          <a:blip r:embed="rId2"/>
          <a:stretch>
            <a:fillRect/>
          </a:stretch>
        </p:blipFill>
        <p:spPr>
          <a:xfrm>
            <a:off x="5776860" y="1068293"/>
            <a:ext cx="6176600" cy="4721413"/>
          </a:xfrm>
          <a:prstGeom prst="rect">
            <a:avLst/>
          </a:prstGeom>
        </p:spPr>
      </p:pic>
      <p:sp>
        <p:nvSpPr>
          <p:cNvPr id="5" name="Title 1">
            <a:extLst>
              <a:ext uri="{FF2B5EF4-FFF2-40B4-BE49-F238E27FC236}">
                <a16:creationId xmlns:a16="http://schemas.microsoft.com/office/drawing/2014/main" id="{0B300834-183D-C27D-71B8-E8B1A35BBD23}"/>
              </a:ext>
            </a:extLst>
          </p:cNvPr>
          <p:cNvSpPr txBox="1">
            <a:spLocks/>
          </p:cNvSpPr>
          <p:nvPr/>
        </p:nvSpPr>
        <p:spPr>
          <a:xfrm>
            <a:off x="238540" y="579197"/>
            <a:ext cx="4151782" cy="113684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Blazar in Cluster</a:t>
            </a:r>
          </a:p>
        </p:txBody>
      </p:sp>
      <p:sp>
        <p:nvSpPr>
          <p:cNvPr id="6" name="Content Placeholder 2">
            <a:extLst>
              <a:ext uri="{FF2B5EF4-FFF2-40B4-BE49-F238E27FC236}">
                <a16:creationId xmlns:a16="http://schemas.microsoft.com/office/drawing/2014/main" id="{BB5904B8-1FFF-E5A1-AB8F-39D5C931119D}"/>
              </a:ext>
            </a:extLst>
          </p:cNvPr>
          <p:cNvSpPr>
            <a:spLocks noGrp="1"/>
          </p:cNvSpPr>
          <p:nvPr>
            <p:ph idx="1"/>
          </p:nvPr>
        </p:nvSpPr>
        <p:spPr>
          <a:xfrm>
            <a:off x="238539" y="2019300"/>
            <a:ext cx="4903304" cy="4259503"/>
          </a:xfrm>
        </p:spPr>
        <p:txBody>
          <a:bodyPr vert="horz" lIns="91440" tIns="45720" rIns="91440" bIns="45720" rtlCol="0">
            <a:normAutofit/>
          </a:bodyPr>
          <a:lstStyle/>
          <a:p>
            <a:r>
              <a:rPr lang="en-US" sz="2400" kern="1200" dirty="0">
                <a:latin typeface="+mn-lt"/>
                <a:ea typeface="+mn-ea"/>
                <a:cs typeface="+mn-cs"/>
              </a:rPr>
              <a:t>The Planck SZ2 survey for clusters</a:t>
            </a:r>
          </a:p>
          <a:p>
            <a:r>
              <a:rPr lang="en-US" sz="2400" dirty="0">
                <a:solidFill>
                  <a:schemeClr val="tx1"/>
                </a:solidFill>
              </a:rPr>
              <a:t>Positional matching and redshift matching</a:t>
            </a:r>
          </a:p>
          <a:p>
            <a:r>
              <a:rPr lang="en-US" sz="2400" kern="1200" dirty="0">
                <a:latin typeface="+mn-lt"/>
                <a:ea typeface="+mn-ea"/>
                <a:cs typeface="+mn-cs"/>
              </a:rPr>
              <a:t>One blazar found in the HETDEX region:</a:t>
            </a:r>
            <a:r>
              <a:rPr lang="en-US" sz="2400" kern="1200" dirty="0">
                <a:ea typeface="+mn-ea"/>
                <a:cs typeface="+mn-cs"/>
              </a:rPr>
              <a:t> </a:t>
            </a:r>
            <a:r>
              <a:rPr lang="en-IN" sz="2400" dirty="0">
                <a:effectLst/>
              </a:rPr>
              <a:t>5BZG J1324+5739. </a:t>
            </a:r>
            <a:endParaRPr lang="en-IN" sz="2400" dirty="0"/>
          </a:p>
          <a:p>
            <a:pPr marL="0" indent="0">
              <a:buNone/>
            </a:pPr>
            <a:endParaRPr lang="en-US" sz="2400" kern="1200" dirty="0">
              <a:solidFill>
                <a:schemeClr val="tx1"/>
              </a:solidFill>
              <a:latin typeface="+mn-lt"/>
              <a:ea typeface="+mn-ea"/>
              <a:cs typeface="+mn-cs"/>
            </a:endParaRPr>
          </a:p>
        </p:txBody>
      </p:sp>
    </p:spTree>
    <p:extLst>
      <p:ext uri="{BB962C8B-B14F-4D97-AF65-F5344CB8AC3E}">
        <p14:creationId xmlns:p14="http://schemas.microsoft.com/office/powerpoint/2010/main" val="3781139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CC218-E04E-5ACA-B055-6946213F3C9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38BCFD8-C81A-774E-0DF1-14D5486420CA}"/>
              </a:ext>
            </a:extLst>
          </p:cNvPr>
          <p:cNvSpPr>
            <a:spLocks noGrp="1"/>
          </p:cNvSpPr>
          <p:nvPr>
            <p:ph idx="1"/>
          </p:nvPr>
        </p:nvSpPr>
        <p:spPr/>
        <p:txBody>
          <a:bodyPr/>
          <a:lstStyle/>
          <a:p>
            <a:endParaRPr lang="en-US"/>
          </a:p>
        </p:txBody>
      </p:sp>
      <p:sp>
        <p:nvSpPr>
          <p:cNvPr id="4" name="Rectangle 1">
            <a:extLst>
              <a:ext uri="{FF2B5EF4-FFF2-40B4-BE49-F238E27FC236}">
                <a16:creationId xmlns:a16="http://schemas.microsoft.com/office/drawing/2014/main" id="{E47C3E52-F47D-0B12-E692-06BF21D93C9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  </a:t>
            </a:r>
            <a:r>
              <a:rPr kumimoji="0" lang="en-US" altLang="en-US" sz="65600" b="0" i="0" u="none" strike="noStrike" cap="none" normalizeH="0" baseline="0" dirty="0">
                <a:ln>
                  <a:noFill/>
                </a:ln>
                <a:solidFill>
                  <a:srgbClr val="000000"/>
                </a:solidFill>
                <a:effectLst/>
                <a:latin typeface="Arial" panose="020B0604020202020204" pitchFamily="34" charset="0"/>
              </a:rPr>
              <a:t>        </a:t>
            </a:r>
            <a:br>
              <a:rPr kumimoji="0" lang="en-US" altLang="en-US" sz="1800" b="0" i="0" u="none" strike="noStrike" cap="none" normalizeH="0" baseline="0" dirty="0">
                <a:ln>
                  <a:noFill/>
                </a:ln>
                <a:solidFill>
                  <a:srgbClr val="000000"/>
                </a:solidFill>
                <a:effectLst/>
                <a:latin typeface="Arial" panose="020B0604020202020204" pitchFamily="34" charset="0"/>
              </a:rPr>
            </a:br>
            <a:endParaRPr kumimoji="0" lang="en-US" altLang="en-US" sz="18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Stations:</a:t>
            </a:r>
            <a:endParaRPr kumimoji="0" lang="en-US" altLang="en-US" sz="9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24 core</a:t>
            </a:r>
            <a:endParaRPr kumimoji="0" lang="en-US" altLang="en-US" sz="9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14 remote</a:t>
            </a:r>
            <a:endParaRPr kumimoji="0" lang="en-US" altLang="en-US" sz="9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14 international</a:t>
            </a:r>
            <a:endParaRPr kumimoji="0" lang="en-US" altLang="en-US" sz="9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+2 in construction</a:t>
            </a:r>
            <a:endParaRPr kumimoji="0" lang="en-US"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6" name="Picture 2">
            <a:extLst>
              <a:ext uri="{FF2B5EF4-FFF2-40B4-BE49-F238E27FC236}">
                <a16:creationId xmlns:a16="http://schemas.microsoft.com/office/drawing/2014/main" id="{DE897ADA-5BA0-BE36-627D-52307E0BDD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E93DF88-360B-4518-58F4-3F867A6178E3}"/>
              </a:ext>
            </a:extLst>
          </p:cNvPr>
          <p:cNvSpPr txBox="1"/>
          <p:nvPr/>
        </p:nvSpPr>
        <p:spPr>
          <a:xfrm>
            <a:off x="270932" y="1407761"/>
            <a:ext cx="2551289" cy="3077766"/>
          </a:xfrm>
          <a:prstGeom prst="rect">
            <a:avLst/>
          </a:prstGeom>
          <a:noFill/>
        </p:spPr>
        <p:txBody>
          <a:bodyPr wrap="square">
            <a:spAutoFit/>
          </a:bodyPr>
          <a:lstStyle/>
          <a:p>
            <a:pPr algn="l" rtl="0">
              <a:spcBef>
                <a:spcPts val="0"/>
              </a:spcBef>
              <a:spcAft>
                <a:spcPts val="0"/>
              </a:spcAft>
            </a:pPr>
            <a:r>
              <a:rPr lang="en-IN" sz="2000" b="0" i="0" u="none" strike="noStrike" dirty="0">
                <a:solidFill>
                  <a:srgbClr val="034990"/>
                </a:solidFill>
                <a:effectLst/>
              </a:rPr>
              <a:t>Stations:</a:t>
            </a:r>
          </a:p>
          <a:p>
            <a:pPr marL="285750" indent="-285750" algn="l" rtl="0">
              <a:spcBef>
                <a:spcPts val="0"/>
              </a:spcBef>
              <a:spcAft>
                <a:spcPts val="0"/>
              </a:spcAft>
              <a:buFont typeface="Arial" panose="020B0604020202020204" pitchFamily="34" charset="0"/>
              <a:buChar char="•"/>
            </a:pPr>
            <a:r>
              <a:rPr lang="en-IN" sz="2000" b="0" i="0" u="none" strike="noStrike" dirty="0">
                <a:solidFill>
                  <a:srgbClr val="034990"/>
                </a:solidFill>
                <a:effectLst/>
              </a:rPr>
              <a:t>24 core (Dutch)</a:t>
            </a:r>
          </a:p>
          <a:p>
            <a:pPr marL="285750" indent="-285750" algn="l" rtl="0">
              <a:spcBef>
                <a:spcPts val="0"/>
              </a:spcBef>
              <a:spcAft>
                <a:spcPts val="0"/>
              </a:spcAft>
              <a:buFont typeface="Arial" panose="020B0604020202020204" pitchFamily="34" charset="0"/>
              <a:buChar char="•"/>
            </a:pPr>
            <a:endParaRPr lang="en-IN" sz="2000" b="0" i="0" u="none" strike="noStrike" dirty="0">
              <a:solidFill>
                <a:srgbClr val="034990"/>
              </a:solidFill>
              <a:effectLst/>
            </a:endParaRPr>
          </a:p>
          <a:p>
            <a:pPr marL="285750" indent="-285750">
              <a:buFont typeface="Arial" panose="020B0604020202020204" pitchFamily="34" charset="0"/>
              <a:buChar char="•"/>
            </a:pPr>
            <a:r>
              <a:rPr lang="en-IN" sz="2000" b="0" i="0" u="none" strike="noStrike" dirty="0">
                <a:solidFill>
                  <a:srgbClr val="034990"/>
                </a:solidFill>
                <a:effectLst/>
              </a:rPr>
              <a:t>14 remote (Dutch)</a:t>
            </a:r>
          </a:p>
          <a:p>
            <a:pPr algn="l" rtl="0">
              <a:spcBef>
                <a:spcPts val="0"/>
              </a:spcBef>
              <a:spcAft>
                <a:spcPts val="0"/>
              </a:spcAft>
            </a:pPr>
            <a:endParaRPr lang="en-IN" sz="2000" b="0" i="0" u="none" strike="noStrike" dirty="0">
              <a:solidFill>
                <a:srgbClr val="034990"/>
              </a:solidFill>
              <a:effectLst/>
            </a:endParaRPr>
          </a:p>
          <a:p>
            <a:pPr marL="285750" indent="-285750" algn="l" rtl="0">
              <a:spcBef>
                <a:spcPts val="0"/>
              </a:spcBef>
              <a:spcAft>
                <a:spcPts val="0"/>
              </a:spcAft>
              <a:buFont typeface="Arial" panose="020B0604020202020204" pitchFamily="34" charset="0"/>
              <a:buChar char="•"/>
            </a:pPr>
            <a:r>
              <a:rPr lang="en-IN" sz="2000" b="0" i="0" u="none" strike="noStrike" dirty="0">
                <a:solidFill>
                  <a:srgbClr val="034990"/>
                </a:solidFill>
                <a:effectLst/>
              </a:rPr>
              <a:t>14 international</a:t>
            </a:r>
            <a:br>
              <a:rPr lang="en-IN" sz="2000" dirty="0">
                <a:solidFill>
                  <a:srgbClr val="034990"/>
                </a:solidFill>
              </a:rPr>
            </a:br>
            <a:r>
              <a:rPr lang="en-IN" sz="2000" b="0" i="0" u="none" strike="noStrike" dirty="0">
                <a:solidFill>
                  <a:srgbClr val="034990"/>
                </a:solidFill>
                <a:effectLst/>
              </a:rPr>
              <a:t>+2 in construction</a:t>
            </a:r>
          </a:p>
          <a:p>
            <a:br>
              <a:rPr lang="en-IN" dirty="0"/>
            </a:br>
            <a:br>
              <a:rPr lang="en-IN" dirty="0"/>
            </a:br>
            <a:endParaRPr lang="en-US" dirty="0"/>
          </a:p>
        </p:txBody>
      </p:sp>
      <p:sp>
        <p:nvSpPr>
          <p:cNvPr id="8" name="TextBox 7">
            <a:extLst>
              <a:ext uri="{FF2B5EF4-FFF2-40B4-BE49-F238E27FC236}">
                <a16:creationId xmlns:a16="http://schemas.microsoft.com/office/drawing/2014/main" id="{5417B468-50B4-1404-D57B-CF8E8B782EB5}"/>
              </a:ext>
            </a:extLst>
          </p:cNvPr>
          <p:cNvSpPr txBox="1"/>
          <p:nvPr/>
        </p:nvSpPr>
        <p:spPr>
          <a:xfrm>
            <a:off x="243889" y="38340"/>
            <a:ext cx="6186310" cy="1200329"/>
          </a:xfrm>
          <a:prstGeom prst="rect">
            <a:avLst/>
          </a:prstGeom>
          <a:noFill/>
        </p:spPr>
        <p:txBody>
          <a:bodyPr wrap="square">
            <a:spAutoFit/>
          </a:bodyPr>
          <a:lstStyle/>
          <a:p>
            <a:r>
              <a:rPr lang="en-IN" sz="3600" b="0" i="0" u="none" strike="noStrike" dirty="0">
                <a:solidFill>
                  <a:srgbClr val="D99932"/>
                </a:solidFill>
                <a:effectLst/>
                <a:latin typeface="Arial" panose="020B0604020202020204" pitchFamily="34" charset="0"/>
              </a:rPr>
              <a:t>LOFAR :</a:t>
            </a:r>
            <a:br>
              <a:rPr lang="en-IN" sz="3600" b="0" i="0" u="none" strike="noStrike" dirty="0">
                <a:solidFill>
                  <a:srgbClr val="DC9D2E"/>
                </a:solidFill>
                <a:effectLst/>
                <a:latin typeface="Arial" panose="020B0604020202020204" pitchFamily="34" charset="0"/>
              </a:rPr>
            </a:br>
            <a:r>
              <a:rPr lang="en-IN" sz="3600" b="0" i="0" u="none" strike="noStrike" dirty="0">
                <a:solidFill>
                  <a:srgbClr val="002060"/>
                </a:solidFill>
                <a:effectLst/>
                <a:latin typeface="Google Sans"/>
              </a:rPr>
              <a:t>Low Frequency Array</a:t>
            </a:r>
            <a:endParaRPr lang="en-US" sz="3600" dirty="0">
              <a:solidFill>
                <a:srgbClr val="002060"/>
              </a:solidFill>
            </a:endParaRPr>
          </a:p>
        </p:txBody>
      </p:sp>
      <p:sp>
        <p:nvSpPr>
          <p:cNvPr id="9" name="TextBox 8">
            <a:extLst>
              <a:ext uri="{FF2B5EF4-FFF2-40B4-BE49-F238E27FC236}">
                <a16:creationId xmlns:a16="http://schemas.microsoft.com/office/drawing/2014/main" id="{AF669CB8-9378-677B-631B-77FDB866C5A9}"/>
              </a:ext>
            </a:extLst>
          </p:cNvPr>
          <p:cNvSpPr txBox="1"/>
          <p:nvPr/>
        </p:nvSpPr>
        <p:spPr>
          <a:xfrm>
            <a:off x="11872705" y="6497455"/>
            <a:ext cx="319295" cy="369332"/>
          </a:xfrm>
          <a:prstGeom prst="rect">
            <a:avLst/>
          </a:prstGeom>
          <a:noFill/>
        </p:spPr>
        <p:txBody>
          <a:bodyPr wrap="square">
            <a:spAutoFit/>
          </a:bodyPr>
          <a:lstStyle/>
          <a:p>
            <a:r>
              <a:rPr lang="en-GB" i="1" dirty="0">
                <a:solidFill>
                  <a:schemeClr val="bg1"/>
                </a:solidFill>
              </a:rPr>
              <a:t>1</a:t>
            </a:r>
            <a:endParaRPr lang="en-US" dirty="0">
              <a:solidFill>
                <a:schemeClr val="bg1"/>
              </a:solidFill>
            </a:endParaRPr>
          </a:p>
        </p:txBody>
      </p:sp>
    </p:spTree>
    <p:extLst>
      <p:ext uri="{BB962C8B-B14F-4D97-AF65-F5344CB8AC3E}">
        <p14:creationId xmlns:p14="http://schemas.microsoft.com/office/powerpoint/2010/main" val="3473272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D2579D-2ED8-EE13-3F74-F02BB46B7E13}"/>
              </a:ext>
            </a:extLst>
          </p:cNvPr>
          <p:cNvSpPr>
            <a:spLocks noGrp="1"/>
          </p:cNvSpPr>
          <p:nvPr>
            <p:ph idx="1"/>
          </p:nvPr>
        </p:nvSpPr>
        <p:spPr>
          <a:xfrm>
            <a:off x="287867" y="1423987"/>
            <a:ext cx="4676569" cy="5144081"/>
          </a:xfrm>
        </p:spPr>
        <p:txBody>
          <a:bodyPr>
            <a:normAutofit lnSpcReduction="10000"/>
          </a:bodyPr>
          <a:lstStyle/>
          <a:p>
            <a:r>
              <a:rPr lang="en-US" sz="3200" dirty="0">
                <a:solidFill>
                  <a:srgbClr val="00DC00"/>
                </a:solidFill>
              </a:rPr>
              <a:t>HBA</a:t>
            </a:r>
          </a:p>
          <a:p>
            <a:pPr lvl="1"/>
            <a:r>
              <a:rPr lang="en-US" sz="2800" dirty="0"/>
              <a:t>High Band Antenna</a:t>
            </a:r>
          </a:p>
          <a:p>
            <a:pPr lvl="1"/>
            <a:r>
              <a:rPr lang="en-US" sz="2800" dirty="0"/>
              <a:t>144 MHz</a:t>
            </a:r>
          </a:p>
          <a:p>
            <a:r>
              <a:rPr lang="en-US" sz="3200" dirty="0">
                <a:solidFill>
                  <a:srgbClr val="00DC00"/>
                </a:solidFill>
              </a:rPr>
              <a:t>LBA</a:t>
            </a:r>
          </a:p>
          <a:p>
            <a:pPr lvl="1"/>
            <a:r>
              <a:rPr lang="en-US" sz="2800" dirty="0"/>
              <a:t>Low Band Antenna</a:t>
            </a:r>
          </a:p>
          <a:p>
            <a:pPr lvl="1"/>
            <a:r>
              <a:rPr lang="en-US" sz="2800" dirty="0"/>
              <a:t>54 MHz</a:t>
            </a:r>
          </a:p>
          <a:p>
            <a:pPr lvl="1"/>
            <a:endParaRPr lang="en-US" sz="2800" dirty="0"/>
          </a:p>
          <a:p>
            <a:r>
              <a:rPr lang="en-US" sz="3200" dirty="0">
                <a:solidFill>
                  <a:srgbClr val="00DC00"/>
                </a:solidFill>
              </a:rPr>
              <a:t>Core and Remote stations</a:t>
            </a:r>
          </a:p>
          <a:p>
            <a:pPr lvl="1"/>
            <a:r>
              <a:rPr lang="en-US" sz="2800" dirty="0"/>
              <a:t>48 HBA and 96 LBA</a:t>
            </a:r>
          </a:p>
          <a:p>
            <a:r>
              <a:rPr lang="en-US" sz="3200" dirty="0">
                <a:solidFill>
                  <a:srgbClr val="00DC00"/>
                </a:solidFill>
              </a:rPr>
              <a:t>International stations</a:t>
            </a:r>
          </a:p>
          <a:p>
            <a:pPr lvl="1"/>
            <a:r>
              <a:rPr lang="en-US" sz="2800" dirty="0"/>
              <a:t>96 HBA and LBA</a:t>
            </a:r>
          </a:p>
          <a:p>
            <a:pPr marL="457200" lvl="1" indent="0">
              <a:buNone/>
            </a:pPr>
            <a:endParaRPr lang="en-US" sz="2800" dirty="0"/>
          </a:p>
          <a:p>
            <a:pPr marL="457200" lvl="1" indent="0">
              <a:buNone/>
            </a:pPr>
            <a:endParaRPr lang="en-US" sz="2800" dirty="0"/>
          </a:p>
          <a:p>
            <a:pPr marL="457200" lvl="1" indent="0">
              <a:buNone/>
            </a:pPr>
            <a:endParaRPr lang="en-US" sz="2800" dirty="0"/>
          </a:p>
        </p:txBody>
      </p:sp>
      <p:sp>
        <p:nvSpPr>
          <p:cNvPr id="8" name="Title 1">
            <a:extLst>
              <a:ext uri="{FF2B5EF4-FFF2-40B4-BE49-F238E27FC236}">
                <a16:creationId xmlns:a16="http://schemas.microsoft.com/office/drawing/2014/main" id="{892D8C7F-8BF3-C8A0-EE0D-C32298D4176E}"/>
              </a:ext>
            </a:extLst>
          </p:cNvPr>
          <p:cNvSpPr txBox="1">
            <a:spLocks/>
          </p:cNvSpPr>
          <p:nvPr/>
        </p:nvSpPr>
        <p:spPr>
          <a:xfrm>
            <a:off x="647700" y="984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0DC00"/>
                </a:solidFill>
              </a:rPr>
              <a:t>LOFAR</a:t>
            </a:r>
            <a:r>
              <a:rPr lang="en-US" dirty="0"/>
              <a:t> Antenna:</a:t>
            </a:r>
          </a:p>
        </p:txBody>
      </p:sp>
      <p:pic>
        <p:nvPicPr>
          <p:cNvPr id="5" name="Picture 4">
            <a:extLst>
              <a:ext uri="{FF2B5EF4-FFF2-40B4-BE49-F238E27FC236}">
                <a16:creationId xmlns:a16="http://schemas.microsoft.com/office/drawing/2014/main" id="{73A85CF9-15FF-7BA3-58A1-A6A8D704F4FF}"/>
              </a:ext>
            </a:extLst>
          </p:cNvPr>
          <p:cNvPicPr>
            <a:picLocks noChangeAspect="1"/>
          </p:cNvPicPr>
          <p:nvPr/>
        </p:nvPicPr>
        <p:blipFill>
          <a:blip r:embed="rId3"/>
          <a:stretch>
            <a:fillRect/>
          </a:stretch>
        </p:blipFill>
        <p:spPr>
          <a:xfrm>
            <a:off x="5280246" y="98425"/>
            <a:ext cx="3253368" cy="4337824"/>
          </a:xfrm>
          <a:prstGeom prst="rect">
            <a:avLst/>
          </a:prstGeom>
        </p:spPr>
      </p:pic>
      <p:pic>
        <p:nvPicPr>
          <p:cNvPr id="6" name="Picture 5">
            <a:extLst>
              <a:ext uri="{FF2B5EF4-FFF2-40B4-BE49-F238E27FC236}">
                <a16:creationId xmlns:a16="http://schemas.microsoft.com/office/drawing/2014/main" id="{E5A17D56-5CA9-50A6-07C6-041BBC12A77C}"/>
              </a:ext>
            </a:extLst>
          </p:cNvPr>
          <p:cNvPicPr>
            <a:picLocks noChangeAspect="1"/>
          </p:cNvPicPr>
          <p:nvPr/>
        </p:nvPicPr>
        <p:blipFill>
          <a:blip r:embed="rId4"/>
          <a:stretch>
            <a:fillRect/>
          </a:stretch>
        </p:blipFill>
        <p:spPr>
          <a:xfrm>
            <a:off x="8849424" y="2449306"/>
            <a:ext cx="3253368" cy="4337824"/>
          </a:xfrm>
          <a:prstGeom prst="rect">
            <a:avLst/>
          </a:prstGeom>
        </p:spPr>
      </p:pic>
      <p:sp>
        <p:nvSpPr>
          <p:cNvPr id="23" name="TextBox 22">
            <a:extLst>
              <a:ext uri="{FF2B5EF4-FFF2-40B4-BE49-F238E27FC236}">
                <a16:creationId xmlns:a16="http://schemas.microsoft.com/office/drawing/2014/main" id="{5A32C948-6656-1D18-8D19-43839363E65E}"/>
              </a:ext>
            </a:extLst>
          </p:cNvPr>
          <p:cNvSpPr txBox="1"/>
          <p:nvPr/>
        </p:nvSpPr>
        <p:spPr>
          <a:xfrm>
            <a:off x="5280246" y="4436249"/>
            <a:ext cx="3253368" cy="369332"/>
          </a:xfrm>
          <a:prstGeom prst="rect">
            <a:avLst/>
          </a:prstGeom>
          <a:noFill/>
        </p:spPr>
        <p:txBody>
          <a:bodyPr wrap="square">
            <a:spAutoFit/>
          </a:bodyPr>
          <a:lstStyle/>
          <a:p>
            <a:pPr algn="ctr"/>
            <a:r>
              <a:rPr lang="en-US" sz="1800" dirty="0">
                <a:solidFill>
                  <a:srgbClr val="00DC00"/>
                </a:solidFill>
              </a:rPr>
              <a:t>HBA</a:t>
            </a:r>
            <a:endParaRPr lang="en-US" dirty="0"/>
          </a:p>
        </p:txBody>
      </p:sp>
      <p:sp>
        <p:nvSpPr>
          <p:cNvPr id="24" name="TextBox 23">
            <a:extLst>
              <a:ext uri="{FF2B5EF4-FFF2-40B4-BE49-F238E27FC236}">
                <a16:creationId xmlns:a16="http://schemas.microsoft.com/office/drawing/2014/main" id="{3CECB403-7FC7-F631-8149-90827DC68FC9}"/>
              </a:ext>
            </a:extLst>
          </p:cNvPr>
          <p:cNvSpPr txBox="1"/>
          <p:nvPr/>
        </p:nvSpPr>
        <p:spPr>
          <a:xfrm>
            <a:off x="8849424" y="2123311"/>
            <a:ext cx="3253368" cy="369332"/>
          </a:xfrm>
          <a:prstGeom prst="rect">
            <a:avLst/>
          </a:prstGeom>
          <a:noFill/>
        </p:spPr>
        <p:txBody>
          <a:bodyPr wrap="square">
            <a:spAutoFit/>
          </a:bodyPr>
          <a:lstStyle/>
          <a:p>
            <a:pPr algn="ctr"/>
            <a:r>
              <a:rPr lang="en-US" sz="1800" dirty="0">
                <a:solidFill>
                  <a:srgbClr val="00DC00"/>
                </a:solidFill>
              </a:rPr>
              <a:t>LBA</a:t>
            </a:r>
            <a:endParaRPr lang="en-US" dirty="0"/>
          </a:p>
        </p:txBody>
      </p:sp>
      <p:sp>
        <p:nvSpPr>
          <p:cNvPr id="25" name="TextBox 24">
            <a:extLst>
              <a:ext uri="{FF2B5EF4-FFF2-40B4-BE49-F238E27FC236}">
                <a16:creationId xmlns:a16="http://schemas.microsoft.com/office/drawing/2014/main" id="{F7F52172-67EB-A547-A129-74CCEDD308DE}"/>
              </a:ext>
            </a:extLst>
          </p:cNvPr>
          <p:cNvSpPr txBox="1"/>
          <p:nvPr/>
        </p:nvSpPr>
        <p:spPr>
          <a:xfrm>
            <a:off x="11872705" y="6497455"/>
            <a:ext cx="319295" cy="369332"/>
          </a:xfrm>
          <a:prstGeom prst="rect">
            <a:avLst/>
          </a:prstGeom>
          <a:noFill/>
        </p:spPr>
        <p:txBody>
          <a:bodyPr wrap="square">
            <a:spAutoFit/>
          </a:bodyPr>
          <a:lstStyle/>
          <a:p>
            <a:r>
              <a:rPr lang="en-GB" i="1" dirty="0"/>
              <a:t>2</a:t>
            </a:r>
            <a:endParaRPr lang="en-US" dirty="0"/>
          </a:p>
        </p:txBody>
      </p:sp>
    </p:spTree>
    <p:extLst>
      <p:ext uri="{BB962C8B-B14F-4D97-AF65-F5344CB8AC3E}">
        <p14:creationId xmlns:p14="http://schemas.microsoft.com/office/powerpoint/2010/main" val="6784073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6CFF985-31C8-E293-EF9D-EC886B05803B}"/>
              </a:ext>
            </a:extLst>
          </p:cNvPr>
          <p:cNvSpPr/>
          <p:nvPr/>
        </p:nvSpPr>
        <p:spPr>
          <a:xfrm>
            <a:off x="0" y="-26895"/>
            <a:ext cx="12192000" cy="6893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erial view of a forest and a large square&#10;&#10;Description automatically generated">
            <a:extLst>
              <a:ext uri="{FF2B5EF4-FFF2-40B4-BE49-F238E27FC236}">
                <a16:creationId xmlns:a16="http://schemas.microsoft.com/office/drawing/2014/main" id="{6BBA31A0-3A9D-F0C5-7D57-9250261BE878}"/>
              </a:ext>
            </a:extLst>
          </p:cNvPr>
          <p:cNvPicPr>
            <a:picLocks noChangeAspect="1"/>
          </p:cNvPicPr>
          <p:nvPr/>
        </p:nvPicPr>
        <p:blipFill rotWithShape="1">
          <a:blip r:embed="rId3"/>
          <a:srcRect t="14576" r="5" b="5"/>
          <a:stretch/>
        </p:blipFill>
        <p:spPr>
          <a:xfrm>
            <a:off x="1" y="1"/>
            <a:ext cx="2970465" cy="3383279"/>
          </a:xfrm>
          <a:prstGeom prst="rect">
            <a:avLst/>
          </a:prstGeom>
        </p:spPr>
      </p:pic>
      <p:pic>
        <p:nvPicPr>
          <p:cNvPr id="9" name="Picture 8" descr="A close-up of a computer server&#10;&#10;Description automatically generated">
            <a:extLst>
              <a:ext uri="{FF2B5EF4-FFF2-40B4-BE49-F238E27FC236}">
                <a16:creationId xmlns:a16="http://schemas.microsoft.com/office/drawing/2014/main" id="{14DA2FE7-23FD-588F-63E2-D0DC1125A4E3}"/>
              </a:ext>
            </a:extLst>
          </p:cNvPr>
          <p:cNvPicPr>
            <a:picLocks noChangeAspect="1"/>
          </p:cNvPicPr>
          <p:nvPr/>
        </p:nvPicPr>
        <p:blipFill rotWithShape="1">
          <a:blip r:embed="rId4"/>
          <a:srcRect t="16996" r="3" b="30328"/>
          <a:stretch/>
        </p:blipFill>
        <p:spPr>
          <a:xfrm>
            <a:off x="9190490" y="12"/>
            <a:ext cx="2970465" cy="3383268"/>
          </a:xfrm>
          <a:prstGeom prst="rect">
            <a:avLst/>
          </a:prstGeom>
        </p:spPr>
      </p:pic>
      <p:pic>
        <p:nvPicPr>
          <p:cNvPr id="23" name="Picture 22" descr="A snowy field with trees in the background&#10;&#10;Description automatically generated">
            <a:extLst>
              <a:ext uri="{FF2B5EF4-FFF2-40B4-BE49-F238E27FC236}">
                <a16:creationId xmlns:a16="http://schemas.microsoft.com/office/drawing/2014/main" id="{5D9CC330-B40E-AE53-9126-6FE6CA2187B4}"/>
              </a:ext>
            </a:extLst>
          </p:cNvPr>
          <p:cNvPicPr>
            <a:picLocks noChangeAspect="1"/>
          </p:cNvPicPr>
          <p:nvPr/>
        </p:nvPicPr>
        <p:blipFill rotWithShape="1">
          <a:blip r:embed="rId5"/>
          <a:srcRect l="22147" r="11977" b="4"/>
          <a:stretch/>
        </p:blipFill>
        <p:spPr>
          <a:xfrm>
            <a:off x="3058568" y="3474726"/>
            <a:ext cx="2971800" cy="3383268"/>
          </a:xfrm>
          <a:prstGeom prst="rect">
            <a:avLst/>
          </a:prstGeom>
        </p:spPr>
      </p:pic>
      <p:pic>
        <p:nvPicPr>
          <p:cNvPr id="19" name="Picture 18" descr="A snowy field with trees&#10;&#10;Description automatically generated">
            <a:extLst>
              <a:ext uri="{FF2B5EF4-FFF2-40B4-BE49-F238E27FC236}">
                <a16:creationId xmlns:a16="http://schemas.microsoft.com/office/drawing/2014/main" id="{FDF26F56-8B4C-798B-F4D7-9BF2F0C3B8DB}"/>
              </a:ext>
            </a:extLst>
          </p:cNvPr>
          <p:cNvPicPr>
            <a:picLocks noChangeAspect="1"/>
          </p:cNvPicPr>
          <p:nvPr/>
        </p:nvPicPr>
        <p:blipFill rotWithShape="1">
          <a:blip r:embed="rId6"/>
          <a:srcRect t="4146" r="5" b="10435"/>
          <a:stretch/>
        </p:blipFill>
        <p:spPr>
          <a:xfrm>
            <a:off x="-1017" y="3474720"/>
            <a:ext cx="2970465" cy="3383280"/>
          </a:xfrm>
          <a:prstGeom prst="rect">
            <a:avLst/>
          </a:prstGeom>
        </p:spPr>
      </p:pic>
      <p:sp>
        <p:nvSpPr>
          <p:cNvPr id="2" name="Title 1">
            <a:extLst>
              <a:ext uri="{FF2B5EF4-FFF2-40B4-BE49-F238E27FC236}">
                <a16:creationId xmlns:a16="http://schemas.microsoft.com/office/drawing/2014/main" id="{99A5B35C-2903-C981-3667-2DE641D282FF}"/>
              </a:ext>
            </a:extLst>
          </p:cNvPr>
          <p:cNvSpPr>
            <a:spLocks noGrp="1"/>
          </p:cNvSpPr>
          <p:nvPr>
            <p:ph type="title"/>
          </p:nvPr>
        </p:nvSpPr>
        <p:spPr>
          <a:xfrm>
            <a:off x="6491653" y="3799272"/>
            <a:ext cx="5193748" cy="637124"/>
          </a:xfrm>
        </p:spPr>
        <p:txBody>
          <a:bodyPr vert="horz" lIns="91440" tIns="45720" rIns="91440" bIns="45720" rtlCol="0">
            <a:normAutofit/>
          </a:bodyPr>
          <a:lstStyle/>
          <a:p>
            <a:endParaRPr lang="en-US" sz="3200" kern="1200">
              <a:solidFill>
                <a:srgbClr val="FFFFFF"/>
              </a:solidFill>
              <a:latin typeface="+mj-lt"/>
              <a:ea typeface="+mj-ea"/>
              <a:cs typeface="+mj-cs"/>
            </a:endParaRPr>
          </a:p>
        </p:txBody>
      </p:sp>
      <p:pic>
        <p:nvPicPr>
          <p:cNvPr id="25" name="Content Placeholder 24" descr="A group of people standing in front of a body of water&#10;&#10;Description automatically generated">
            <a:extLst>
              <a:ext uri="{FF2B5EF4-FFF2-40B4-BE49-F238E27FC236}">
                <a16:creationId xmlns:a16="http://schemas.microsoft.com/office/drawing/2014/main" id="{B69FFB73-8BF2-CBFD-4DFC-88D6F1F95A27}"/>
              </a:ext>
            </a:extLst>
          </p:cNvPr>
          <p:cNvPicPr>
            <a:picLocks noGrp="1" noChangeAspect="1"/>
          </p:cNvPicPr>
          <p:nvPr>
            <p:ph idx="1"/>
          </p:nvPr>
        </p:nvPicPr>
        <p:blipFill rotWithShape="1">
          <a:blip r:embed="rId7"/>
          <a:srcRect r="17667"/>
          <a:stretch/>
        </p:blipFill>
        <p:spPr>
          <a:xfrm>
            <a:off x="6145908" y="3471368"/>
            <a:ext cx="6046091" cy="3391258"/>
          </a:xfrm>
        </p:spPr>
      </p:pic>
      <p:sp>
        <p:nvSpPr>
          <p:cNvPr id="31" name="Title 1">
            <a:extLst>
              <a:ext uri="{FF2B5EF4-FFF2-40B4-BE49-F238E27FC236}">
                <a16:creationId xmlns:a16="http://schemas.microsoft.com/office/drawing/2014/main" id="{221928E2-A02E-53DE-65B3-9D2A3620898E}"/>
              </a:ext>
            </a:extLst>
          </p:cNvPr>
          <p:cNvSpPr txBox="1">
            <a:spLocks/>
          </p:cNvSpPr>
          <p:nvPr/>
        </p:nvSpPr>
        <p:spPr>
          <a:xfrm>
            <a:off x="6161346" y="578308"/>
            <a:ext cx="3129078" cy="2967208"/>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5900" dirty="0">
                <a:solidFill>
                  <a:srgbClr val="92D050"/>
                </a:solidFill>
                <a:latin typeface="Roboto" panose="020F0502020204030204" pitchFamily="34" charset="0"/>
              </a:rPr>
              <a:t>LOFAR </a:t>
            </a:r>
            <a:br>
              <a:rPr lang="en-IN" sz="5900" dirty="0">
                <a:solidFill>
                  <a:srgbClr val="92D050"/>
                </a:solidFill>
                <a:latin typeface="Roboto" panose="020F0502020204030204" pitchFamily="34" charset="0"/>
              </a:rPr>
            </a:br>
            <a:r>
              <a:rPr lang="en-IN" sz="5900" dirty="0">
                <a:solidFill>
                  <a:srgbClr val="92D050"/>
                </a:solidFill>
                <a:latin typeface="Roboto" panose="020F0502020204030204" pitchFamily="34" charset="0"/>
              </a:rPr>
              <a:t>in Germany</a:t>
            </a:r>
          </a:p>
          <a:p>
            <a:endParaRPr lang="en-IN" dirty="0">
              <a:solidFill>
                <a:srgbClr val="92D050"/>
              </a:solidFill>
              <a:latin typeface="Roboto" panose="020F0502020204030204" pitchFamily="34" charset="0"/>
            </a:endParaRPr>
          </a:p>
          <a:p>
            <a:r>
              <a:rPr lang="en-IN" sz="3500" b="0" i="0" u="none" strike="noStrike" dirty="0">
                <a:solidFill>
                  <a:schemeClr val="tx1">
                    <a:lumMod val="95000"/>
                  </a:schemeClr>
                </a:solidFill>
                <a:effectLst/>
                <a:latin typeface="+mn-lt"/>
              </a:rPr>
              <a:t>- DE601: </a:t>
            </a:r>
            <a:r>
              <a:rPr lang="en-IN" sz="3500" b="0" i="0" u="none" strike="noStrike" dirty="0" err="1">
                <a:solidFill>
                  <a:schemeClr val="tx1">
                    <a:lumMod val="95000"/>
                  </a:schemeClr>
                </a:solidFill>
                <a:effectLst/>
                <a:latin typeface="+mn-lt"/>
              </a:rPr>
              <a:t>Effelsberg</a:t>
            </a:r>
            <a:endParaRPr lang="en-IN" sz="3500" b="0" i="0" u="none" strike="noStrike" dirty="0">
              <a:solidFill>
                <a:schemeClr val="tx1">
                  <a:lumMod val="95000"/>
                </a:schemeClr>
              </a:solidFill>
              <a:effectLst/>
              <a:latin typeface="+mn-lt"/>
            </a:endParaRPr>
          </a:p>
          <a:p>
            <a:r>
              <a:rPr lang="en-IN" sz="3500" b="0" i="0" u="none" strike="noStrike" dirty="0">
                <a:solidFill>
                  <a:schemeClr val="tx1">
                    <a:lumMod val="95000"/>
                  </a:schemeClr>
                </a:solidFill>
                <a:effectLst/>
                <a:latin typeface="+mn-lt"/>
              </a:rPr>
              <a:t>- DE602: </a:t>
            </a:r>
            <a:r>
              <a:rPr lang="en-IN" sz="3500" b="0" i="0" u="none" strike="noStrike" dirty="0" err="1">
                <a:solidFill>
                  <a:schemeClr val="tx1">
                    <a:lumMod val="95000"/>
                  </a:schemeClr>
                </a:solidFill>
                <a:effectLst/>
                <a:latin typeface="+mn-lt"/>
              </a:rPr>
              <a:t>Unterweilenbach</a:t>
            </a:r>
            <a:endParaRPr lang="en-IN" sz="3500" b="0" i="0" u="none" strike="noStrike" dirty="0">
              <a:solidFill>
                <a:schemeClr val="tx1">
                  <a:lumMod val="95000"/>
                </a:schemeClr>
              </a:solidFill>
              <a:effectLst/>
              <a:latin typeface="+mn-lt"/>
            </a:endParaRPr>
          </a:p>
          <a:p>
            <a:r>
              <a:rPr lang="en-IN" sz="3500" b="0" i="0" u="none" strike="noStrike" dirty="0">
                <a:solidFill>
                  <a:schemeClr val="tx1">
                    <a:lumMod val="95000"/>
                  </a:schemeClr>
                </a:solidFill>
                <a:effectLst/>
                <a:latin typeface="+mn-lt"/>
              </a:rPr>
              <a:t>- DE603: </a:t>
            </a:r>
            <a:r>
              <a:rPr lang="en-IN" sz="3500" b="0" i="0" u="none" strike="noStrike" dirty="0" err="1">
                <a:solidFill>
                  <a:schemeClr val="tx1">
                    <a:lumMod val="95000"/>
                  </a:schemeClr>
                </a:solidFill>
                <a:effectLst/>
                <a:latin typeface="+mn-lt"/>
              </a:rPr>
              <a:t>Tautenburg</a:t>
            </a:r>
            <a:endParaRPr lang="en-IN" sz="3500" b="0" i="0" u="none" strike="noStrike" dirty="0">
              <a:solidFill>
                <a:schemeClr val="tx1">
                  <a:lumMod val="95000"/>
                </a:schemeClr>
              </a:solidFill>
              <a:effectLst/>
              <a:latin typeface="+mn-lt"/>
            </a:endParaRPr>
          </a:p>
          <a:p>
            <a:r>
              <a:rPr lang="en-IN" sz="3500" b="0" i="0" u="none" strike="noStrike" dirty="0">
                <a:solidFill>
                  <a:schemeClr val="tx1">
                    <a:lumMod val="95000"/>
                  </a:schemeClr>
                </a:solidFill>
                <a:effectLst/>
                <a:latin typeface="+mn-lt"/>
              </a:rPr>
              <a:t>- DE604: </a:t>
            </a:r>
            <a:r>
              <a:rPr lang="en-IN" sz="3500" b="0" i="0" u="none" strike="noStrike" dirty="0" err="1">
                <a:solidFill>
                  <a:schemeClr val="tx1">
                    <a:lumMod val="95000"/>
                  </a:schemeClr>
                </a:solidFill>
                <a:effectLst/>
                <a:latin typeface="+mn-lt"/>
              </a:rPr>
              <a:t>Bornim</a:t>
            </a:r>
            <a:endParaRPr lang="en-IN" sz="3500" b="0" i="0" u="none" strike="noStrike" dirty="0">
              <a:solidFill>
                <a:schemeClr val="tx1">
                  <a:lumMod val="95000"/>
                </a:schemeClr>
              </a:solidFill>
              <a:effectLst/>
              <a:latin typeface="+mn-lt"/>
            </a:endParaRPr>
          </a:p>
          <a:p>
            <a:r>
              <a:rPr lang="en-IN" sz="3500" b="0" i="0" u="none" strike="noStrike" dirty="0">
                <a:solidFill>
                  <a:schemeClr val="tx1">
                    <a:lumMod val="95000"/>
                  </a:schemeClr>
                </a:solidFill>
                <a:effectLst/>
                <a:latin typeface="+mn-lt"/>
              </a:rPr>
              <a:t>- DE605: </a:t>
            </a:r>
            <a:r>
              <a:rPr lang="en-IN" sz="3500" b="0" i="0" u="none" strike="noStrike" dirty="0" err="1">
                <a:solidFill>
                  <a:schemeClr val="tx1">
                    <a:lumMod val="95000"/>
                  </a:schemeClr>
                </a:solidFill>
                <a:effectLst/>
                <a:latin typeface="+mn-lt"/>
              </a:rPr>
              <a:t>Jülich</a:t>
            </a:r>
            <a:endParaRPr lang="en-IN" sz="3500" b="0" i="0" u="none" strike="noStrike" dirty="0">
              <a:solidFill>
                <a:schemeClr val="tx1">
                  <a:lumMod val="95000"/>
                </a:schemeClr>
              </a:solidFill>
              <a:effectLst/>
              <a:latin typeface="+mn-lt"/>
            </a:endParaRPr>
          </a:p>
          <a:p>
            <a:r>
              <a:rPr lang="en-IN" sz="3500" b="0" i="0" u="none" strike="noStrike" dirty="0">
                <a:solidFill>
                  <a:schemeClr val="tx1">
                    <a:lumMod val="95000"/>
                  </a:schemeClr>
                </a:solidFill>
                <a:effectLst/>
                <a:latin typeface="+mn-lt"/>
              </a:rPr>
              <a:t>- DE609: Norderstedt</a:t>
            </a:r>
          </a:p>
          <a:p>
            <a:endParaRPr lang="en-IN" b="0" i="0" u="none" strike="noStrike" dirty="0">
              <a:solidFill>
                <a:schemeClr val="tx1">
                  <a:lumMod val="95000"/>
                </a:schemeClr>
              </a:solidFill>
              <a:effectLst/>
              <a:latin typeface="Linux Libertine"/>
            </a:endParaRPr>
          </a:p>
          <a:p>
            <a:endParaRPr lang="en-IN" b="0" i="0" u="none" strike="noStrike" dirty="0">
              <a:solidFill>
                <a:schemeClr val="tx1">
                  <a:lumMod val="95000"/>
                </a:schemeClr>
              </a:solidFill>
              <a:effectLst/>
              <a:latin typeface="Linux Libertine"/>
            </a:endParaRPr>
          </a:p>
          <a:p>
            <a:endParaRPr lang="en-IN" dirty="0">
              <a:solidFill>
                <a:srgbClr val="92D050"/>
              </a:solidFill>
              <a:latin typeface="Roboto" panose="020F0502020204030204" pitchFamily="34" charset="0"/>
            </a:endParaRPr>
          </a:p>
          <a:p>
            <a:r>
              <a:rPr lang="en-IN" dirty="0">
                <a:latin typeface="Roboto" panose="020F0502020204030204" pitchFamily="34" charset="0"/>
              </a:rPr>
              <a:t> </a:t>
            </a:r>
            <a:endParaRPr lang="en-US" sz="13800" dirty="0">
              <a:solidFill>
                <a:srgbClr val="92D050"/>
              </a:solidFill>
            </a:endParaRPr>
          </a:p>
        </p:txBody>
      </p:sp>
      <p:sp>
        <p:nvSpPr>
          <p:cNvPr id="35" name="TextBox 34">
            <a:extLst>
              <a:ext uri="{FF2B5EF4-FFF2-40B4-BE49-F238E27FC236}">
                <a16:creationId xmlns:a16="http://schemas.microsoft.com/office/drawing/2014/main" id="{82D6C888-C3DB-ABAA-ABEE-A34F1B684B8E}"/>
              </a:ext>
            </a:extLst>
          </p:cNvPr>
          <p:cNvSpPr txBox="1"/>
          <p:nvPr/>
        </p:nvSpPr>
        <p:spPr>
          <a:xfrm>
            <a:off x="11872705" y="6497455"/>
            <a:ext cx="319295" cy="369332"/>
          </a:xfrm>
          <a:prstGeom prst="rect">
            <a:avLst/>
          </a:prstGeom>
          <a:noFill/>
        </p:spPr>
        <p:txBody>
          <a:bodyPr wrap="square">
            <a:spAutoFit/>
          </a:bodyPr>
          <a:lstStyle/>
          <a:p>
            <a:r>
              <a:rPr lang="en-GB" i="1" dirty="0"/>
              <a:t>3</a:t>
            </a:r>
            <a:endParaRPr lang="en-US" dirty="0"/>
          </a:p>
        </p:txBody>
      </p:sp>
      <p:pic>
        <p:nvPicPr>
          <p:cNvPr id="3" name="Picture 2">
            <a:extLst>
              <a:ext uri="{FF2B5EF4-FFF2-40B4-BE49-F238E27FC236}">
                <a16:creationId xmlns:a16="http://schemas.microsoft.com/office/drawing/2014/main" id="{CEC1D53A-15FE-515B-7738-9FCB6B5402D2}"/>
              </a:ext>
            </a:extLst>
          </p:cNvPr>
          <p:cNvPicPr>
            <a:picLocks noChangeAspect="1"/>
          </p:cNvPicPr>
          <p:nvPr/>
        </p:nvPicPr>
        <p:blipFill rotWithShape="1">
          <a:blip r:embed="rId8"/>
          <a:srcRect t="14616"/>
          <a:stretch/>
        </p:blipFill>
        <p:spPr>
          <a:xfrm>
            <a:off x="3058568" y="0"/>
            <a:ext cx="2971799" cy="3383274"/>
          </a:xfrm>
          <a:prstGeom prst="rect">
            <a:avLst/>
          </a:prstGeom>
        </p:spPr>
      </p:pic>
    </p:spTree>
    <p:extLst>
      <p:ext uri="{BB962C8B-B14F-4D97-AF65-F5344CB8AC3E}">
        <p14:creationId xmlns:p14="http://schemas.microsoft.com/office/powerpoint/2010/main" val="18970582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F1441FF-02A0-457A-B040-DD10C1EC0C02}"/>
              </a:ext>
            </a:extLst>
          </p:cNvPr>
          <p:cNvSpPr txBox="1">
            <a:spLocks/>
          </p:cNvSpPr>
          <p:nvPr/>
        </p:nvSpPr>
        <p:spPr>
          <a:xfrm>
            <a:off x="0" y="2913165"/>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dirty="0">
                <a:solidFill>
                  <a:srgbClr val="00DC00"/>
                </a:solidFill>
              </a:rPr>
              <a:t>AGN?</a:t>
            </a:r>
          </a:p>
        </p:txBody>
      </p:sp>
    </p:spTree>
    <p:extLst>
      <p:ext uri="{BB962C8B-B14F-4D97-AF65-F5344CB8AC3E}">
        <p14:creationId xmlns:p14="http://schemas.microsoft.com/office/powerpoint/2010/main" val="17222020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A diagram of a radio frequency&#10;&#10;Description automatically generated">
            <a:extLst>
              <a:ext uri="{FF2B5EF4-FFF2-40B4-BE49-F238E27FC236}">
                <a16:creationId xmlns:a16="http://schemas.microsoft.com/office/drawing/2014/main" id="{DF2EDA38-FEA1-E19E-2E02-C145C77033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17"/>
          <a:stretch/>
        </p:blipFill>
        <p:spPr bwMode="auto">
          <a:xfrm>
            <a:off x="2528986" y="78060"/>
            <a:ext cx="7459183" cy="67910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FA92FA1-913C-20E6-369C-F017A516865A}"/>
              </a:ext>
            </a:extLst>
          </p:cNvPr>
          <p:cNvSpPr txBox="1"/>
          <p:nvPr/>
        </p:nvSpPr>
        <p:spPr>
          <a:xfrm>
            <a:off x="11872705" y="6497455"/>
            <a:ext cx="319295" cy="369332"/>
          </a:xfrm>
          <a:prstGeom prst="rect">
            <a:avLst/>
          </a:prstGeom>
          <a:noFill/>
        </p:spPr>
        <p:txBody>
          <a:bodyPr wrap="square">
            <a:spAutoFit/>
          </a:bodyPr>
          <a:lstStyle/>
          <a:p>
            <a:r>
              <a:rPr lang="en-GB" i="1" dirty="0"/>
              <a:t>4</a:t>
            </a:r>
            <a:endParaRPr lang="en-US" dirty="0"/>
          </a:p>
        </p:txBody>
      </p:sp>
    </p:spTree>
    <p:extLst>
      <p:ext uri="{BB962C8B-B14F-4D97-AF65-F5344CB8AC3E}">
        <p14:creationId xmlns:p14="http://schemas.microsoft.com/office/powerpoint/2010/main" val="40805410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A diagram of a radio frequency&#10;&#10;Description automatically generated">
            <a:extLst>
              <a:ext uri="{FF2B5EF4-FFF2-40B4-BE49-F238E27FC236}">
                <a16:creationId xmlns:a16="http://schemas.microsoft.com/office/drawing/2014/main" id="{DF2EDA38-FEA1-E19E-2E02-C145C77033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17"/>
          <a:stretch/>
        </p:blipFill>
        <p:spPr bwMode="auto">
          <a:xfrm>
            <a:off x="2528986" y="78060"/>
            <a:ext cx="7459183" cy="679109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A collage of images of a fire&#10;&#10;Description automatically generated">
            <a:extLst>
              <a:ext uri="{FF2B5EF4-FFF2-40B4-BE49-F238E27FC236}">
                <a16:creationId xmlns:a16="http://schemas.microsoft.com/office/drawing/2014/main" id="{BD3FD367-F66C-E03D-7F47-0A4FC9F6C8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489"/>
          <a:stretch/>
        </p:blipFill>
        <p:spPr bwMode="auto">
          <a:xfrm>
            <a:off x="115008" y="1200728"/>
            <a:ext cx="2565930" cy="4086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A collage of images of a fire&#10;&#10;Description automatically generated">
            <a:extLst>
              <a:ext uri="{FF2B5EF4-FFF2-40B4-BE49-F238E27FC236}">
                <a16:creationId xmlns:a16="http://schemas.microsoft.com/office/drawing/2014/main" id="{AA133E36-82F9-88C2-EDE2-F2FEA9EEAA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7428"/>
          <a:stretch/>
        </p:blipFill>
        <p:spPr bwMode="auto">
          <a:xfrm>
            <a:off x="10061659" y="1200728"/>
            <a:ext cx="1899424" cy="4086000"/>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A18E3B66-E2FA-D9C9-6573-94B4C355BF3D}"/>
              </a:ext>
            </a:extLst>
          </p:cNvPr>
          <p:cNvSpPr/>
          <p:nvPr/>
        </p:nvSpPr>
        <p:spPr>
          <a:xfrm>
            <a:off x="5082827" y="257854"/>
            <a:ext cx="2106178" cy="494853"/>
          </a:xfrm>
          <a:prstGeom prst="ellipse">
            <a:avLst/>
          </a:prstGeom>
          <a:noFill/>
          <a:ln w="57150">
            <a:solidFill>
              <a:srgbClr val="00D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EA9403C-5150-F823-8477-B48ABA038D97}"/>
              </a:ext>
            </a:extLst>
          </p:cNvPr>
          <p:cNvSpPr txBox="1"/>
          <p:nvPr/>
        </p:nvSpPr>
        <p:spPr>
          <a:xfrm>
            <a:off x="115009" y="5287940"/>
            <a:ext cx="2565930" cy="1200329"/>
          </a:xfrm>
          <a:prstGeom prst="rect">
            <a:avLst/>
          </a:prstGeom>
          <a:noFill/>
        </p:spPr>
        <p:txBody>
          <a:bodyPr wrap="square">
            <a:spAutoFit/>
          </a:bodyPr>
          <a:lstStyle/>
          <a:p>
            <a:pPr algn="ctr"/>
            <a:r>
              <a:rPr lang="en-IN" b="0" i="0" u="none" strike="noStrike" dirty="0">
                <a:solidFill>
                  <a:srgbClr val="D88438"/>
                </a:solidFill>
                <a:effectLst/>
                <a:latin typeface="Open Sans" panose="020F0502020204030204" pitchFamily="34" charset="0"/>
              </a:rPr>
              <a:t>3C 31</a:t>
            </a:r>
          </a:p>
          <a:p>
            <a:pPr algn="ctr"/>
            <a:r>
              <a:rPr lang="en-IN" b="0" i="1" u="none" strike="noStrike" dirty="0">
                <a:solidFill>
                  <a:srgbClr val="00DC00"/>
                </a:solidFill>
                <a:effectLst/>
                <a:latin typeface="Arial" panose="020B0604020202020204" pitchFamily="34" charset="0"/>
              </a:rPr>
              <a:t>Less collimated,</a:t>
            </a:r>
            <a:br>
              <a:rPr lang="en-IN" b="0" i="1" u="none" strike="noStrike" dirty="0">
                <a:solidFill>
                  <a:srgbClr val="00DC00"/>
                </a:solidFill>
                <a:effectLst/>
                <a:latin typeface="Arial" panose="020B0604020202020204" pitchFamily="34" charset="0"/>
              </a:rPr>
            </a:br>
            <a:r>
              <a:rPr lang="en-IN" b="0" i="1" u="none" strike="noStrike" dirty="0">
                <a:solidFill>
                  <a:srgbClr val="00DC00"/>
                </a:solidFill>
                <a:effectLst/>
                <a:latin typeface="Arial" panose="020B0604020202020204" pitchFamily="34" charset="0"/>
              </a:rPr>
              <a:t>edge-darkened,</a:t>
            </a:r>
          </a:p>
          <a:p>
            <a:pPr algn="ctr"/>
            <a:r>
              <a:rPr lang="en-IN" i="1" dirty="0">
                <a:solidFill>
                  <a:srgbClr val="00DC00"/>
                </a:solidFill>
                <a:latin typeface="Arial" panose="020B0604020202020204" pitchFamily="34" charset="0"/>
              </a:rPr>
              <a:t>no hotspot</a:t>
            </a:r>
            <a:endParaRPr lang="en-IN" b="0" i="0" u="none" strike="noStrike" dirty="0">
              <a:solidFill>
                <a:srgbClr val="00DC00"/>
              </a:solidFill>
              <a:effectLst/>
              <a:latin typeface="Open Sans" panose="020F0502020204030204" pitchFamily="34" charset="0"/>
            </a:endParaRPr>
          </a:p>
        </p:txBody>
      </p:sp>
      <p:sp>
        <p:nvSpPr>
          <p:cNvPr id="19" name="TextBox 18">
            <a:extLst>
              <a:ext uri="{FF2B5EF4-FFF2-40B4-BE49-F238E27FC236}">
                <a16:creationId xmlns:a16="http://schemas.microsoft.com/office/drawing/2014/main" id="{134AF0E4-1D74-312D-60C1-EB31F1C20767}"/>
              </a:ext>
            </a:extLst>
          </p:cNvPr>
          <p:cNvSpPr txBox="1"/>
          <p:nvPr/>
        </p:nvSpPr>
        <p:spPr>
          <a:xfrm>
            <a:off x="10061659" y="5287940"/>
            <a:ext cx="1899425" cy="1200329"/>
          </a:xfrm>
          <a:prstGeom prst="rect">
            <a:avLst/>
          </a:prstGeom>
          <a:noFill/>
        </p:spPr>
        <p:txBody>
          <a:bodyPr wrap="square">
            <a:spAutoFit/>
          </a:bodyPr>
          <a:lstStyle/>
          <a:p>
            <a:pPr algn="ctr"/>
            <a:r>
              <a:rPr lang="en-IN" b="0" i="0" u="none" strike="noStrike" dirty="0">
                <a:solidFill>
                  <a:srgbClr val="D88438"/>
                </a:solidFill>
                <a:effectLst/>
                <a:latin typeface="Open Sans" panose="020F0502020204030204" pitchFamily="34" charset="0"/>
              </a:rPr>
              <a:t>Cygnus A</a:t>
            </a:r>
          </a:p>
          <a:p>
            <a:pPr algn="ctr"/>
            <a:r>
              <a:rPr lang="en-IN" b="0" i="1" u="none" strike="noStrike" dirty="0">
                <a:solidFill>
                  <a:srgbClr val="00DC00"/>
                </a:solidFill>
                <a:effectLst/>
                <a:latin typeface="Arial" panose="020B0604020202020204" pitchFamily="34" charset="0"/>
              </a:rPr>
              <a:t>Collimated,</a:t>
            </a:r>
            <a:br>
              <a:rPr lang="en-IN" b="0" i="1" u="none" strike="noStrike" dirty="0">
                <a:solidFill>
                  <a:srgbClr val="00DC00"/>
                </a:solidFill>
                <a:effectLst/>
                <a:latin typeface="Arial" panose="020B0604020202020204" pitchFamily="34" charset="0"/>
              </a:rPr>
            </a:br>
            <a:r>
              <a:rPr lang="en-IN" b="0" i="1" u="none" strike="noStrike" dirty="0">
                <a:solidFill>
                  <a:srgbClr val="00DC00"/>
                </a:solidFill>
                <a:effectLst/>
                <a:latin typeface="Arial" panose="020B0604020202020204" pitchFamily="34" charset="0"/>
              </a:rPr>
              <a:t>edge brightened,</a:t>
            </a:r>
          </a:p>
          <a:p>
            <a:pPr algn="ctr"/>
            <a:r>
              <a:rPr lang="en-IN" i="1" dirty="0">
                <a:solidFill>
                  <a:srgbClr val="00DC00"/>
                </a:solidFill>
                <a:latin typeface="Arial" panose="020B0604020202020204" pitchFamily="34" charset="0"/>
              </a:rPr>
              <a:t>terminal hotspot</a:t>
            </a:r>
            <a:r>
              <a:rPr lang="en-IN" b="0" i="1" u="none" strike="noStrike" dirty="0">
                <a:solidFill>
                  <a:srgbClr val="00DC00"/>
                </a:solidFill>
                <a:effectLst/>
                <a:latin typeface="Arial" panose="020B0604020202020204" pitchFamily="34" charset="0"/>
              </a:rPr>
              <a:t> </a:t>
            </a:r>
            <a:endParaRPr lang="en-IN" b="0" i="0" u="none" strike="noStrike" dirty="0">
              <a:solidFill>
                <a:srgbClr val="00DC00"/>
              </a:solidFill>
              <a:effectLst/>
              <a:latin typeface="Open Sans" panose="020F0502020204030204" pitchFamily="34" charset="0"/>
            </a:endParaRPr>
          </a:p>
        </p:txBody>
      </p:sp>
      <p:sp>
        <p:nvSpPr>
          <p:cNvPr id="20" name="TextBox 19">
            <a:extLst>
              <a:ext uri="{FF2B5EF4-FFF2-40B4-BE49-F238E27FC236}">
                <a16:creationId xmlns:a16="http://schemas.microsoft.com/office/drawing/2014/main" id="{E54F0AE5-C393-A661-9A6C-05231AFFB636}"/>
              </a:ext>
            </a:extLst>
          </p:cNvPr>
          <p:cNvSpPr txBox="1"/>
          <p:nvPr/>
        </p:nvSpPr>
        <p:spPr>
          <a:xfrm>
            <a:off x="11872705" y="6497455"/>
            <a:ext cx="319295" cy="369332"/>
          </a:xfrm>
          <a:prstGeom prst="rect">
            <a:avLst/>
          </a:prstGeom>
          <a:noFill/>
        </p:spPr>
        <p:txBody>
          <a:bodyPr wrap="square">
            <a:spAutoFit/>
          </a:bodyPr>
          <a:lstStyle/>
          <a:p>
            <a:r>
              <a:rPr lang="en-GB" i="1" dirty="0"/>
              <a:t>4</a:t>
            </a:r>
            <a:endParaRPr lang="en-US" dirty="0"/>
          </a:p>
        </p:txBody>
      </p:sp>
      <p:sp>
        <p:nvSpPr>
          <p:cNvPr id="3" name="TextBox 2">
            <a:extLst>
              <a:ext uri="{FF2B5EF4-FFF2-40B4-BE49-F238E27FC236}">
                <a16:creationId xmlns:a16="http://schemas.microsoft.com/office/drawing/2014/main" id="{B32B9C6D-9646-98BF-E012-869F114968ED}"/>
              </a:ext>
            </a:extLst>
          </p:cNvPr>
          <p:cNvSpPr txBox="1"/>
          <p:nvPr/>
        </p:nvSpPr>
        <p:spPr>
          <a:xfrm>
            <a:off x="115007" y="830790"/>
            <a:ext cx="2565931" cy="368726"/>
          </a:xfrm>
          <a:prstGeom prst="rect">
            <a:avLst/>
          </a:prstGeom>
          <a:noFill/>
        </p:spPr>
        <p:txBody>
          <a:bodyPr wrap="square">
            <a:spAutoFit/>
          </a:bodyPr>
          <a:lstStyle/>
          <a:p>
            <a:pPr algn="ctr"/>
            <a:r>
              <a:rPr lang="en-IN" b="0" i="1" u="none" strike="noStrike" dirty="0">
                <a:solidFill>
                  <a:srgbClr val="00DC00"/>
                </a:solidFill>
                <a:effectLst/>
                <a:latin typeface="Arial" panose="020B0604020202020204" pitchFamily="34" charset="0"/>
              </a:rPr>
              <a:t>FR 1</a:t>
            </a:r>
            <a:endParaRPr lang="en-US" dirty="0"/>
          </a:p>
        </p:txBody>
      </p:sp>
      <p:sp>
        <p:nvSpPr>
          <p:cNvPr id="4" name="TextBox 3">
            <a:extLst>
              <a:ext uri="{FF2B5EF4-FFF2-40B4-BE49-F238E27FC236}">
                <a16:creationId xmlns:a16="http://schemas.microsoft.com/office/drawing/2014/main" id="{060F08B3-5225-91E2-B1E9-212435A57481}"/>
              </a:ext>
            </a:extLst>
          </p:cNvPr>
          <p:cNvSpPr txBox="1"/>
          <p:nvPr/>
        </p:nvSpPr>
        <p:spPr>
          <a:xfrm>
            <a:off x="10061659" y="752706"/>
            <a:ext cx="1899424" cy="369332"/>
          </a:xfrm>
          <a:prstGeom prst="rect">
            <a:avLst/>
          </a:prstGeom>
          <a:noFill/>
        </p:spPr>
        <p:txBody>
          <a:bodyPr wrap="square">
            <a:spAutoFit/>
          </a:bodyPr>
          <a:lstStyle/>
          <a:p>
            <a:pPr algn="ctr"/>
            <a:r>
              <a:rPr lang="en-IN" b="0" i="1" u="none" strike="noStrike" dirty="0">
                <a:solidFill>
                  <a:srgbClr val="00DC00"/>
                </a:solidFill>
                <a:effectLst/>
                <a:latin typeface="Arial" panose="020B0604020202020204" pitchFamily="34" charset="0"/>
              </a:rPr>
              <a:t>FR 2</a:t>
            </a:r>
            <a:endParaRPr lang="en-US" dirty="0"/>
          </a:p>
        </p:txBody>
      </p:sp>
    </p:spTree>
    <p:extLst>
      <p:ext uri="{BB962C8B-B14F-4D97-AF65-F5344CB8AC3E}">
        <p14:creationId xmlns:p14="http://schemas.microsoft.com/office/powerpoint/2010/main" val="29883930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68C8398-854F-9DFC-79EC-F73A7E368814}"/>
              </a:ext>
            </a:extLst>
          </p:cNvPr>
          <p:cNvSpPr txBox="1"/>
          <p:nvPr/>
        </p:nvSpPr>
        <p:spPr>
          <a:xfrm>
            <a:off x="11872705" y="6497455"/>
            <a:ext cx="319295" cy="369332"/>
          </a:xfrm>
          <a:prstGeom prst="rect">
            <a:avLst/>
          </a:prstGeom>
          <a:noFill/>
        </p:spPr>
        <p:txBody>
          <a:bodyPr wrap="square">
            <a:spAutoFit/>
          </a:bodyPr>
          <a:lstStyle/>
          <a:p>
            <a:r>
              <a:rPr lang="en-GB" i="1" dirty="0"/>
              <a:t>4</a:t>
            </a:r>
            <a:endParaRPr lang="en-US" dirty="0"/>
          </a:p>
        </p:txBody>
      </p:sp>
      <p:sp>
        <p:nvSpPr>
          <p:cNvPr id="4" name="Title 1">
            <a:extLst>
              <a:ext uri="{FF2B5EF4-FFF2-40B4-BE49-F238E27FC236}">
                <a16:creationId xmlns:a16="http://schemas.microsoft.com/office/drawing/2014/main" id="{86558676-93C1-EB05-E1D9-3EFFDE5269BB}"/>
              </a:ext>
            </a:extLst>
          </p:cNvPr>
          <p:cNvSpPr txBox="1">
            <a:spLocks/>
          </p:cNvSpPr>
          <p:nvPr/>
        </p:nvSpPr>
        <p:spPr>
          <a:xfrm>
            <a:off x="990600" y="3850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Blazar SEDs</a:t>
            </a:r>
          </a:p>
        </p:txBody>
      </p:sp>
      <p:grpSp>
        <p:nvGrpSpPr>
          <p:cNvPr id="11" name="Group 10">
            <a:extLst>
              <a:ext uri="{FF2B5EF4-FFF2-40B4-BE49-F238E27FC236}">
                <a16:creationId xmlns:a16="http://schemas.microsoft.com/office/drawing/2014/main" id="{2E59CFAA-82EC-6392-771B-E29579743669}"/>
              </a:ext>
            </a:extLst>
          </p:cNvPr>
          <p:cNvGrpSpPr/>
          <p:nvPr/>
        </p:nvGrpSpPr>
        <p:grpSpPr>
          <a:xfrm>
            <a:off x="285270" y="1546838"/>
            <a:ext cx="6401857" cy="4538133"/>
            <a:chOff x="990600" y="1707126"/>
            <a:chExt cx="5453476" cy="4052360"/>
          </a:xfrm>
        </p:grpSpPr>
        <p:grpSp>
          <p:nvGrpSpPr>
            <p:cNvPr id="15" name="Group 14">
              <a:extLst>
                <a:ext uri="{FF2B5EF4-FFF2-40B4-BE49-F238E27FC236}">
                  <a16:creationId xmlns:a16="http://schemas.microsoft.com/office/drawing/2014/main" id="{93550DE9-3CAF-AD74-283F-FD8A83CBCAF2}"/>
                </a:ext>
              </a:extLst>
            </p:cNvPr>
            <p:cNvGrpSpPr/>
            <p:nvPr/>
          </p:nvGrpSpPr>
          <p:grpSpPr>
            <a:xfrm>
              <a:off x="990600" y="1707126"/>
              <a:ext cx="5453476" cy="4052360"/>
              <a:chOff x="990600" y="1707126"/>
              <a:chExt cx="5453476" cy="4052360"/>
            </a:xfrm>
          </p:grpSpPr>
          <p:pic>
            <p:nvPicPr>
              <p:cNvPr id="13" name="Picture 12">
                <a:extLst>
                  <a:ext uri="{FF2B5EF4-FFF2-40B4-BE49-F238E27FC236}">
                    <a16:creationId xmlns:a16="http://schemas.microsoft.com/office/drawing/2014/main" id="{F19A1D98-0E2E-DDA1-ED6E-F29C41037E29}"/>
                  </a:ext>
                </a:extLst>
              </p:cNvPr>
              <p:cNvPicPr>
                <a:picLocks noChangeAspect="1"/>
              </p:cNvPicPr>
              <p:nvPr/>
            </p:nvPicPr>
            <p:blipFill rotWithShape="1">
              <a:blip r:embed="rId3"/>
              <a:srcRect l="40429"/>
              <a:stretch/>
            </p:blipFill>
            <p:spPr>
              <a:xfrm>
                <a:off x="990600" y="1707126"/>
                <a:ext cx="5453476" cy="4052360"/>
              </a:xfrm>
              <a:prstGeom prst="rect">
                <a:avLst/>
              </a:prstGeom>
            </p:spPr>
          </p:pic>
          <p:sp>
            <p:nvSpPr>
              <p:cNvPr id="14" name="Rectangle 13">
                <a:extLst>
                  <a:ext uri="{FF2B5EF4-FFF2-40B4-BE49-F238E27FC236}">
                    <a16:creationId xmlns:a16="http://schemas.microsoft.com/office/drawing/2014/main" id="{998A5FBF-92BC-3ABA-99CA-92713F286E0C}"/>
                  </a:ext>
                </a:extLst>
              </p:cNvPr>
              <p:cNvSpPr/>
              <p:nvPr/>
            </p:nvSpPr>
            <p:spPr>
              <a:xfrm>
                <a:off x="1019176" y="1839414"/>
                <a:ext cx="366713" cy="3179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71FCAE3F-90CE-6300-7D55-0445F4F281AB}"/>
                </a:ext>
              </a:extLst>
            </p:cNvPr>
            <p:cNvSpPr/>
            <p:nvPr/>
          </p:nvSpPr>
          <p:spPr>
            <a:xfrm>
              <a:off x="1385889" y="3157539"/>
              <a:ext cx="513474" cy="1757362"/>
            </a:xfrm>
            <a:prstGeom prst="rect">
              <a:avLst/>
            </a:prstGeom>
            <a:solidFill>
              <a:srgbClr val="FF0000">
                <a:alpha val="39194"/>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2CF82AFB-992E-B4A5-81F8-0B7D94766804}"/>
                </a:ext>
              </a:extLst>
            </p:cNvPr>
            <p:cNvSpPr txBox="1"/>
            <p:nvPr/>
          </p:nvSpPr>
          <p:spPr>
            <a:xfrm>
              <a:off x="1385889" y="4063582"/>
              <a:ext cx="403622" cy="646331"/>
            </a:xfrm>
            <a:prstGeom prst="rect">
              <a:avLst/>
            </a:prstGeom>
            <a:noFill/>
          </p:spPr>
          <p:txBody>
            <a:bodyPr wrap="square">
              <a:spAutoFit/>
            </a:bodyPr>
            <a:lstStyle/>
            <a:p>
              <a:r>
                <a:rPr lang="en-US" sz="3600" dirty="0">
                  <a:solidFill>
                    <a:srgbClr val="FF0000"/>
                  </a:solidFill>
                </a:rPr>
                <a:t>?</a:t>
              </a:r>
            </a:p>
          </p:txBody>
        </p:sp>
      </p:grpSp>
      <p:sp>
        <p:nvSpPr>
          <p:cNvPr id="8" name="Content Placeholder 2">
            <a:extLst>
              <a:ext uri="{FF2B5EF4-FFF2-40B4-BE49-F238E27FC236}">
                <a16:creationId xmlns:a16="http://schemas.microsoft.com/office/drawing/2014/main" id="{D7DAEC99-3AB2-2CA4-E2C0-BCD370F23CCE}"/>
              </a:ext>
            </a:extLst>
          </p:cNvPr>
          <p:cNvSpPr txBox="1">
            <a:spLocks/>
          </p:cNvSpPr>
          <p:nvPr/>
        </p:nvSpPr>
        <p:spPr>
          <a:xfrm>
            <a:off x="6943724" y="1825625"/>
            <a:ext cx="5057775" cy="46718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sz="2400" dirty="0">
                <a:solidFill>
                  <a:schemeClr val="tx1">
                    <a:lumMod val="95000"/>
                  </a:schemeClr>
                </a:solidFill>
              </a:rPr>
              <a:t>Their </a:t>
            </a:r>
            <a:r>
              <a:rPr lang="en-IN" sz="2400" dirty="0">
                <a:solidFill>
                  <a:srgbClr val="15EF26"/>
                </a:solidFill>
              </a:rPr>
              <a:t>SEDs</a:t>
            </a:r>
            <a:r>
              <a:rPr lang="en-IN" sz="2400" dirty="0">
                <a:solidFill>
                  <a:schemeClr val="tx1">
                    <a:lumMod val="95000"/>
                  </a:schemeClr>
                </a:solidFill>
              </a:rPr>
              <a:t> exhibit </a:t>
            </a:r>
            <a:r>
              <a:rPr lang="en-IN" sz="2400" dirty="0">
                <a:solidFill>
                  <a:srgbClr val="15EF26"/>
                </a:solidFill>
              </a:rPr>
              <a:t>two main</a:t>
            </a:r>
            <a:r>
              <a:rPr lang="en-IN" sz="2400" dirty="0">
                <a:solidFill>
                  <a:schemeClr val="tx1">
                    <a:lumMod val="95000"/>
                  </a:schemeClr>
                </a:solidFill>
              </a:rPr>
              <a:t>, broadly peaked components</a:t>
            </a:r>
          </a:p>
          <a:p>
            <a:r>
              <a:rPr lang="en-IN" sz="2400" dirty="0">
                <a:solidFill>
                  <a:schemeClr val="tx1">
                    <a:lumMod val="95000"/>
                  </a:schemeClr>
                </a:solidFill>
              </a:rPr>
              <a:t>Historically, </a:t>
            </a:r>
            <a:r>
              <a:rPr lang="en-IN" sz="2400" dirty="0">
                <a:solidFill>
                  <a:srgbClr val="15EF26"/>
                </a:solidFill>
              </a:rPr>
              <a:t>blazar population under-studied</a:t>
            </a:r>
            <a:r>
              <a:rPr lang="en-IN" sz="2400" dirty="0">
                <a:solidFill>
                  <a:schemeClr val="tx1">
                    <a:lumMod val="95000"/>
                  </a:schemeClr>
                </a:solidFill>
              </a:rPr>
              <a:t> at low radio frequencies (MHz)</a:t>
            </a:r>
          </a:p>
          <a:p>
            <a:r>
              <a:rPr lang="en-IN" sz="2400" dirty="0">
                <a:solidFill>
                  <a:schemeClr val="tx1">
                    <a:lumMod val="95000"/>
                  </a:schemeClr>
                </a:solidFill>
              </a:rPr>
              <a:t>Limitations on </a:t>
            </a:r>
            <a:r>
              <a:rPr lang="en-IN" sz="2400" dirty="0">
                <a:solidFill>
                  <a:srgbClr val="15EF26"/>
                </a:solidFill>
              </a:rPr>
              <a:t>survey sensitivity </a:t>
            </a:r>
            <a:r>
              <a:rPr lang="en-IN" sz="2400" dirty="0">
                <a:solidFill>
                  <a:schemeClr val="tx1">
                    <a:lumMod val="95000"/>
                  </a:schemeClr>
                </a:solidFill>
              </a:rPr>
              <a:t>and </a:t>
            </a:r>
            <a:r>
              <a:rPr lang="en-IN" sz="2400" dirty="0">
                <a:solidFill>
                  <a:srgbClr val="15EF26"/>
                </a:solidFill>
              </a:rPr>
              <a:t>angular resolution </a:t>
            </a:r>
            <a:r>
              <a:rPr lang="en-IN" sz="2400" dirty="0"/>
              <a:t>made cross-matching difficult</a:t>
            </a:r>
          </a:p>
          <a:p>
            <a:r>
              <a:rPr lang="en-IN" sz="2400" dirty="0">
                <a:solidFill>
                  <a:srgbClr val="15EF26"/>
                </a:solidFill>
              </a:rPr>
              <a:t>VLSS</a:t>
            </a:r>
            <a:r>
              <a:rPr lang="en-IN" sz="2400" dirty="0"/>
              <a:t> - VLA Low-Frequency Sky Survey</a:t>
            </a:r>
          </a:p>
          <a:p>
            <a:pPr lvl="1"/>
            <a:r>
              <a:rPr lang="en-IN" dirty="0">
                <a:solidFill>
                  <a:srgbClr val="15EF26"/>
                </a:solidFill>
              </a:rPr>
              <a:t>74 MHz</a:t>
            </a:r>
          </a:p>
          <a:p>
            <a:pPr lvl="1"/>
            <a:r>
              <a:rPr lang="en-IN" dirty="0"/>
              <a:t>Resolution of </a:t>
            </a:r>
            <a:r>
              <a:rPr lang="en-IN" dirty="0">
                <a:solidFill>
                  <a:schemeClr val="accent5">
                    <a:lumMod val="60000"/>
                    <a:lumOff val="40000"/>
                  </a:schemeClr>
                </a:solidFill>
              </a:rPr>
              <a:t>80”</a:t>
            </a:r>
          </a:p>
          <a:p>
            <a:pPr lvl="1"/>
            <a:r>
              <a:rPr lang="en-IN" dirty="0"/>
              <a:t>Average rms noise of </a:t>
            </a:r>
            <a:r>
              <a:rPr lang="en-IN" dirty="0">
                <a:solidFill>
                  <a:schemeClr val="accent5">
                    <a:lumMod val="60000"/>
                    <a:lumOff val="40000"/>
                  </a:schemeClr>
                </a:solidFill>
              </a:rPr>
              <a:t>0.1 Jy/beam</a:t>
            </a:r>
          </a:p>
        </p:txBody>
      </p:sp>
      <p:sp>
        <p:nvSpPr>
          <p:cNvPr id="12" name="Freeform 11">
            <a:extLst>
              <a:ext uri="{FF2B5EF4-FFF2-40B4-BE49-F238E27FC236}">
                <a16:creationId xmlns:a16="http://schemas.microsoft.com/office/drawing/2014/main" id="{BA5B52ED-923E-ADCE-4679-C10BF5AE74B5}"/>
              </a:ext>
            </a:extLst>
          </p:cNvPr>
          <p:cNvSpPr/>
          <p:nvPr/>
        </p:nvSpPr>
        <p:spPr>
          <a:xfrm>
            <a:off x="1197084" y="2727732"/>
            <a:ext cx="5761880" cy="626132"/>
          </a:xfrm>
          <a:custGeom>
            <a:avLst/>
            <a:gdLst>
              <a:gd name="connsiteX0" fmla="*/ 0 w 8585200"/>
              <a:gd name="connsiteY0" fmla="*/ 1495821 h 1495821"/>
              <a:gd name="connsiteX1" fmla="*/ 982133 w 8585200"/>
              <a:gd name="connsiteY1" fmla="*/ 361288 h 1495821"/>
              <a:gd name="connsiteX2" fmla="*/ 3759200 w 8585200"/>
              <a:gd name="connsiteY2" fmla="*/ 5688 h 1495821"/>
              <a:gd name="connsiteX3" fmla="*/ 8585200 w 8585200"/>
              <a:gd name="connsiteY3" fmla="*/ 175021 h 1495821"/>
            </a:gdLst>
            <a:ahLst/>
            <a:cxnLst>
              <a:cxn ang="0">
                <a:pos x="connsiteX0" y="connsiteY0"/>
              </a:cxn>
              <a:cxn ang="0">
                <a:pos x="connsiteX1" y="connsiteY1"/>
              </a:cxn>
              <a:cxn ang="0">
                <a:pos x="connsiteX2" y="connsiteY2"/>
              </a:cxn>
              <a:cxn ang="0">
                <a:pos x="connsiteX3" y="connsiteY3"/>
              </a:cxn>
            </a:cxnLst>
            <a:rect l="l" t="t" r="r" b="b"/>
            <a:pathLst>
              <a:path w="8585200" h="1495821">
                <a:moveTo>
                  <a:pt x="0" y="1495821"/>
                </a:moveTo>
                <a:cubicBezTo>
                  <a:pt x="177800" y="1052732"/>
                  <a:pt x="355600" y="609643"/>
                  <a:pt x="982133" y="361288"/>
                </a:cubicBezTo>
                <a:cubicBezTo>
                  <a:pt x="1608666" y="112933"/>
                  <a:pt x="2492022" y="36732"/>
                  <a:pt x="3759200" y="5688"/>
                </a:cubicBezTo>
                <a:cubicBezTo>
                  <a:pt x="5026378" y="-25357"/>
                  <a:pt x="7682089" y="76243"/>
                  <a:pt x="8585200" y="175021"/>
                </a:cubicBezTo>
              </a:path>
            </a:pathLst>
          </a:custGeom>
          <a:ln w="57150">
            <a:solidFill>
              <a:srgbClr val="FF0000"/>
            </a:solidFill>
            <a:headEnd type="none" w="med" len="med"/>
            <a:tailEnd type="triangle" w="med" len="med"/>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DF78CA2C-81D5-70A6-2E7F-5B5C123B125E}"/>
              </a:ext>
            </a:extLst>
          </p:cNvPr>
          <p:cNvSpPr txBox="1"/>
          <p:nvPr/>
        </p:nvSpPr>
        <p:spPr>
          <a:xfrm>
            <a:off x="285269" y="6084971"/>
            <a:ext cx="6401858" cy="646331"/>
          </a:xfrm>
          <a:prstGeom prst="rect">
            <a:avLst/>
          </a:prstGeom>
          <a:noFill/>
        </p:spPr>
        <p:txBody>
          <a:bodyPr wrap="square">
            <a:spAutoFit/>
          </a:bodyPr>
          <a:lstStyle/>
          <a:p>
            <a:pPr algn="ctr"/>
            <a:r>
              <a:rPr lang="en-IN" dirty="0">
                <a:solidFill>
                  <a:srgbClr val="15EF26"/>
                </a:solidFill>
              </a:rPr>
              <a:t>Radio to X-ray</a:t>
            </a:r>
            <a:r>
              <a:rPr lang="en-IN" dirty="0"/>
              <a:t> </a:t>
            </a:r>
            <a:r>
              <a:rPr lang="en-IN" dirty="0">
                <a:solidFill>
                  <a:srgbClr val="15EF26"/>
                </a:solidFill>
              </a:rPr>
              <a:t>SED</a:t>
            </a:r>
            <a:r>
              <a:rPr lang="en-IN" dirty="0"/>
              <a:t> for PKS 0637-752 </a:t>
            </a:r>
          </a:p>
          <a:p>
            <a:pPr algn="ctr"/>
            <a:r>
              <a:rPr lang="en-IN" i="1" dirty="0"/>
              <a:t>Perlman et al. (2019)</a:t>
            </a:r>
            <a:endParaRPr lang="en-US" i="1" dirty="0"/>
          </a:p>
        </p:txBody>
      </p:sp>
    </p:spTree>
    <p:extLst>
      <p:ext uri="{BB962C8B-B14F-4D97-AF65-F5344CB8AC3E}">
        <p14:creationId xmlns:p14="http://schemas.microsoft.com/office/powerpoint/2010/main" val="244049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B09CC7-6D53-FBD7-DCD8-C99D23C64736}"/>
              </a:ext>
            </a:extLst>
          </p:cNvPr>
          <p:cNvSpPr txBox="1"/>
          <p:nvPr/>
        </p:nvSpPr>
        <p:spPr>
          <a:xfrm>
            <a:off x="4436754" y="5793740"/>
            <a:ext cx="3284468" cy="861774"/>
          </a:xfrm>
          <a:prstGeom prst="rect">
            <a:avLst/>
          </a:prstGeom>
          <a:noFill/>
        </p:spPr>
        <p:txBody>
          <a:bodyPr wrap="square">
            <a:spAutoFit/>
          </a:bodyPr>
          <a:lstStyle/>
          <a:p>
            <a:pPr algn="ctr"/>
            <a:r>
              <a:rPr lang="en-IN" sz="1600" dirty="0">
                <a:effectLst/>
              </a:rPr>
              <a:t>The distributions of the radio spectral index (</a:t>
            </a:r>
            <a:r>
              <a:rPr lang="el-GR" sz="1600" dirty="0">
                <a:effectLst/>
              </a:rPr>
              <a:t>α</a:t>
            </a:r>
            <a:r>
              <a:rPr lang="en-US" sz="1600" dirty="0">
                <a:effectLst/>
              </a:rPr>
              <a:t>)</a:t>
            </a:r>
            <a:r>
              <a:rPr lang="el-GR" sz="1600" dirty="0">
                <a:effectLst/>
              </a:rPr>
              <a:t> </a:t>
            </a:r>
            <a:r>
              <a:rPr lang="en-IN" sz="1600" dirty="0">
                <a:effectLst/>
              </a:rPr>
              <a:t>for blazars</a:t>
            </a:r>
            <a:br>
              <a:rPr lang="en-IN" sz="1600" dirty="0"/>
            </a:br>
            <a:r>
              <a:rPr lang="en-IN" sz="1600" dirty="0"/>
              <a:t>Adapted from: </a:t>
            </a:r>
            <a:r>
              <a:rPr lang="en-IN" sz="1600" i="1" dirty="0">
                <a:effectLst/>
              </a:rPr>
              <a:t>Massaro et al. 2013 </a:t>
            </a:r>
            <a:endParaRPr lang="en-IN" sz="1600" i="1" dirty="0"/>
          </a:p>
        </p:txBody>
      </p:sp>
      <p:sp>
        <p:nvSpPr>
          <p:cNvPr id="6" name="Content Placeholder 2">
            <a:extLst>
              <a:ext uri="{FF2B5EF4-FFF2-40B4-BE49-F238E27FC236}">
                <a16:creationId xmlns:a16="http://schemas.microsoft.com/office/drawing/2014/main" id="{6499077E-84F1-DC4F-4F62-398F80D11307}"/>
              </a:ext>
            </a:extLst>
          </p:cNvPr>
          <p:cNvSpPr txBox="1">
            <a:spLocks/>
          </p:cNvSpPr>
          <p:nvPr/>
        </p:nvSpPr>
        <p:spPr>
          <a:xfrm>
            <a:off x="7841234" y="2287482"/>
            <a:ext cx="4436753" cy="40910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Blazars typically possess </a:t>
            </a:r>
            <a:r>
              <a:rPr lang="en-US" sz="2400" dirty="0">
                <a:solidFill>
                  <a:srgbClr val="15EF26"/>
                </a:solidFill>
              </a:rPr>
              <a:t>flat spectra</a:t>
            </a:r>
            <a:r>
              <a:rPr lang="en-US" sz="2400" dirty="0"/>
              <a:t> at </a:t>
            </a:r>
            <a:r>
              <a:rPr lang="en-US" sz="2400" dirty="0">
                <a:solidFill>
                  <a:srgbClr val="15EF26"/>
                </a:solidFill>
              </a:rPr>
              <a:t>GHz</a:t>
            </a:r>
            <a:r>
              <a:rPr lang="en-US" sz="2400" dirty="0"/>
              <a:t> frequencies</a:t>
            </a:r>
            <a:br>
              <a:rPr lang="en-US" sz="2400" dirty="0"/>
            </a:br>
            <a:r>
              <a:rPr lang="en-US" sz="2400" dirty="0"/>
              <a:t>      </a:t>
            </a:r>
            <a:r>
              <a:rPr lang="en-US" sz="2000" dirty="0"/>
              <a:t>i.e.,</a:t>
            </a:r>
            <a:r>
              <a:rPr lang="el-GR" sz="2000" dirty="0"/>
              <a:t> α </a:t>
            </a:r>
            <a:r>
              <a:rPr lang="en-US" sz="2000" dirty="0"/>
              <a:t>&lt;</a:t>
            </a:r>
            <a:r>
              <a:rPr lang="el-GR" sz="2000" dirty="0"/>
              <a:t> 0.5 </a:t>
            </a:r>
            <a:r>
              <a:rPr lang="en-US" sz="2000" dirty="0"/>
              <a:t>for S (</a:t>
            </a:r>
            <a:r>
              <a:rPr lang="el-GR" sz="2000" dirty="0"/>
              <a:t>ν) ∝ ν</a:t>
            </a:r>
            <a:r>
              <a:rPr lang="en-US" sz="2000" baseline="30000" dirty="0"/>
              <a:t>-</a:t>
            </a:r>
            <a:r>
              <a:rPr lang="el-GR" sz="2000" baseline="30000" dirty="0"/>
              <a:t>α</a:t>
            </a:r>
            <a:endParaRPr lang="en-US" sz="2000" baseline="30000" dirty="0"/>
          </a:p>
          <a:p>
            <a:pPr lvl="1"/>
            <a:r>
              <a:rPr lang="en-US" sz="2000" dirty="0"/>
              <a:t>S is Flux Density</a:t>
            </a:r>
          </a:p>
          <a:p>
            <a:pPr lvl="1"/>
            <a:r>
              <a:rPr lang="el-GR" sz="2000" dirty="0"/>
              <a:t>α</a:t>
            </a:r>
            <a:r>
              <a:rPr lang="en-US" sz="2000" dirty="0"/>
              <a:t> is Radio Spectral Index</a:t>
            </a:r>
          </a:p>
          <a:p>
            <a:r>
              <a:rPr lang="en-US" sz="2400" i="1" dirty="0"/>
              <a:t>Massaro</a:t>
            </a:r>
            <a:r>
              <a:rPr lang="en-US" sz="2400" i="1" baseline="30000" dirty="0"/>
              <a:t> </a:t>
            </a:r>
            <a:r>
              <a:rPr lang="en-US" sz="2400" i="1" dirty="0"/>
              <a:t>et al. 2013 </a:t>
            </a:r>
            <a:r>
              <a:rPr lang="en-US" sz="2400" dirty="0"/>
              <a:t>showed that </a:t>
            </a:r>
            <a:r>
              <a:rPr lang="en-US" sz="2400" dirty="0">
                <a:solidFill>
                  <a:srgbClr val="15EF26"/>
                </a:solidFill>
              </a:rPr>
              <a:t>radio spectral indices remain flat</a:t>
            </a:r>
            <a:r>
              <a:rPr lang="en-US" sz="2400" dirty="0"/>
              <a:t> from GHz to MHz regime </a:t>
            </a:r>
          </a:p>
          <a:p>
            <a:endParaRPr lang="en-US" sz="2400" dirty="0"/>
          </a:p>
          <a:p>
            <a:pPr marL="0" indent="0">
              <a:buNone/>
            </a:pPr>
            <a:endParaRPr lang="en-US" dirty="0"/>
          </a:p>
        </p:txBody>
      </p:sp>
      <p:sp>
        <p:nvSpPr>
          <p:cNvPr id="9" name="TextBox 8">
            <a:extLst>
              <a:ext uri="{FF2B5EF4-FFF2-40B4-BE49-F238E27FC236}">
                <a16:creationId xmlns:a16="http://schemas.microsoft.com/office/drawing/2014/main" id="{868C8398-854F-9DFC-79EC-F73A7E368814}"/>
              </a:ext>
            </a:extLst>
          </p:cNvPr>
          <p:cNvSpPr txBox="1"/>
          <p:nvPr/>
        </p:nvSpPr>
        <p:spPr>
          <a:xfrm>
            <a:off x="11872705" y="6497455"/>
            <a:ext cx="319295" cy="369332"/>
          </a:xfrm>
          <a:prstGeom prst="rect">
            <a:avLst/>
          </a:prstGeom>
          <a:noFill/>
        </p:spPr>
        <p:txBody>
          <a:bodyPr wrap="square">
            <a:spAutoFit/>
          </a:bodyPr>
          <a:lstStyle/>
          <a:p>
            <a:r>
              <a:rPr lang="en-GB" i="1" dirty="0"/>
              <a:t>5</a:t>
            </a:r>
            <a:endParaRPr lang="en-US" dirty="0"/>
          </a:p>
        </p:txBody>
      </p:sp>
      <p:sp>
        <p:nvSpPr>
          <p:cNvPr id="4" name="Title 1">
            <a:extLst>
              <a:ext uri="{FF2B5EF4-FFF2-40B4-BE49-F238E27FC236}">
                <a16:creationId xmlns:a16="http://schemas.microsoft.com/office/drawing/2014/main" id="{86558676-93C1-EB05-E1D9-3EFFDE5269BB}"/>
              </a:ext>
            </a:extLst>
          </p:cNvPr>
          <p:cNvSpPr txBox="1">
            <a:spLocks/>
          </p:cNvSpPr>
          <p:nvPr/>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13" name="Title 1">
            <a:extLst>
              <a:ext uri="{FF2B5EF4-FFF2-40B4-BE49-F238E27FC236}">
                <a16:creationId xmlns:a16="http://schemas.microsoft.com/office/drawing/2014/main" id="{5A554BDE-04D7-D392-3195-D9FEB417969D}"/>
              </a:ext>
            </a:extLst>
          </p:cNvPr>
          <p:cNvSpPr txBox="1">
            <a:spLocks/>
          </p:cNvSpPr>
          <p:nvPr/>
        </p:nvSpPr>
        <p:spPr>
          <a:xfrm>
            <a:off x="990600" y="3850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Blazars at low radio frequencies</a:t>
            </a:r>
          </a:p>
        </p:txBody>
      </p:sp>
      <p:grpSp>
        <p:nvGrpSpPr>
          <p:cNvPr id="17" name="Group 16">
            <a:extLst>
              <a:ext uri="{FF2B5EF4-FFF2-40B4-BE49-F238E27FC236}">
                <a16:creationId xmlns:a16="http://schemas.microsoft.com/office/drawing/2014/main" id="{81AA9910-7394-5482-1A44-7E5C9C9A7BB2}"/>
              </a:ext>
            </a:extLst>
          </p:cNvPr>
          <p:cNvGrpSpPr/>
          <p:nvPr/>
        </p:nvGrpSpPr>
        <p:grpSpPr>
          <a:xfrm>
            <a:off x="4436754" y="1536701"/>
            <a:ext cx="3284468" cy="4246902"/>
            <a:chOff x="333375" y="2240676"/>
            <a:chExt cx="2941840" cy="3676000"/>
          </a:xfrm>
        </p:grpSpPr>
        <p:pic>
          <p:nvPicPr>
            <p:cNvPr id="3" name="Picture 2">
              <a:extLst>
                <a:ext uri="{FF2B5EF4-FFF2-40B4-BE49-F238E27FC236}">
                  <a16:creationId xmlns:a16="http://schemas.microsoft.com/office/drawing/2014/main" id="{9FE7537E-4110-517B-EB8A-8FE735B7FFEE}"/>
                </a:ext>
              </a:extLst>
            </p:cNvPr>
            <p:cNvPicPr>
              <a:picLocks noChangeAspect="1"/>
            </p:cNvPicPr>
            <p:nvPr/>
          </p:nvPicPr>
          <p:blipFill rotWithShape="1">
            <a:blip r:embed="rId3"/>
            <a:srcRect r="47414"/>
            <a:stretch/>
          </p:blipFill>
          <p:spPr>
            <a:xfrm>
              <a:off x="333375" y="2240676"/>
              <a:ext cx="2941840" cy="3676000"/>
            </a:xfrm>
            <a:prstGeom prst="rect">
              <a:avLst/>
            </a:prstGeom>
          </p:spPr>
        </p:pic>
        <p:pic>
          <p:nvPicPr>
            <p:cNvPr id="16" name="Picture 15">
              <a:extLst>
                <a:ext uri="{FF2B5EF4-FFF2-40B4-BE49-F238E27FC236}">
                  <a16:creationId xmlns:a16="http://schemas.microsoft.com/office/drawing/2014/main" id="{1D595299-DE6D-D51B-4BDF-83ED9E8864BB}"/>
                </a:ext>
              </a:extLst>
            </p:cNvPr>
            <p:cNvPicPr>
              <a:picLocks noChangeAspect="1"/>
            </p:cNvPicPr>
            <p:nvPr/>
          </p:nvPicPr>
          <p:blipFill rotWithShape="1">
            <a:blip r:embed="rId3"/>
            <a:srcRect l="61155" t="9933" r="22946" b="79169"/>
            <a:stretch/>
          </p:blipFill>
          <p:spPr>
            <a:xfrm>
              <a:off x="2374092" y="2613134"/>
              <a:ext cx="644134" cy="290134"/>
            </a:xfrm>
            <a:prstGeom prst="rect">
              <a:avLst/>
            </a:prstGeom>
          </p:spPr>
        </p:pic>
      </p:grpSp>
      <p:pic>
        <p:nvPicPr>
          <p:cNvPr id="8194" name="Picture 2" descr="Radio Spectrum">
            <a:extLst>
              <a:ext uri="{FF2B5EF4-FFF2-40B4-BE49-F238E27FC236}">
                <a16:creationId xmlns:a16="http://schemas.microsoft.com/office/drawing/2014/main" id="{BBC65ECE-ACD2-428D-1D94-E179BF6DE8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271" y="1546838"/>
            <a:ext cx="4065497" cy="424690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82F5C5A-1FAF-7C9C-9A37-DE61F8517AA3}"/>
              </a:ext>
            </a:extLst>
          </p:cNvPr>
          <p:cNvSpPr txBox="1"/>
          <p:nvPr/>
        </p:nvSpPr>
        <p:spPr>
          <a:xfrm>
            <a:off x="285271" y="5826848"/>
            <a:ext cx="4065496" cy="584775"/>
          </a:xfrm>
          <a:prstGeom prst="rect">
            <a:avLst/>
          </a:prstGeom>
          <a:noFill/>
        </p:spPr>
        <p:txBody>
          <a:bodyPr wrap="square">
            <a:spAutoFit/>
          </a:bodyPr>
          <a:lstStyle/>
          <a:p>
            <a:pPr algn="ctr"/>
            <a:r>
              <a:rPr lang="en-US" sz="1600" dirty="0"/>
              <a:t>Flat radio spectrum of blazar TXS 0506+056</a:t>
            </a:r>
            <a:br>
              <a:rPr lang="en-IN" sz="1600" dirty="0"/>
            </a:br>
            <a:r>
              <a:rPr lang="en-IN" sz="1600" i="1" dirty="0"/>
              <a:t>https://</a:t>
            </a:r>
            <a:r>
              <a:rPr lang="en-IN" sz="1600" i="1" dirty="0" err="1"/>
              <a:t>www.cv.nrao.edu</a:t>
            </a:r>
            <a:r>
              <a:rPr lang="en-IN" sz="1600" i="1" dirty="0"/>
              <a:t>/MOJAVE</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B4FB9DF-9316-8631-C5AD-782CE98A4261}"/>
                  </a:ext>
                </a:extLst>
              </p:cNvPr>
              <p:cNvSpPr txBox="1"/>
              <p:nvPr/>
            </p:nvSpPr>
            <p:spPr>
              <a:xfrm>
                <a:off x="5685182" y="3028121"/>
                <a:ext cx="429541" cy="3438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sup/>
                      </m:sSup>
                    </m:oMath>
                  </m:oMathPara>
                </a14:m>
                <a:endParaRPr lang="en-US" dirty="0"/>
              </a:p>
            </p:txBody>
          </p:sp>
        </mc:Choice>
        <mc:Fallback xmlns="">
          <p:sp>
            <p:nvSpPr>
              <p:cNvPr id="19" name="TextBox 18">
                <a:extLst>
                  <a:ext uri="{FF2B5EF4-FFF2-40B4-BE49-F238E27FC236}">
                    <a16:creationId xmlns:a16="http://schemas.microsoft.com/office/drawing/2014/main" id="{1B4FB9DF-9316-8631-C5AD-782CE98A4261}"/>
                  </a:ext>
                </a:extLst>
              </p:cNvPr>
              <p:cNvSpPr txBox="1">
                <a:spLocks noRot="1" noChangeAspect="1" noMove="1" noResize="1" noEditPoints="1" noAdjustHandles="1" noChangeArrowheads="1" noChangeShapeType="1" noTextEdit="1"/>
              </p:cNvSpPr>
              <p:nvPr/>
            </p:nvSpPr>
            <p:spPr>
              <a:xfrm>
                <a:off x="5685182" y="3028121"/>
                <a:ext cx="429541" cy="34381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7C1DF3F7-CACB-19EF-B22A-E09A998A40F6}"/>
                  </a:ext>
                </a:extLst>
              </p:cNvPr>
              <p:cNvSpPr txBox="1"/>
              <p:nvPr/>
            </p:nvSpPr>
            <p:spPr>
              <a:xfrm>
                <a:off x="6654594" y="2498466"/>
                <a:ext cx="941861"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solidFill>
                                <a:schemeClr val="bg1"/>
                              </a:solidFill>
                              <a:latin typeface="Cambria Math" panose="02040503050406030204" pitchFamily="18" charset="0"/>
                            </a:rPr>
                          </m:ctrlPr>
                        </m:sSubPr>
                        <m:e>
                          <m:r>
                            <a:rPr lang="en-US" sz="1400" b="0" i="1" smtClean="0">
                              <a:solidFill>
                                <a:schemeClr val="bg1"/>
                              </a:solidFill>
                              <a:latin typeface="Cambria Math" panose="02040503050406030204" pitchFamily="18" charset="0"/>
                            </a:rPr>
                            <m:t>𝑆</m:t>
                          </m:r>
                        </m:e>
                        <m:sub>
                          <m:r>
                            <a:rPr lang="en-US" sz="1400" b="0" i="1" smtClean="0">
                              <a:solidFill>
                                <a:schemeClr val="bg1"/>
                              </a:solidFill>
                              <a:latin typeface="Cambria Math" panose="02040503050406030204" pitchFamily="18" charset="0"/>
                              <a:ea typeface="Cambria Math" panose="02040503050406030204" pitchFamily="18" charset="0"/>
                            </a:rPr>
                            <m:t>𝜐</m:t>
                          </m:r>
                        </m:sub>
                      </m:sSub>
                      <m:r>
                        <a:rPr lang="en-US" sz="1400" i="1">
                          <a:solidFill>
                            <a:schemeClr val="bg1"/>
                          </a:solidFill>
                          <a:latin typeface="Cambria Math" panose="02040503050406030204" pitchFamily="18" charset="0"/>
                          <a:ea typeface="Cambria Math" panose="02040503050406030204" pitchFamily="18" charset="0"/>
                        </a:rPr>
                        <m:t>∝</m:t>
                      </m:r>
                      <m:sSup>
                        <m:sSupPr>
                          <m:ctrlPr>
                            <a:rPr lang="en-US" sz="1400" i="1" smtClean="0">
                              <a:solidFill>
                                <a:schemeClr val="bg1"/>
                              </a:solidFill>
                              <a:latin typeface="Cambria Math" panose="02040503050406030204" pitchFamily="18" charset="0"/>
                            </a:rPr>
                          </m:ctrlPr>
                        </m:sSupPr>
                        <m:e>
                          <m:r>
                            <a:rPr lang="en-US" sz="1400" i="1" smtClean="0">
                              <a:solidFill>
                                <a:schemeClr val="bg1"/>
                              </a:solidFill>
                              <a:latin typeface="Cambria Math" panose="02040503050406030204" pitchFamily="18" charset="0"/>
                              <a:ea typeface="Cambria Math" panose="02040503050406030204" pitchFamily="18" charset="0"/>
                            </a:rPr>
                            <m:t>𝜈</m:t>
                          </m:r>
                        </m:e>
                        <m:sup>
                          <m:r>
                            <a:rPr lang="en-US" sz="1400" b="0" i="1" smtClean="0">
                              <a:solidFill>
                                <a:schemeClr val="bg1"/>
                              </a:solidFill>
                              <a:latin typeface="Cambria Math" panose="02040503050406030204" pitchFamily="18" charset="0"/>
                            </a:rPr>
                            <m:t>−</m:t>
                          </m:r>
                          <m:r>
                            <a:rPr lang="en-US" sz="1400" b="0" i="1" smtClean="0">
                              <a:solidFill>
                                <a:schemeClr val="bg1"/>
                              </a:solidFill>
                              <a:latin typeface="Cambria Math" panose="02040503050406030204" pitchFamily="18" charset="0"/>
                              <a:ea typeface="Cambria Math" panose="02040503050406030204" pitchFamily="18" charset="0"/>
                            </a:rPr>
                            <m:t>𝛼</m:t>
                          </m:r>
                        </m:sup>
                      </m:sSup>
                    </m:oMath>
                  </m:oMathPara>
                </a14:m>
                <a:endParaRPr lang="en-US" sz="1400" dirty="0">
                  <a:solidFill>
                    <a:schemeClr val="bg1"/>
                  </a:solidFill>
                </a:endParaRPr>
              </a:p>
            </p:txBody>
          </p:sp>
        </mc:Choice>
        <mc:Fallback xmlns="">
          <p:sp>
            <p:nvSpPr>
              <p:cNvPr id="21" name="TextBox 20">
                <a:extLst>
                  <a:ext uri="{FF2B5EF4-FFF2-40B4-BE49-F238E27FC236}">
                    <a16:creationId xmlns:a16="http://schemas.microsoft.com/office/drawing/2014/main" id="{7C1DF3F7-CACB-19EF-B22A-E09A998A40F6}"/>
                  </a:ext>
                </a:extLst>
              </p:cNvPr>
              <p:cNvSpPr txBox="1">
                <a:spLocks noRot="1" noChangeAspect="1" noMove="1" noResize="1" noEditPoints="1" noAdjustHandles="1" noChangeArrowheads="1" noChangeShapeType="1" noTextEdit="1"/>
              </p:cNvSpPr>
              <p:nvPr/>
            </p:nvSpPr>
            <p:spPr>
              <a:xfrm>
                <a:off x="6654594" y="2498466"/>
                <a:ext cx="941861" cy="215444"/>
              </a:xfrm>
              <a:prstGeom prst="rect">
                <a:avLst/>
              </a:prstGeom>
              <a:blipFill>
                <a:blip r:embed="rId6"/>
                <a:stretch>
                  <a:fillRect b="-11111"/>
                </a:stretch>
              </a:blipFill>
            </p:spPr>
            <p:txBody>
              <a:bodyPr/>
              <a:lstStyle/>
              <a:p>
                <a:r>
                  <a:rPr lang="en-US">
                    <a:noFill/>
                  </a:rPr>
                  <a:t> </a:t>
                </a:r>
              </a:p>
            </p:txBody>
          </p:sp>
        </mc:Fallback>
      </mc:AlternateContent>
    </p:spTree>
    <p:extLst>
      <p:ext uri="{BB962C8B-B14F-4D97-AF65-F5344CB8AC3E}">
        <p14:creationId xmlns:p14="http://schemas.microsoft.com/office/powerpoint/2010/main" val="140536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CC218-E04E-5ACA-B055-6946213F3C9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38BCFD8-C81A-774E-0DF1-14D5486420CA}"/>
              </a:ext>
            </a:extLst>
          </p:cNvPr>
          <p:cNvSpPr>
            <a:spLocks noGrp="1"/>
          </p:cNvSpPr>
          <p:nvPr>
            <p:ph idx="1"/>
          </p:nvPr>
        </p:nvSpPr>
        <p:spPr/>
        <p:txBody>
          <a:bodyPr/>
          <a:lstStyle/>
          <a:p>
            <a:endParaRPr lang="en-US"/>
          </a:p>
        </p:txBody>
      </p:sp>
      <p:sp>
        <p:nvSpPr>
          <p:cNvPr id="4" name="Rectangle 1">
            <a:extLst>
              <a:ext uri="{FF2B5EF4-FFF2-40B4-BE49-F238E27FC236}">
                <a16:creationId xmlns:a16="http://schemas.microsoft.com/office/drawing/2014/main" id="{E47C3E52-F47D-0B12-E692-06BF21D93C9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  </a:t>
            </a:r>
            <a:r>
              <a:rPr kumimoji="0" lang="en-US" altLang="en-US" sz="65600" b="0" i="0" u="none" strike="noStrike" cap="none" normalizeH="0" baseline="0" dirty="0">
                <a:ln>
                  <a:noFill/>
                </a:ln>
                <a:solidFill>
                  <a:srgbClr val="000000"/>
                </a:solidFill>
                <a:effectLst/>
                <a:latin typeface="Arial" panose="020B0604020202020204" pitchFamily="34" charset="0"/>
              </a:rPr>
              <a:t>        </a:t>
            </a:r>
            <a:br>
              <a:rPr kumimoji="0" lang="en-US" altLang="en-US" sz="1800" b="0" i="0" u="none" strike="noStrike" cap="none" normalizeH="0" baseline="0" dirty="0">
                <a:ln>
                  <a:noFill/>
                </a:ln>
                <a:solidFill>
                  <a:srgbClr val="000000"/>
                </a:solidFill>
                <a:effectLst/>
                <a:latin typeface="Arial" panose="020B0604020202020204" pitchFamily="34" charset="0"/>
              </a:rPr>
            </a:br>
            <a:endParaRPr kumimoji="0" lang="en-US" altLang="en-US" sz="18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Stations:</a:t>
            </a:r>
            <a:endParaRPr kumimoji="0" lang="en-US" altLang="en-US" sz="9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24 core</a:t>
            </a:r>
            <a:endParaRPr kumimoji="0" lang="en-US" altLang="en-US" sz="9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14 remote</a:t>
            </a:r>
            <a:endParaRPr kumimoji="0" lang="en-US" altLang="en-US" sz="9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14 international</a:t>
            </a:r>
            <a:endParaRPr kumimoji="0" lang="en-US" altLang="en-US" sz="9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+2 in construction</a:t>
            </a:r>
            <a:endParaRPr kumimoji="0" lang="en-US"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6" name="Picture 2">
            <a:extLst>
              <a:ext uri="{FF2B5EF4-FFF2-40B4-BE49-F238E27FC236}">
                <a16:creationId xmlns:a16="http://schemas.microsoft.com/office/drawing/2014/main" id="{DE897ADA-5BA0-BE36-627D-52307E0BDD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E93DF88-360B-4518-58F4-3F867A6178E3}"/>
              </a:ext>
            </a:extLst>
          </p:cNvPr>
          <p:cNvSpPr txBox="1"/>
          <p:nvPr/>
        </p:nvSpPr>
        <p:spPr>
          <a:xfrm>
            <a:off x="270932" y="1407761"/>
            <a:ext cx="2551289" cy="3077766"/>
          </a:xfrm>
          <a:prstGeom prst="rect">
            <a:avLst/>
          </a:prstGeom>
          <a:noFill/>
        </p:spPr>
        <p:txBody>
          <a:bodyPr wrap="square">
            <a:spAutoFit/>
          </a:bodyPr>
          <a:lstStyle/>
          <a:p>
            <a:pPr algn="l" rtl="0">
              <a:spcBef>
                <a:spcPts val="0"/>
              </a:spcBef>
              <a:spcAft>
                <a:spcPts val="0"/>
              </a:spcAft>
            </a:pPr>
            <a:r>
              <a:rPr lang="en-IN" sz="2000" b="0" i="0" u="none" strike="noStrike" dirty="0">
                <a:solidFill>
                  <a:srgbClr val="034990"/>
                </a:solidFill>
                <a:effectLst/>
              </a:rPr>
              <a:t>Stations:</a:t>
            </a:r>
          </a:p>
          <a:p>
            <a:pPr marL="285750" indent="-285750" algn="l" rtl="0">
              <a:spcBef>
                <a:spcPts val="0"/>
              </a:spcBef>
              <a:spcAft>
                <a:spcPts val="0"/>
              </a:spcAft>
              <a:buFont typeface="Arial" panose="020B0604020202020204" pitchFamily="34" charset="0"/>
              <a:buChar char="•"/>
            </a:pPr>
            <a:r>
              <a:rPr lang="en-IN" sz="2000" b="0" i="0" u="none" strike="noStrike" dirty="0">
                <a:solidFill>
                  <a:srgbClr val="034990"/>
                </a:solidFill>
                <a:effectLst/>
              </a:rPr>
              <a:t>24 core (Dutch)</a:t>
            </a:r>
          </a:p>
          <a:p>
            <a:pPr marL="285750" indent="-285750" algn="l" rtl="0">
              <a:spcBef>
                <a:spcPts val="0"/>
              </a:spcBef>
              <a:spcAft>
                <a:spcPts val="0"/>
              </a:spcAft>
              <a:buFont typeface="Arial" panose="020B0604020202020204" pitchFamily="34" charset="0"/>
              <a:buChar char="•"/>
            </a:pPr>
            <a:endParaRPr lang="en-IN" sz="2000" b="0" i="0" u="none" strike="noStrike" dirty="0">
              <a:solidFill>
                <a:srgbClr val="034990"/>
              </a:solidFill>
              <a:effectLst/>
            </a:endParaRPr>
          </a:p>
          <a:p>
            <a:pPr marL="285750" indent="-285750">
              <a:buFont typeface="Arial" panose="020B0604020202020204" pitchFamily="34" charset="0"/>
              <a:buChar char="•"/>
            </a:pPr>
            <a:r>
              <a:rPr lang="en-IN" sz="2000" b="0" i="0" u="none" strike="noStrike" dirty="0">
                <a:solidFill>
                  <a:srgbClr val="034990"/>
                </a:solidFill>
                <a:effectLst/>
              </a:rPr>
              <a:t>14 remote (Dutch)</a:t>
            </a:r>
          </a:p>
          <a:p>
            <a:pPr algn="l" rtl="0">
              <a:spcBef>
                <a:spcPts val="0"/>
              </a:spcBef>
              <a:spcAft>
                <a:spcPts val="0"/>
              </a:spcAft>
            </a:pPr>
            <a:endParaRPr lang="en-IN" sz="2000" b="0" i="0" u="none" strike="noStrike" dirty="0">
              <a:solidFill>
                <a:srgbClr val="034990"/>
              </a:solidFill>
              <a:effectLst/>
            </a:endParaRPr>
          </a:p>
          <a:p>
            <a:pPr marL="285750" indent="-285750" algn="l" rtl="0">
              <a:spcBef>
                <a:spcPts val="0"/>
              </a:spcBef>
              <a:spcAft>
                <a:spcPts val="0"/>
              </a:spcAft>
              <a:buFont typeface="Arial" panose="020B0604020202020204" pitchFamily="34" charset="0"/>
              <a:buChar char="•"/>
            </a:pPr>
            <a:r>
              <a:rPr lang="en-IN" sz="2000" b="0" i="0" u="none" strike="noStrike" dirty="0">
                <a:solidFill>
                  <a:srgbClr val="034990"/>
                </a:solidFill>
                <a:effectLst/>
              </a:rPr>
              <a:t>14 international</a:t>
            </a:r>
            <a:br>
              <a:rPr lang="en-IN" sz="2000" dirty="0">
                <a:solidFill>
                  <a:srgbClr val="034990"/>
                </a:solidFill>
              </a:rPr>
            </a:br>
            <a:r>
              <a:rPr lang="en-IN" sz="2000" b="0" i="0" u="none" strike="noStrike" dirty="0">
                <a:solidFill>
                  <a:srgbClr val="034990"/>
                </a:solidFill>
                <a:effectLst/>
              </a:rPr>
              <a:t>+2 in construction</a:t>
            </a:r>
          </a:p>
          <a:p>
            <a:br>
              <a:rPr lang="en-IN" dirty="0"/>
            </a:br>
            <a:br>
              <a:rPr lang="en-IN" dirty="0"/>
            </a:br>
            <a:endParaRPr lang="en-US" dirty="0"/>
          </a:p>
        </p:txBody>
      </p:sp>
      <p:sp>
        <p:nvSpPr>
          <p:cNvPr id="8" name="TextBox 7">
            <a:extLst>
              <a:ext uri="{FF2B5EF4-FFF2-40B4-BE49-F238E27FC236}">
                <a16:creationId xmlns:a16="http://schemas.microsoft.com/office/drawing/2014/main" id="{5417B468-50B4-1404-D57B-CF8E8B782EB5}"/>
              </a:ext>
            </a:extLst>
          </p:cNvPr>
          <p:cNvSpPr txBox="1"/>
          <p:nvPr/>
        </p:nvSpPr>
        <p:spPr>
          <a:xfrm>
            <a:off x="243889" y="38340"/>
            <a:ext cx="6186310" cy="1200329"/>
          </a:xfrm>
          <a:prstGeom prst="rect">
            <a:avLst/>
          </a:prstGeom>
          <a:noFill/>
        </p:spPr>
        <p:txBody>
          <a:bodyPr wrap="square">
            <a:spAutoFit/>
          </a:bodyPr>
          <a:lstStyle/>
          <a:p>
            <a:r>
              <a:rPr lang="en-IN" sz="3600" b="0" i="0" u="none" strike="noStrike" dirty="0">
                <a:solidFill>
                  <a:srgbClr val="D99932"/>
                </a:solidFill>
                <a:effectLst/>
                <a:latin typeface="Arial" panose="020B0604020202020204" pitchFamily="34" charset="0"/>
              </a:rPr>
              <a:t>LOFAR :</a:t>
            </a:r>
            <a:br>
              <a:rPr lang="en-IN" sz="3600" b="0" i="0" u="none" strike="noStrike" dirty="0">
                <a:solidFill>
                  <a:srgbClr val="DC9D2E"/>
                </a:solidFill>
                <a:effectLst/>
                <a:latin typeface="Arial" panose="020B0604020202020204" pitchFamily="34" charset="0"/>
              </a:rPr>
            </a:br>
            <a:r>
              <a:rPr lang="en-IN" sz="3600" b="0" i="0" u="none" strike="noStrike" dirty="0">
                <a:solidFill>
                  <a:srgbClr val="002060"/>
                </a:solidFill>
                <a:effectLst/>
                <a:latin typeface="Google Sans"/>
              </a:rPr>
              <a:t>Low Frequency Array</a:t>
            </a:r>
            <a:endParaRPr lang="en-US" sz="3600" dirty="0">
              <a:solidFill>
                <a:srgbClr val="002060"/>
              </a:solidFill>
            </a:endParaRPr>
          </a:p>
        </p:txBody>
      </p:sp>
      <p:sp>
        <p:nvSpPr>
          <p:cNvPr id="9" name="TextBox 8">
            <a:extLst>
              <a:ext uri="{FF2B5EF4-FFF2-40B4-BE49-F238E27FC236}">
                <a16:creationId xmlns:a16="http://schemas.microsoft.com/office/drawing/2014/main" id="{AF669CB8-9378-677B-631B-77FDB866C5A9}"/>
              </a:ext>
            </a:extLst>
          </p:cNvPr>
          <p:cNvSpPr txBox="1"/>
          <p:nvPr/>
        </p:nvSpPr>
        <p:spPr>
          <a:xfrm>
            <a:off x="11872705" y="6497455"/>
            <a:ext cx="319295" cy="369332"/>
          </a:xfrm>
          <a:prstGeom prst="rect">
            <a:avLst/>
          </a:prstGeom>
          <a:noFill/>
        </p:spPr>
        <p:txBody>
          <a:bodyPr wrap="square">
            <a:spAutoFit/>
          </a:bodyPr>
          <a:lstStyle/>
          <a:p>
            <a:r>
              <a:rPr lang="en-GB" i="1" dirty="0">
                <a:solidFill>
                  <a:schemeClr val="bg1"/>
                </a:solidFill>
              </a:rPr>
              <a:t>1</a:t>
            </a:r>
            <a:endParaRPr lang="en-US" dirty="0">
              <a:solidFill>
                <a:schemeClr val="bg1"/>
              </a:solidFill>
            </a:endParaRPr>
          </a:p>
        </p:txBody>
      </p:sp>
    </p:spTree>
    <p:extLst>
      <p:ext uri="{BB962C8B-B14F-4D97-AF65-F5344CB8AC3E}">
        <p14:creationId xmlns:p14="http://schemas.microsoft.com/office/powerpoint/2010/main" val="2567811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D2579D-2ED8-EE13-3F74-F02BB46B7E13}"/>
              </a:ext>
            </a:extLst>
          </p:cNvPr>
          <p:cNvSpPr>
            <a:spLocks noGrp="1"/>
          </p:cNvSpPr>
          <p:nvPr>
            <p:ph idx="1"/>
          </p:nvPr>
        </p:nvSpPr>
        <p:spPr>
          <a:xfrm>
            <a:off x="287867" y="1423987"/>
            <a:ext cx="4676569" cy="5144081"/>
          </a:xfrm>
        </p:spPr>
        <p:txBody>
          <a:bodyPr>
            <a:normAutofit lnSpcReduction="10000"/>
          </a:bodyPr>
          <a:lstStyle/>
          <a:p>
            <a:r>
              <a:rPr lang="en-US" sz="3200" dirty="0">
                <a:solidFill>
                  <a:srgbClr val="00DC00"/>
                </a:solidFill>
              </a:rPr>
              <a:t>HBA</a:t>
            </a:r>
          </a:p>
          <a:p>
            <a:pPr lvl="1"/>
            <a:r>
              <a:rPr lang="en-US" sz="2800" dirty="0"/>
              <a:t>High Band Antenna</a:t>
            </a:r>
          </a:p>
          <a:p>
            <a:pPr lvl="1"/>
            <a:r>
              <a:rPr lang="en-US" sz="2800" dirty="0"/>
              <a:t>144 MHz</a:t>
            </a:r>
          </a:p>
          <a:p>
            <a:r>
              <a:rPr lang="en-US" sz="3200" dirty="0">
                <a:solidFill>
                  <a:srgbClr val="00DC00"/>
                </a:solidFill>
              </a:rPr>
              <a:t>LBA</a:t>
            </a:r>
          </a:p>
          <a:p>
            <a:pPr lvl="1"/>
            <a:r>
              <a:rPr lang="en-US" sz="2800" dirty="0"/>
              <a:t>Low Band Antenna</a:t>
            </a:r>
          </a:p>
          <a:p>
            <a:pPr lvl="1"/>
            <a:r>
              <a:rPr lang="en-US" sz="2800" dirty="0"/>
              <a:t>54 MHz</a:t>
            </a:r>
          </a:p>
          <a:p>
            <a:pPr lvl="1"/>
            <a:endParaRPr lang="en-US" sz="2800" dirty="0"/>
          </a:p>
          <a:p>
            <a:r>
              <a:rPr lang="en-US" sz="3200" dirty="0">
                <a:solidFill>
                  <a:srgbClr val="00DC00"/>
                </a:solidFill>
              </a:rPr>
              <a:t>Core and Remote stations</a:t>
            </a:r>
          </a:p>
          <a:p>
            <a:pPr lvl="1"/>
            <a:r>
              <a:rPr lang="en-US" sz="2800" dirty="0"/>
              <a:t>48 HBA and 96 LBA</a:t>
            </a:r>
          </a:p>
          <a:p>
            <a:r>
              <a:rPr lang="en-US" sz="3200" dirty="0">
                <a:solidFill>
                  <a:srgbClr val="00DC00"/>
                </a:solidFill>
              </a:rPr>
              <a:t>International stations</a:t>
            </a:r>
          </a:p>
          <a:p>
            <a:pPr lvl="1"/>
            <a:r>
              <a:rPr lang="en-US" sz="2800" dirty="0"/>
              <a:t>96 HBA and LBA</a:t>
            </a:r>
          </a:p>
          <a:p>
            <a:pPr marL="457200" lvl="1" indent="0">
              <a:buNone/>
            </a:pPr>
            <a:endParaRPr lang="en-US" sz="2800" dirty="0"/>
          </a:p>
          <a:p>
            <a:pPr marL="457200" lvl="1" indent="0">
              <a:buNone/>
            </a:pPr>
            <a:endParaRPr lang="en-US" sz="2800" dirty="0"/>
          </a:p>
          <a:p>
            <a:pPr marL="457200" lvl="1" indent="0">
              <a:buNone/>
            </a:pPr>
            <a:endParaRPr lang="en-US" sz="2800" dirty="0"/>
          </a:p>
        </p:txBody>
      </p:sp>
      <p:sp>
        <p:nvSpPr>
          <p:cNvPr id="8" name="Title 1">
            <a:extLst>
              <a:ext uri="{FF2B5EF4-FFF2-40B4-BE49-F238E27FC236}">
                <a16:creationId xmlns:a16="http://schemas.microsoft.com/office/drawing/2014/main" id="{892D8C7F-8BF3-C8A0-EE0D-C32298D4176E}"/>
              </a:ext>
            </a:extLst>
          </p:cNvPr>
          <p:cNvSpPr txBox="1">
            <a:spLocks/>
          </p:cNvSpPr>
          <p:nvPr/>
        </p:nvSpPr>
        <p:spPr>
          <a:xfrm>
            <a:off x="647700" y="984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0DC00"/>
                </a:solidFill>
              </a:rPr>
              <a:t>LOFAR</a:t>
            </a:r>
            <a:r>
              <a:rPr lang="en-US" dirty="0"/>
              <a:t> Antenna:</a:t>
            </a:r>
          </a:p>
        </p:txBody>
      </p:sp>
      <p:pic>
        <p:nvPicPr>
          <p:cNvPr id="5" name="Picture 4">
            <a:extLst>
              <a:ext uri="{FF2B5EF4-FFF2-40B4-BE49-F238E27FC236}">
                <a16:creationId xmlns:a16="http://schemas.microsoft.com/office/drawing/2014/main" id="{73A85CF9-15FF-7BA3-58A1-A6A8D704F4FF}"/>
              </a:ext>
            </a:extLst>
          </p:cNvPr>
          <p:cNvPicPr>
            <a:picLocks noChangeAspect="1"/>
          </p:cNvPicPr>
          <p:nvPr/>
        </p:nvPicPr>
        <p:blipFill>
          <a:blip r:embed="rId3"/>
          <a:stretch>
            <a:fillRect/>
          </a:stretch>
        </p:blipFill>
        <p:spPr>
          <a:xfrm>
            <a:off x="5280246" y="98425"/>
            <a:ext cx="3253368" cy="4337824"/>
          </a:xfrm>
          <a:prstGeom prst="rect">
            <a:avLst/>
          </a:prstGeom>
        </p:spPr>
      </p:pic>
      <p:pic>
        <p:nvPicPr>
          <p:cNvPr id="6" name="Picture 5">
            <a:extLst>
              <a:ext uri="{FF2B5EF4-FFF2-40B4-BE49-F238E27FC236}">
                <a16:creationId xmlns:a16="http://schemas.microsoft.com/office/drawing/2014/main" id="{E5A17D56-5CA9-50A6-07C6-041BBC12A77C}"/>
              </a:ext>
            </a:extLst>
          </p:cNvPr>
          <p:cNvPicPr>
            <a:picLocks noChangeAspect="1"/>
          </p:cNvPicPr>
          <p:nvPr/>
        </p:nvPicPr>
        <p:blipFill>
          <a:blip r:embed="rId4"/>
          <a:stretch>
            <a:fillRect/>
          </a:stretch>
        </p:blipFill>
        <p:spPr>
          <a:xfrm>
            <a:off x="8849424" y="2449306"/>
            <a:ext cx="3253368" cy="4337824"/>
          </a:xfrm>
          <a:prstGeom prst="rect">
            <a:avLst/>
          </a:prstGeom>
        </p:spPr>
      </p:pic>
      <p:sp>
        <p:nvSpPr>
          <p:cNvPr id="23" name="TextBox 22">
            <a:extLst>
              <a:ext uri="{FF2B5EF4-FFF2-40B4-BE49-F238E27FC236}">
                <a16:creationId xmlns:a16="http://schemas.microsoft.com/office/drawing/2014/main" id="{5A32C948-6656-1D18-8D19-43839363E65E}"/>
              </a:ext>
            </a:extLst>
          </p:cNvPr>
          <p:cNvSpPr txBox="1"/>
          <p:nvPr/>
        </p:nvSpPr>
        <p:spPr>
          <a:xfrm>
            <a:off x="5280246" y="4436249"/>
            <a:ext cx="3253368" cy="369332"/>
          </a:xfrm>
          <a:prstGeom prst="rect">
            <a:avLst/>
          </a:prstGeom>
          <a:noFill/>
        </p:spPr>
        <p:txBody>
          <a:bodyPr wrap="square">
            <a:spAutoFit/>
          </a:bodyPr>
          <a:lstStyle/>
          <a:p>
            <a:pPr algn="ctr"/>
            <a:r>
              <a:rPr lang="en-US" sz="1800" dirty="0">
                <a:solidFill>
                  <a:srgbClr val="00DC00"/>
                </a:solidFill>
              </a:rPr>
              <a:t>HBA</a:t>
            </a:r>
            <a:endParaRPr lang="en-US" dirty="0"/>
          </a:p>
        </p:txBody>
      </p:sp>
      <p:sp>
        <p:nvSpPr>
          <p:cNvPr id="24" name="TextBox 23">
            <a:extLst>
              <a:ext uri="{FF2B5EF4-FFF2-40B4-BE49-F238E27FC236}">
                <a16:creationId xmlns:a16="http://schemas.microsoft.com/office/drawing/2014/main" id="{3CECB403-7FC7-F631-8149-90827DC68FC9}"/>
              </a:ext>
            </a:extLst>
          </p:cNvPr>
          <p:cNvSpPr txBox="1"/>
          <p:nvPr/>
        </p:nvSpPr>
        <p:spPr>
          <a:xfrm>
            <a:off x="8849424" y="2123311"/>
            <a:ext cx="3253368" cy="369332"/>
          </a:xfrm>
          <a:prstGeom prst="rect">
            <a:avLst/>
          </a:prstGeom>
          <a:noFill/>
        </p:spPr>
        <p:txBody>
          <a:bodyPr wrap="square">
            <a:spAutoFit/>
          </a:bodyPr>
          <a:lstStyle/>
          <a:p>
            <a:pPr algn="ctr"/>
            <a:r>
              <a:rPr lang="en-US" sz="1800" dirty="0">
                <a:solidFill>
                  <a:srgbClr val="00DC00"/>
                </a:solidFill>
              </a:rPr>
              <a:t>LBA</a:t>
            </a:r>
            <a:endParaRPr lang="en-US" dirty="0"/>
          </a:p>
        </p:txBody>
      </p:sp>
      <p:sp>
        <p:nvSpPr>
          <p:cNvPr id="25" name="TextBox 24">
            <a:extLst>
              <a:ext uri="{FF2B5EF4-FFF2-40B4-BE49-F238E27FC236}">
                <a16:creationId xmlns:a16="http://schemas.microsoft.com/office/drawing/2014/main" id="{F7F52172-67EB-A547-A129-74CCEDD308DE}"/>
              </a:ext>
            </a:extLst>
          </p:cNvPr>
          <p:cNvSpPr txBox="1"/>
          <p:nvPr/>
        </p:nvSpPr>
        <p:spPr>
          <a:xfrm>
            <a:off x="11872705" y="6497455"/>
            <a:ext cx="319295" cy="369332"/>
          </a:xfrm>
          <a:prstGeom prst="rect">
            <a:avLst/>
          </a:prstGeom>
          <a:noFill/>
        </p:spPr>
        <p:txBody>
          <a:bodyPr wrap="square">
            <a:spAutoFit/>
          </a:bodyPr>
          <a:lstStyle/>
          <a:p>
            <a:r>
              <a:rPr lang="en-GB" i="1" dirty="0"/>
              <a:t>2</a:t>
            </a:r>
            <a:endParaRPr lang="en-US" dirty="0"/>
          </a:p>
        </p:txBody>
      </p:sp>
    </p:spTree>
    <p:extLst>
      <p:ext uri="{BB962C8B-B14F-4D97-AF65-F5344CB8AC3E}">
        <p14:creationId xmlns:p14="http://schemas.microsoft.com/office/powerpoint/2010/main" val="929690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B09CC7-6D53-FBD7-DCD8-C99D23C64736}"/>
              </a:ext>
            </a:extLst>
          </p:cNvPr>
          <p:cNvSpPr txBox="1"/>
          <p:nvPr/>
        </p:nvSpPr>
        <p:spPr>
          <a:xfrm>
            <a:off x="-355559" y="5764066"/>
            <a:ext cx="7156408" cy="646331"/>
          </a:xfrm>
          <a:prstGeom prst="rect">
            <a:avLst/>
          </a:prstGeom>
          <a:noFill/>
        </p:spPr>
        <p:txBody>
          <a:bodyPr wrap="square">
            <a:spAutoFit/>
          </a:bodyPr>
          <a:lstStyle/>
          <a:p>
            <a:pPr algn="ctr"/>
            <a:r>
              <a:rPr lang="en-IN" dirty="0" err="1"/>
              <a:t>LoTSS</a:t>
            </a:r>
            <a:r>
              <a:rPr lang="en-IN" dirty="0"/>
              <a:t> DR2 High Resolution(6’’) ≈1° </a:t>
            </a:r>
            <a:r>
              <a:rPr lang="en-IN" dirty="0" err="1"/>
              <a:t>FoV</a:t>
            </a:r>
            <a:r>
              <a:rPr lang="en-IN" dirty="0"/>
              <a:t> Preview</a:t>
            </a:r>
            <a:br>
              <a:rPr lang="en-IN" dirty="0"/>
            </a:br>
            <a:r>
              <a:rPr lang="en-IN" i="1" dirty="0"/>
              <a:t>https://</a:t>
            </a:r>
            <a:r>
              <a:rPr lang="en-IN" i="1" dirty="0" err="1"/>
              <a:t>lofar-surveys.org</a:t>
            </a:r>
            <a:r>
              <a:rPr lang="en-IN" i="1" dirty="0"/>
              <a:t>/</a:t>
            </a:r>
            <a:endParaRPr lang="en-US" i="1" dirty="0"/>
          </a:p>
        </p:txBody>
      </p:sp>
      <p:sp>
        <p:nvSpPr>
          <p:cNvPr id="9" name="TextBox 8">
            <a:extLst>
              <a:ext uri="{FF2B5EF4-FFF2-40B4-BE49-F238E27FC236}">
                <a16:creationId xmlns:a16="http://schemas.microsoft.com/office/drawing/2014/main" id="{868C8398-854F-9DFC-79EC-F73A7E368814}"/>
              </a:ext>
            </a:extLst>
          </p:cNvPr>
          <p:cNvSpPr txBox="1"/>
          <p:nvPr/>
        </p:nvSpPr>
        <p:spPr>
          <a:xfrm>
            <a:off x="11872705" y="6497455"/>
            <a:ext cx="319295" cy="369332"/>
          </a:xfrm>
          <a:prstGeom prst="rect">
            <a:avLst/>
          </a:prstGeom>
          <a:noFill/>
        </p:spPr>
        <p:txBody>
          <a:bodyPr wrap="square">
            <a:spAutoFit/>
          </a:bodyPr>
          <a:lstStyle/>
          <a:p>
            <a:r>
              <a:rPr lang="en-GB" i="1" dirty="0"/>
              <a:t>6</a:t>
            </a:r>
            <a:endParaRPr lang="en-US" dirty="0"/>
          </a:p>
        </p:txBody>
      </p:sp>
      <p:sp>
        <p:nvSpPr>
          <p:cNvPr id="4" name="Title 1">
            <a:extLst>
              <a:ext uri="{FF2B5EF4-FFF2-40B4-BE49-F238E27FC236}">
                <a16:creationId xmlns:a16="http://schemas.microsoft.com/office/drawing/2014/main" id="{86558676-93C1-EB05-E1D9-3EFFDE5269BB}"/>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What’s new with </a:t>
            </a:r>
            <a:r>
              <a:rPr lang="en-US" dirty="0" err="1">
                <a:solidFill>
                  <a:srgbClr val="15EF26"/>
                </a:solidFill>
              </a:rPr>
              <a:t>LoTSS</a:t>
            </a:r>
            <a:r>
              <a:rPr lang="en-US" dirty="0"/>
              <a:t> and </a:t>
            </a:r>
            <a:r>
              <a:rPr lang="en-US" dirty="0" err="1">
                <a:solidFill>
                  <a:srgbClr val="15EF26"/>
                </a:solidFill>
              </a:rPr>
              <a:t>LoLSS</a:t>
            </a:r>
            <a:r>
              <a:rPr lang="en-US" dirty="0"/>
              <a:t>?</a:t>
            </a:r>
          </a:p>
        </p:txBody>
      </p:sp>
      <p:pic>
        <p:nvPicPr>
          <p:cNvPr id="3" name="Picture 2">
            <a:extLst>
              <a:ext uri="{FF2B5EF4-FFF2-40B4-BE49-F238E27FC236}">
                <a16:creationId xmlns:a16="http://schemas.microsoft.com/office/drawing/2014/main" id="{1825E4B5-E192-8DD9-9027-0E68988190BF}"/>
              </a:ext>
            </a:extLst>
          </p:cNvPr>
          <p:cNvPicPr>
            <a:picLocks noChangeAspect="1"/>
          </p:cNvPicPr>
          <p:nvPr/>
        </p:nvPicPr>
        <p:blipFill>
          <a:blip r:embed="rId3"/>
          <a:stretch>
            <a:fillRect/>
          </a:stretch>
        </p:blipFill>
        <p:spPr>
          <a:xfrm>
            <a:off x="362764" y="1634657"/>
            <a:ext cx="5719762" cy="4124829"/>
          </a:xfrm>
          <a:prstGeom prst="rect">
            <a:avLst/>
          </a:prstGeom>
        </p:spPr>
      </p:pic>
      <p:graphicFrame>
        <p:nvGraphicFramePr>
          <p:cNvPr id="10" name="Table 10">
            <a:extLst>
              <a:ext uri="{FF2B5EF4-FFF2-40B4-BE49-F238E27FC236}">
                <a16:creationId xmlns:a16="http://schemas.microsoft.com/office/drawing/2014/main" id="{DF63655D-CEDF-358A-13D2-84F0E5D3F85A}"/>
              </a:ext>
            </a:extLst>
          </p:cNvPr>
          <p:cNvGraphicFramePr>
            <a:graphicFrameLocks noGrp="1"/>
          </p:cNvGraphicFramePr>
          <p:nvPr>
            <p:extLst>
              <p:ext uri="{D42A27DB-BD31-4B8C-83A1-F6EECF244321}">
                <p14:modId xmlns:p14="http://schemas.microsoft.com/office/powerpoint/2010/main" val="1210477413"/>
              </p:ext>
            </p:extLst>
          </p:nvPr>
        </p:nvGraphicFramePr>
        <p:xfrm>
          <a:off x="6229350" y="1634657"/>
          <a:ext cx="5904685" cy="4124829"/>
        </p:xfrm>
        <a:graphic>
          <a:graphicData uri="http://schemas.openxmlformats.org/drawingml/2006/table">
            <a:tbl>
              <a:tblPr firstRow="1" bandRow="1">
                <a:tableStyleId>{D03447BB-5D67-496B-8E87-E561075AD55C}</a:tableStyleId>
              </a:tblPr>
              <a:tblGrid>
                <a:gridCol w="1014413">
                  <a:extLst>
                    <a:ext uri="{9D8B030D-6E8A-4147-A177-3AD203B41FA5}">
                      <a16:colId xmlns:a16="http://schemas.microsoft.com/office/drawing/2014/main" val="1454335457"/>
                    </a:ext>
                  </a:extLst>
                </a:gridCol>
                <a:gridCol w="1200150">
                  <a:extLst>
                    <a:ext uri="{9D8B030D-6E8A-4147-A177-3AD203B41FA5}">
                      <a16:colId xmlns:a16="http://schemas.microsoft.com/office/drawing/2014/main" val="3514278857"/>
                    </a:ext>
                  </a:extLst>
                </a:gridCol>
                <a:gridCol w="1214437">
                  <a:extLst>
                    <a:ext uri="{9D8B030D-6E8A-4147-A177-3AD203B41FA5}">
                      <a16:colId xmlns:a16="http://schemas.microsoft.com/office/drawing/2014/main" val="3242497053"/>
                    </a:ext>
                  </a:extLst>
                </a:gridCol>
                <a:gridCol w="1171575">
                  <a:extLst>
                    <a:ext uri="{9D8B030D-6E8A-4147-A177-3AD203B41FA5}">
                      <a16:colId xmlns:a16="http://schemas.microsoft.com/office/drawing/2014/main" val="3302581157"/>
                    </a:ext>
                  </a:extLst>
                </a:gridCol>
                <a:gridCol w="1304110">
                  <a:extLst>
                    <a:ext uri="{9D8B030D-6E8A-4147-A177-3AD203B41FA5}">
                      <a16:colId xmlns:a16="http://schemas.microsoft.com/office/drawing/2014/main" val="2639455448"/>
                    </a:ext>
                  </a:extLst>
                </a:gridCol>
              </a:tblGrid>
              <a:tr h="931413">
                <a:tc>
                  <a:txBody>
                    <a:bodyPr/>
                    <a:lstStyle/>
                    <a:p>
                      <a:pPr algn="ctr"/>
                      <a:r>
                        <a:rPr lang="en-US" dirty="0"/>
                        <a:t>Survey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Central</a:t>
                      </a:r>
                      <a:br>
                        <a:rPr lang="en-US" dirty="0"/>
                      </a:br>
                      <a:r>
                        <a:rPr lang="en-US" dirty="0"/>
                        <a:t>Frequency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Resolution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rms noise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coverage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3422270381"/>
                  </a:ext>
                </a:extLst>
              </a:tr>
              <a:tr h="931413">
                <a:tc>
                  <a:txBody>
                    <a:bodyPr/>
                    <a:lstStyle/>
                    <a:p>
                      <a:pPr algn="ctr"/>
                      <a:r>
                        <a:rPr lang="en-US" dirty="0"/>
                        <a:t>VLSS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74 MHz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C000"/>
                          </a:solidFill>
                        </a:rPr>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C000"/>
                          </a:solidFill>
                        </a:rPr>
                        <a:t>100 </a:t>
                      </a:r>
                      <a:br>
                        <a:rPr lang="en-US" dirty="0">
                          <a:solidFill>
                            <a:srgbClr val="FFC000"/>
                          </a:solidFill>
                        </a:rPr>
                      </a:br>
                      <a:r>
                        <a:rPr lang="en-US" dirty="0" err="1">
                          <a:solidFill>
                            <a:srgbClr val="FFC000"/>
                          </a:solidFill>
                        </a:rPr>
                        <a:t>mJy</a:t>
                      </a:r>
                      <a:r>
                        <a:rPr lang="en-US" dirty="0">
                          <a:solidFill>
                            <a:srgbClr val="FFC000"/>
                          </a:solidFill>
                        </a:rPr>
                        <a:t>/beam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00DC00"/>
                          </a:solidFill>
                        </a:rPr>
                        <a:t>&gt; -30°</a:t>
                      </a:r>
                      <a:br>
                        <a:rPr lang="en-US" dirty="0">
                          <a:solidFill>
                            <a:srgbClr val="00DC00"/>
                          </a:solidFill>
                        </a:rPr>
                      </a:br>
                      <a:r>
                        <a:rPr lang="en-US" dirty="0">
                          <a:solidFill>
                            <a:srgbClr val="00DC00"/>
                          </a:solidFill>
                        </a:rPr>
                        <a:t>declination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4611352"/>
                  </a:ext>
                </a:extLst>
              </a:tr>
              <a:tr h="1330590">
                <a:tc>
                  <a:txBody>
                    <a:bodyPr/>
                    <a:lstStyle/>
                    <a:p>
                      <a:pPr algn="ctr"/>
                      <a:r>
                        <a:rPr lang="en-US" dirty="0" err="1"/>
                        <a:t>LoLSS</a:t>
                      </a:r>
                      <a:r>
                        <a:rPr lang="en-US" dirty="0"/>
                        <a:t>* DR1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54 MHz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15EF26"/>
                          </a:solidFill>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15EF26"/>
                          </a:solidFill>
                        </a:rPr>
                        <a:t>1.6 </a:t>
                      </a:r>
                      <a:r>
                        <a:rPr lang="en-US" dirty="0" err="1">
                          <a:solidFill>
                            <a:srgbClr val="15EF26"/>
                          </a:solidFill>
                        </a:rPr>
                        <a:t>mJy</a:t>
                      </a:r>
                      <a:r>
                        <a:rPr lang="en-US" dirty="0">
                          <a:solidFill>
                            <a:srgbClr val="15EF26"/>
                          </a:solidFill>
                        </a:rPr>
                        <a:t>/beam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0" i="0" u="none" strike="noStrike" kern="1200" dirty="0">
                          <a:solidFill>
                            <a:schemeClr val="accent5">
                              <a:lumMod val="75000"/>
                            </a:schemeClr>
                          </a:solidFill>
                          <a:effectLst/>
                          <a:latin typeface="+mn-lt"/>
                          <a:ea typeface="+mn-ea"/>
                          <a:cs typeface="+mn-cs"/>
                        </a:rPr>
                        <a:t>1.675% </a:t>
                      </a:r>
                      <a:br>
                        <a:rPr lang="en-IN" sz="1800" b="0" i="0" u="none" strike="noStrike" kern="1200" dirty="0">
                          <a:solidFill>
                            <a:schemeClr val="accent5">
                              <a:lumMod val="75000"/>
                            </a:schemeClr>
                          </a:solidFill>
                          <a:effectLst/>
                          <a:latin typeface="+mn-lt"/>
                          <a:ea typeface="+mn-ea"/>
                          <a:cs typeface="+mn-cs"/>
                        </a:rPr>
                      </a:br>
                      <a:r>
                        <a:rPr lang="en-IN" sz="1800" b="0" i="0" u="none" strike="noStrike" kern="1200" dirty="0">
                          <a:solidFill>
                            <a:schemeClr val="accent5">
                              <a:lumMod val="75000"/>
                            </a:schemeClr>
                          </a:solidFill>
                          <a:effectLst/>
                          <a:latin typeface="+mn-lt"/>
                          <a:ea typeface="+mn-ea"/>
                          <a:cs typeface="+mn-cs"/>
                        </a:rPr>
                        <a:t>of sky</a:t>
                      </a:r>
                      <a:br>
                        <a:rPr lang="en-IN" sz="1800" b="0" i="0" u="none" strike="noStrike" kern="1200" dirty="0">
                          <a:solidFill>
                            <a:schemeClr val="accent5">
                              <a:lumMod val="75000"/>
                            </a:schemeClr>
                          </a:solidFill>
                          <a:effectLst/>
                          <a:latin typeface="+mn-lt"/>
                          <a:ea typeface="+mn-ea"/>
                          <a:cs typeface="+mn-cs"/>
                        </a:rPr>
                      </a:br>
                      <a:r>
                        <a:rPr lang="en-IN" sz="1800" b="0" i="0" u="none" strike="noStrike" kern="1200" dirty="0">
                          <a:solidFill>
                            <a:schemeClr val="accent5">
                              <a:lumMod val="75000"/>
                            </a:schemeClr>
                          </a:solidFill>
                          <a:effectLst/>
                          <a:latin typeface="+mn-lt"/>
                          <a:ea typeface="+mn-ea"/>
                          <a:cs typeface="+mn-cs"/>
                        </a:rPr>
                        <a:t>(HETDEX*)</a:t>
                      </a:r>
                      <a:endParaRPr lang="en-US" dirty="0">
                        <a:solidFill>
                          <a:schemeClr val="accent5">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343797"/>
                  </a:ext>
                </a:extLst>
              </a:tr>
              <a:tr h="931413">
                <a:tc>
                  <a:txBody>
                    <a:bodyPr/>
                    <a:lstStyle/>
                    <a:p>
                      <a:pPr algn="ctr"/>
                      <a:r>
                        <a:rPr lang="en-US" dirty="0" err="1"/>
                        <a:t>LoTSS</a:t>
                      </a:r>
                      <a:r>
                        <a:rPr lang="en-US" dirty="0"/>
                        <a:t>* DR2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144 MHz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15EF26"/>
                          </a:solidFill>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i="0" u="none" strike="noStrike" kern="1200" dirty="0">
                          <a:solidFill>
                            <a:srgbClr val="15EF26"/>
                          </a:solidFill>
                          <a:effectLst/>
                          <a:latin typeface="+mn-lt"/>
                          <a:ea typeface="+mn-ea"/>
                          <a:cs typeface="+mn-cs"/>
                        </a:rPr>
                        <a:t>0.0</a:t>
                      </a:r>
                      <a:r>
                        <a:rPr lang="el-GR" sz="1800" b="0" i="0" u="none" strike="noStrike" kern="1200" dirty="0">
                          <a:solidFill>
                            <a:srgbClr val="15EF26"/>
                          </a:solidFill>
                          <a:effectLst/>
                          <a:latin typeface="+mn-lt"/>
                          <a:ea typeface="+mn-ea"/>
                          <a:cs typeface="+mn-cs"/>
                        </a:rPr>
                        <a:t>83 </a:t>
                      </a:r>
                      <a:br>
                        <a:rPr lang="en-US" sz="1800" b="0" i="0" u="none" strike="noStrike" kern="1200" dirty="0">
                          <a:solidFill>
                            <a:srgbClr val="15EF26"/>
                          </a:solidFill>
                          <a:effectLst/>
                          <a:latin typeface="+mn-lt"/>
                          <a:ea typeface="+mn-ea"/>
                          <a:cs typeface="+mn-cs"/>
                        </a:rPr>
                      </a:br>
                      <a:r>
                        <a:rPr lang="en-US" sz="1800" b="0" i="0" u="none" strike="noStrike" kern="1200" dirty="0">
                          <a:solidFill>
                            <a:srgbClr val="15EF26"/>
                          </a:solidFill>
                          <a:effectLst/>
                          <a:latin typeface="+mn-lt"/>
                          <a:ea typeface="+mn-ea"/>
                          <a:cs typeface="+mn-cs"/>
                        </a:rPr>
                        <a:t>m</a:t>
                      </a:r>
                      <a:r>
                        <a:rPr lang="en-IN" sz="1800" b="0" i="0" u="none" strike="noStrike" kern="1200" dirty="0">
                          <a:solidFill>
                            <a:srgbClr val="15EF26"/>
                          </a:solidFill>
                          <a:effectLst/>
                          <a:latin typeface="+mn-lt"/>
                          <a:ea typeface="+mn-ea"/>
                          <a:cs typeface="+mn-cs"/>
                        </a:rPr>
                        <a:t>Jy/beam</a:t>
                      </a:r>
                      <a:endParaRPr lang="en-US" dirty="0">
                        <a:solidFill>
                          <a:srgbClr val="15EF2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0" i="0" u="none" strike="noStrike" dirty="0">
                          <a:solidFill>
                            <a:schemeClr val="tx1"/>
                          </a:solidFill>
                          <a:effectLst/>
                          <a:latin typeface="-webkit-standard"/>
                        </a:rPr>
                        <a:t>14.229% </a:t>
                      </a:r>
                      <a:br>
                        <a:rPr lang="en-IN" sz="1800" b="0" i="0" u="none" strike="noStrike" dirty="0">
                          <a:solidFill>
                            <a:schemeClr val="tx1"/>
                          </a:solidFill>
                          <a:effectLst/>
                          <a:latin typeface="-webkit-standard"/>
                        </a:rPr>
                      </a:br>
                      <a:r>
                        <a:rPr lang="en-IN" sz="1800" b="0" i="0" u="none" strike="noStrike" dirty="0">
                          <a:solidFill>
                            <a:schemeClr val="tx1"/>
                          </a:solidFill>
                          <a:effectLst/>
                          <a:latin typeface="-webkit-standard"/>
                        </a:rPr>
                        <a:t>of sky</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9178240"/>
                  </a:ext>
                </a:extLst>
              </a:tr>
            </a:tbl>
          </a:graphicData>
        </a:graphic>
      </p:graphicFrame>
      <p:sp>
        <p:nvSpPr>
          <p:cNvPr id="11" name="TextBox 10">
            <a:extLst>
              <a:ext uri="{FF2B5EF4-FFF2-40B4-BE49-F238E27FC236}">
                <a16:creationId xmlns:a16="http://schemas.microsoft.com/office/drawing/2014/main" id="{67C743DF-9D3C-624B-D2B2-633A273F24A6}"/>
              </a:ext>
            </a:extLst>
          </p:cNvPr>
          <p:cNvSpPr txBox="1"/>
          <p:nvPr/>
        </p:nvSpPr>
        <p:spPr>
          <a:xfrm>
            <a:off x="6583680" y="5865328"/>
            <a:ext cx="5608320" cy="738664"/>
          </a:xfrm>
          <a:prstGeom prst="rect">
            <a:avLst/>
          </a:prstGeom>
          <a:noFill/>
        </p:spPr>
        <p:txBody>
          <a:bodyPr wrap="square">
            <a:spAutoFit/>
          </a:bodyPr>
          <a:lstStyle/>
          <a:p>
            <a:pPr algn="r"/>
            <a:r>
              <a:rPr lang="en-US" sz="1400" i="1" dirty="0">
                <a:effectLst/>
              </a:rPr>
              <a:t>*</a:t>
            </a:r>
            <a:r>
              <a:rPr lang="en-US" sz="1400" i="1" dirty="0" err="1">
                <a:effectLst/>
              </a:rPr>
              <a:t>LoTSS</a:t>
            </a:r>
            <a:r>
              <a:rPr lang="en-US" sz="1400" i="1" dirty="0">
                <a:effectLst/>
              </a:rPr>
              <a:t>: </a:t>
            </a:r>
            <a:r>
              <a:rPr lang="en-US" sz="1400" i="1" dirty="0" err="1">
                <a:effectLst/>
              </a:rPr>
              <a:t>LOfar</a:t>
            </a:r>
            <a:r>
              <a:rPr lang="en-US" sz="1400" i="1" dirty="0">
                <a:effectLst/>
              </a:rPr>
              <a:t> Two meter Sky Survey</a:t>
            </a:r>
            <a:br>
              <a:rPr lang="en-US" sz="1400" i="1" dirty="0">
                <a:effectLst/>
              </a:rPr>
            </a:br>
            <a:r>
              <a:rPr lang="en-US" sz="1400" i="1" dirty="0">
                <a:effectLst/>
              </a:rPr>
              <a:t>*</a:t>
            </a:r>
            <a:r>
              <a:rPr lang="en-US" sz="1400" i="1" dirty="0" err="1">
                <a:effectLst/>
              </a:rPr>
              <a:t>LoLSS</a:t>
            </a:r>
            <a:r>
              <a:rPr lang="en-US" sz="1400" i="1" dirty="0">
                <a:effectLst/>
              </a:rPr>
              <a:t>: </a:t>
            </a:r>
            <a:r>
              <a:rPr lang="en-US" sz="1400" i="1" dirty="0" err="1">
                <a:effectLst/>
              </a:rPr>
              <a:t>LOfar</a:t>
            </a:r>
            <a:r>
              <a:rPr lang="en-US" sz="1400" i="1" dirty="0">
                <a:effectLst/>
              </a:rPr>
              <a:t> LBA Sky Survey</a:t>
            </a:r>
            <a:br>
              <a:rPr lang="en-US" sz="1400" i="1" dirty="0">
                <a:effectLst/>
              </a:rPr>
            </a:br>
            <a:r>
              <a:rPr lang="en-US" sz="1400" i="1" dirty="0">
                <a:effectLst/>
              </a:rPr>
              <a:t>*HETDEX: </a:t>
            </a:r>
            <a:r>
              <a:rPr lang="en-IN" sz="1400" b="0" i="1" u="none" strike="noStrike" dirty="0">
                <a:effectLst/>
              </a:rPr>
              <a:t>Hobby-Eberly Telescope Dark Energy Experiment </a:t>
            </a:r>
            <a:r>
              <a:rPr lang="en-US" sz="1400" i="1" dirty="0">
                <a:effectLst/>
              </a:rPr>
              <a:t> </a:t>
            </a:r>
            <a:endParaRPr lang="en-IN" sz="1400" i="1" dirty="0"/>
          </a:p>
        </p:txBody>
      </p:sp>
    </p:spTree>
    <p:extLst>
      <p:ext uri="{BB962C8B-B14F-4D97-AF65-F5344CB8AC3E}">
        <p14:creationId xmlns:p14="http://schemas.microsoft.com/office/powerpoint/2010/main" val="319296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6558676-93C1-EB05-E1D9-3EFFDE5269BB}"/>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8" name="Title 1">
            <a:extLst>
              <a:ext uri="{FF2B5EF4-FFF2-40B4-BE49-F238E27FC236}">
                <a16:creationId xmlns:a16="http://schemas.microsoft.com/office/drawing/2014/main" id="{DCE4B2D7-5F24-B2B8-11FE-DD07693AE8A3}"/>
              </a:ext>
            </a:extLst>
          </p:cNvPr>
          <p:cNvSpPr txBox="1">
            <a:spLocks/>
          </p:cNvSpPr>
          <p:nvPr/>
        </p:nvSpPr>
        <p:spPr>
          <a:xfrm>
            <a:off x="479615" y="16768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Cross matching with </a:t>
            </a:r>
            <a:br>
              <a:rPr lang="en-US" dirty="0"/>
            </a:br>
            <a:r>
              <a:rPr lang="en-US" dirty="0">
                <a:solidFill>
                  <a:srgbClr val="15EF26"/>
                </a:solidFill>
              </a:rPr>
              <a:t>BZCAT Blazar Catalogue</a:t>
            </a:r>
          </a:p>
        </p:txBody>
      </p:sp>
      <p:sp>
        <p:nvSpPr>
          <p:cNvPr id="11" name="Content Placeholder 2">
            <a:extLst>
              <a:ext uri="{FF2B5EF4-FFF2-40B4-BE49-F238E27FC236}">
                <a16:creationId xmlns:a16="http://schemas.microsoft.com/office/drawing/2014/main" id="{98ADC0BF-9BEA-8C07-1D68-CD271923DF6C}"/>
              </a:ext>
            </a:extLst>
          </p:cNvPr>
          <p:cNvSpPr txBox="1">
            <a:spLocks/>
          </p:cNvSpPr>
          <p:nvPr/>
        </p:nvSpPr>
        <p:spPr>
          <a:xfrm>
            <a:off x="923241" y="1435985"/>
            <a:ext cx="5057775" cy="46718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sz="2400" dirty="0">
                <a:solidFill>
                  <a:srgbClr val="15EF26"/>
                </a:solidFill>
              </a:rPr>
              <a:t>5th Edition</a:t>
            </a:r>
            <a:r>
              <a:rPr lang="en-IN" sz="2400" dirty="0">
                <a:solidFill>
                  <a:schemeClr val="tx1">
                    <a:lumMod val="95000"/>
                  </a:schemeClr>
                </a:solidFill>
              </a:rPr>
              <a:t> of the Roma-BZCAT - Multifrequency Catalogue of Blazars</a:t>
            </a:r>
          </a:p>
          <a:p>
            <a:pPr lvl="1"/>
            <a:r>
              <a:rPr lang="en-IN" sz="2000" i="1" dirty="0">
                <a:solidFill>
                  <a:schemeClr val="tx1">
                    <a:lumMod val="95000"/>
                  </a:schemeClr>
                </a:solidFill>
              </a:rPr>
              <a:t>Massaro et al., 2015</a:t>
            </a:r>
          </a:p>
          <a:p>
            <a:r>
              <a:rPr lang="en-IN" sz="2400" dirty="0">
                <a:solidFill>
                  <a:schemeClr val="tx1">
                    <a:lumMod val="95000"/>
                  </a:schemeClr>
                </a:solidFill>
              </a:rPr>
              <a:t>Compilation of multifrequency data from radio to </a:t>
            </a:r>
            <a:r>
              <a:rPr lang="el-GR" sz="2400" dirty="0">
                <a:solidFill>
                  <a:schemeClr val="tx1">
                    <a:lumMod val="95000"/>
                  </a:schemeClr>
                </a:solidFill>
              </a:rPr>
              <a:t>γ-</a:t>
            </a:r>
            <a:r>
              <a:rPr lang="en-IN" sz="2400" dirty="0">
                <a:solidFill>
                  <a:schemeClr val="tx1">
                    <a:lumMod val="95000"/>
                  </a:schemeClr>
                </a:solidFill>
              </a:rPr>
              <a:t>rays for </a:t>
            </a:r>
            <a:r>
              <a:rPr lang="en-IN" sz="2400" dirty="0">
                <a:solidFill>
                  <a:srgbClr val="15EF26"/>
                </a:solidFill>
              </a:rPr>
              <a:t>3561</a:t>
            </a:r>
            <a:r>
              <a:rPr lang="en-IN" sz="2400" dirty="0">
                <a:solidFill>
                  <a:schemeClr val="tx1">
                    <a:lumMod val="95000"/>
                  </a:schemeClr>
                </a:solidFill>
              </a:rPr>
              <a:t> sources</a:t>
            </a:r>
          </a:p>
          <a:p>
            <a:r>
              <a:rPr lang="en-IN" sz="2400" dirty="0">
                <a:solidFill>
                  <a:schemeClr val="tx1">
                    <a:lumMod val="95000"/>
                  </a:schemeClr>
                </a:solidFill>
              </a:rPr>
              <a:t>Cross matching performed within </a:t>
            </a:r>
            <a:r>
              <a:rPr lang="en-IN" sz="2400" dirty="0">
                <a:solidFill>
                  <a:srgbClr val="15EF26"/>
                </a:solidFill>
              </a:rPr>
              <a:t>15’’</a:t>
            </a:r>
          </a:p>
          <a:p>
            <a:r>
              <a:rPr lang="en-IN" sz="2400" dirty="0">
                <a:solidFill>
                  <a:srgbClr val="15EF26"/>
                </a:solidFill>
              </a:rPr>
              <a:t>956</a:t>
            </a:r>
            <a:r>
              <a:rPr lang="en-IN" sz="2400" dirty="0">
                <a:solidFill>
                  <a:schemeClr val="tx1">
                    <a:lumMod val="95000"/>
                  </a:schemeClr>
                </a:solidFill>
              </a:rPr>
              <a:t> sources from BZCAT were found in </a:t>
            </a:r>
            <a:r>
              <a:rPr lang="en-IN" sz="2400" dirty="0" err="1">
                <a:solidFill>
                  <a:srgbClr val="15EF26"/>
                </a:solidFill>
              </a:rPr>
              <a:t>LoTSS</a:t>
            </a:r>
            <a:r>
              <a:rPr lang="en-IN" sz="2400" dirty="0">
                <a:solidFill>
                  <a:srgbClr val="15EF26"/>
                </a:solidFill>
              </a:rPr>
              <a:t> DR2 </a:t>
            </a:r>
            <a:r>
              <a:rPr lang="en-IN" sz="2400" dirty="0"/>
              <a:t>(</a:t>
            </a:r>
            <a:r>
              <a:rPr lang="en-IN" sz="2400" dirty="0">
                <a:latin typeface="-webkit-standard"/>
              </a:rPr>
              <a:t>14.229%</a:t>
            </a:r>
            <a:r>
              <a:rPr lang="en-IN" sz="2400" dirty="0"/>
              <a:t>)</a:t>
            </a:r>
          </a:p>
          <a:p>
            <a:r>
              <a:rPr lang="en-IN" sz="2400" dirty="0">
                <a:solidFill>
                  <a:srgbClr val="15EF26"/>
                </a:solidFill>
              </a:rPr>
              <a:t>135</a:t>
            </a:r>
            <a:r>
              <a:rPr lang="en-IN" sz="2400" dirty="0">
                <a:solidFill>
                  <a:schemeClr val="tx1">
                    <a:lumMod val="95000"/>
                  </a:schemeClr>
                </a:solidFill>
              </a:rPr>
              <a:t> sources from BZCAT were found in </a:t>
            </a:r>
            <a:r>
              <a:rPr lang="en-IN" sz="2400" dirty="0" err="1">
                <a:solidFill>
                  <a:srgbClr val="15EF26"/>
                </a:solidFill>
              </a:rPr>
              <a:t>LoLSS</a:t>
            </a:r>
            <a:r>
              <a:rPr lang="en-IN" sz="2400" dirty="0">
                <a:solidFill>
                  <a:srgbClr val="15EF26"/>
                </a:solidFill>
              </a:rPr>
              <a:t> DR1 </a:t>
            </a:r>
            <a:r>
              <a:rPr lang="en-IN" sz="2400" dirty="0"/>
              <a:t>(1.675% of sky)</a:t>
            </a:r>
          </a:p>
          <a:p>
            <a:pPr marL="0" indent="0">
              <a:buNone/>
            </a:pPr>
            <a:endParaRPr lang="en-IN" sz="2400" dirty="0">
              <a:solidFill>
                <a:srgbClr val="15EF26"/>
              </a:solidFill>
            </a:endParaRPr>
          </a:p>
        </p:txBody>
      </p:sp>
      <p:pic>
        <p:nvPicPr>
          <p:cNvPr id="10242" name="Picture 2">
            <a:extLst>
              <a:ext uri="{FF2B5EF4-FFF2-40B4-BE49-F238E27FC236}">
                <a16:creationId xmlns:a16="http://schemas.microsoft.com/office/drawing/2014/main" id="{B6C8B65C-5EA4-784A-AB18-6781274D34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9006" y="274225"/>
            <a:ext cx="5708179" cy="297078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68C8398-854F-9DFC-79EC-F73A7E368814}"/>
              </a:ext>
            </a:extLst>
          </p:cNvPr>
          <p:cNvSpPr txBox="1"/>
          <p:nvPr/>
        </p:nvSpPr>
        <p:spPr>
          <a:xfrm>
            <a:off x="11669375" y="6468348"/>
            <a:ext cx="461665" cy="369332"/>
          </a:xfrm>
          <a:prstGeom prst="rect">
            <a:avLst/>
          </a:prstGeom>
          <a:noFill/>
        </p:spPr>
        <p:txBody>
          <a:bodyPr wrap="square">
            <a:spAutoFit/>
          </a:bodyPr>
          <a:lstStyle/>
          <a:p>
            <a:r>
              <a:rPr lang="en-GB" i="1" dirty="0">
                <a:solidFill>
                  <a:schemeClr val="bg1"/>
                </a:solidFill>
              </a:rPr>
              <a:t>10</a:t>
            </a:r>
            <a:endParaRPr lang="en-US" dirty="0">
              <a:solidFill>
                <a:schemeClr val="bg1"/>
              </a:solidFill>
            </a:endParaRPr>
          </a:p>
        </p:txBody>
      </p:sp>
      <p:pic>
        <p:nvPicPr>
          <p:cNvPr id="2" name="Picture 1">
            <a:extLst>
              <a:ext uri="{FF2B5EF4-FFF2-40B4-BE49-F238E27FC236}">
                <a16:creationId xmlns:a16="http://schemas.microsoft.com/office/drawing/2014/main" id="{ED557352-AA6A-D49F-AA72-E12CDCCABD63}"/>
              </a:ext>
            </a:extLst>
          </p:cNvPr>
          <p:cNvPicPr>
            <a:picLocks noChangeAspect="1"/>
          </p:cNvPicPr>
          <p:nvPr/>
        </p:nvPicPr>
        <p:blipFill>
          <a:blip r:embed="rId4"/>
          <a:stretch>
            <a:fillRect/>
          </a:stretch>
        </p:blipFill>
        <p:spPr>
          <a:xfrm>
            <a:off x="6319750" y="3313202"/>
            <a:ext cx="5686690" cy="3506457"/>
          </a:xfrm>
          <a:prstGeom prst="rect">
            <a:avLst/>
          </a:prstGeom>
        </p:spPr>
      </p:pic>
      <p:sp>
        <p:nvSpPr>
          <p:cNvPr id="3" name="TextBox 2">
            <a:extLst>
              <a:ext uri="{FF2B5EF4-FFF2-40B4-BE49-F238E27FC236}">
                <a16:creationId xmlns:a16="http://schemas.microsoft.com/office/drawing/2014/main" id="{622FBE13-6799-2312-8840-3767044887D2}"/>
              </a:ext>
            </a:extLst>
          </p:cNvPr>
          <p:cNvSpPr txBox="1"/>
          <p:nvPr/>
        </p:nvSpPr>
        <p:spPr>
          <a:xfrm>
            <a:off x="11925870" y="6497455"/>
            <a:ext cx="319295" cy="369332"/>
          </a:xfrm>
          <a:prstGeom prst="rect">
            <a:avLst/>
          </a:prstGeom>
          <a:noFill/>
        </p:spPr>
        <p:txBody>
          <a:bodyPr wrap="square">
            <a:spAutoFit/>
          </a:bodyPr>
          <a:lstStyle/>
          <a:p>
            <a:r>
              <a:rPr lang="en-GB" i="1" dirty="0"/>
              <a:t>7</a:t>
            </a:r>
            <a:endParaRPr lang="en-US" dirty="0"/>
          </a:p>
        </p:txBody>
      </p:sp>
    </p:spTree>
    <p:extLst>
      <p:ext uri="{BB962C8B-B14F-4D97-AF65-F5344CB8AC3E}">
        <p14:creationId xmlns:p14="http://schemas.microsoft.com/office/powerpoint/2010/main" val="255008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16630</TotalTime>
  <Words>2807</Words>
  <Application>Microsoft Macintosh PowerPoint</Application>
  <PresentationFormat>Widescreen</PresentationFormat>
  <Paragraphs>479</Paragraphs>
  <Slides>37</Slides>
  <Notes>30</Notes>
  <HiddenSlides>0</HiddenSlides>
  <MMClips>1</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37</vt:i4>
      </vt:variant>
    </vt:vector>
  </HeadingPairs>
  <TitlesOfParts>
    <vt:vector size="57" baseType="lpstr">
      <vt:lpstr>-webkit-standard</vt:lpstr>
      <vt:lpstr>Arial</vt:lpstr>
      <vt:lpstr>Arial</vt:lpstr>
      <vt:lpstr>Calibri</vt:lpstr>
      <vt:lpstr>Calibri Light</vt:lpstr>
      <vt:lpstr>Cambria Math</vt:lpstr>
      <vt:lpstr>CMMI10</vt:lpstr>
      <vt:lpstr>CMMI8</vt:lpstr>
      <vt:lpstr>CMR10</vt:lpstr>
      <vt:lpstr>CMR8</vt:lpstr>
      <vt:lpstr>CMSY6</vt:lpstr>
      <vt:lpstr>CMSY8</vt:lpstr>
      <vt:lpstr>Georgia</vt:lpstr>
      <vt:lpstr>Google Sans</vt:lpstr>
      <vt:lpstr>Linux Libertine</vt:lpstr>
      <vt:lpstr>Open Sans</vt:lpstr>
      <vt:lpstr>Roboto</vt:lpstr>
      <vt:lpstr>TeXGyrePagellaX</vt:lpstr>
      <vt:lpstr>Wingdings</vt:lpstr>
      <vt:lpstr>Office Theme</vt:lpstr>
      <vt:lpstr>The integrated synchrotron spectrum of HETDEX blazars with LOFAR surveys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and the Road ahead…</vt:lpstr>
      <vt:lpstr>Summary and the Road ahead…</vt:lpstr>
      <vt:lpstr>Summary and the Road ahead…</vt:lpstr>
      <vt:lpstr>Summary and the Road ahead…</vt:lpstr>
      <vt:lpstr>PowerPoint Presentation</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Hrishikesh Shetgaonkar</dc:creator>
  <cp:lastModifiedBy>Hrishikesh Shetgaonkar</cp:lastModifiedBy>
  <cp:revision>219</cp:revision>
  <dcterms:created xsi:type="dcterms:W3CDTF">2022-10-07T07:28:29Z</dcterms:created>
  <dcterms:modified xsi:type="dcterms:W3CDTF">2024-11-15T09:17:43Z</dcterms:modified>
</cp:coreProperties>
</file>