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media1.mp4" ContentType="video/unknown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 b="def" i="def"/>
      <a:tcStyle>
        <a:tcBdr/>
        <a:fill>
          <a:solidFill>
            <a:srgbClr val="E6EB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 b="def" i="def"/>
      <a:tcStyle>
        <a:tcBdr/>
        <a:fill>
          <a:solidFill>
            <a:srgbClr val="E7F2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 b="def" i="def"/>
      <a:tcStyle>
        <a:tcBdr/>
        <a:fill>
          <a:solidFill>
            <a:srgbClr val="F6E7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6497" y="11839047"/>
            <a:ext cx="21971005" cy="636980"/>
          </a:xfrm>
          <a:prstGeom prst="rect">
            <a:avLst/>
          </a:prstGeom>
        </p:spPr>
        <p:txBody>
          <a:bodyPr lIns="45718" tIns="45718" rIns="45718" bIns="45718" numCol="1" spcCol="38100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6500" y="7196865"/>
            <a:ext cx="21971000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quarter" idx="1" hasCustomPrompt="1"/>
          </p:nvPr>
        </p:nvSpPr>
        <p:spPr>
          <a:xfrm>
            <a:off x="1206500" y="8262180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algn="ctr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Fact information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Body Level One…"/>
          <p:cNvSpPr txBox="1"/>
          <p:nvPr>
            <p:ph type="body" idx="21" hasCustomPrompt="1"/>
          </p:nvPr>
        </p:nvSpPr>
        <p:spPr>
          <a:xfrm>
            <a:off x="1206500" y="935257"/>
            <a:ext cx="21971000" cy="7359065"/>
          </a:xfrm>
          <a:prstGeom prst="rect">
            <a:avLst/>
          </a:prstGeom>
        </p:spPr>
        <p:txBody>
          <a:bodyPr numCol="1" spcCol="38100" anchor="b"/>
          <a:lstStyle/>
          <a:p>
            <a:pPr lvl="4" marL="0" indent="1207008" algn="ctr" defTabSz="1072868">
              <a:lnSpc>
                <a:spcPct val="80000"/>
              </a:lnSpc>
              <a:spcBef>
                <a:spcPts val="0"/>
              </a:spcBef>
              <a:buSzTx/>
              <a:buNone/>
              <a:defRPr b="1" spc="-132" sz="11000"/>
            </a:pPr>
            <a:r>
              <a:t>100%
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80824" y="10675453"/>
            <a:ext cx="201492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 anchor="ctr"/>
          <a:lstStyle/>
          <a:p>
            <a:pPr lvl="4" marL="0" indent="1409446" defTabSz="1511769">
              <a:spcBef>
                <a:spcPts val="0"/>
              </a:spcBef>
              <a:buSzTx/>
              <a:buNone/>
              <a:defRPr spc="-124" sz="527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“Notable Quote”
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oShape 2"/>
          <p:cNvSpPr/>
          <p:nvPr/>
        </p:nvSpPr>
        <p:spPr>
          <a:xfrm>
            <a:off x="-1" y="2150187"/>
            <a:ext cx="24384001" cy="1"/>
          </a:xfrm>
          <a:prstGeom prst="line">
            <a:avLst/>
          </a:prstGeom>
          <a:ln w="50800" cap="rnd">
            <a:solidFill>
              <a:srgbClr val="FFFFFF"/>
            </a:solidFill>
          </a:ln>
        </p:spPr>
        <p:txBody>
          <a:bodyPr lIns="60959" tIns="60959" rIns="60959" bIns="60959"/>
          <a:lstStyle/>
          <a:p>
            <a:pPr algn="l" defTabSz="121920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2" name="Group"/>
          <p:cNvGrpSpPr/>
          <p:nvPr/>
        </p:nvGrpSpPr>
        <p:grpSpPr>
          <a:xfrm>
            <a:off x="19466838" y="129333"/>
            <a:ext cx="2800351" cy="1946232"/>
            <a:chOff x="0" y="0"/>
            <a:chExt cx="2800350" cy="1946230"/>
          </a:xfrm>
        </p:grpSpPr>
        <p:sp>
          <p:nvSpPr>
            <p:cNvPr id="150" name="Max-Planck-Institut  für Radioastronomie"/>
            <p:cNvSpPr txBox="1"/>
            <p:nvPr/>
          </p:nvSpPr>
          <p:spPr>
            <a:xfrm>
              <a:off x="0" y="1251963"/>
              <a:ext cx="2800350" cy="694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7733" tIns="67733" rIns="67733" bIns="67733" numCol="1" anchor="ctr">
              <a:spAutoFit/>
            </a:bodyPr>
            <a:lstStyle/>
            <a:p>
              <a:pPr defTabSz="778933">
                <a:spcBef>
                  <a:spcPts val="3200"/>
                </a:spcBef>
                <a:defRPr sz="1600">
                  <a:solidFill>
                    <a:srgbClr val="A6AAA9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r>
                <a:t>Max-Planck-Institut </a:t>
              </a:r>
              <a:br/>
              <a:r>
                <a:t>für Radioastronomie</a:t>
              </a:r>
            </a:p>
          </p:txBody>
        </p:sp>
        <p:pic>
          <p:nvPicPr>
            <p:cNvPr id="15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790310" y="0"/>
              <a:ext cx="1077929" cy="11976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3" name="TRAPUM_logo_colour_CMYK_reversed_A_lock-up_04.png" descr="TRAPUM_logo_colour_CMYK_reversed_A_lock-up_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574" y="130899"/>
            <a:ext cx="7546637" cy="1943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MPG_Minerva_white.png" descr="MPG_Minerva_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66895" y="-278332"/>
            <a:ext cx="3305892" cy="2761563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/>
          <p:nvPr>
            <p:ph type="sldNum" sz="quarter" idx="2"/>
          </p:nvPr>
        </p:nvSpPr>
        <p:spPr>
          <a:xfrm>
            <a:off x="11241801" y="8553013"/>
            <a:ext cx="340600" cy="331074"/>
          </a:xfrm>
          <a:prstGeom prst="rect">
            <a:avLst/>
          </a:prstGeom>
        </p:spPr>
        <p:txBody>
          <a:bodyPr lIns="60959" tIns="60959" rIns="60959" bIns="60959" anchor="ctr"/>
          <a:lstStyle>
            <a:lvl1pPr algn="r" defTabSz="12192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44689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 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7" cy="1120988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7"/>
            <a:ext cx="22529802" cy="1119347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8"/>
          <p:cNvSpPr txBox="1"/>
          <p:nvPr/>
        </p:nvSpPr>
        <p:spPr>
          <a:xfrm>
            <a:off x="2538038" y="4591885"/>
            <a:ext cx="19307923" cy="2776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200">
              <a:lnSpc>
                <a:spcPts val="10600"/>
              </a:lnSpc>
              <a:defRPr spc="-100" sz="10000"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r>
              <a:t>The lightest black hole or the heaviest neutron star?</a:t>
            </a:r>
          </a:p>
        </p:txBody>
      </p:sp>
      <p:sp>
        <p:nvSpPr>
          <p:cNvPr id="165" name="Arunima Dutta…"/>
          <p:cNvSpPr txBox="1"/>
          <p:nvPr/>
        </p:nvSpPr>
        <p:spPr>
          <a:xfrm>
            <a:off x="5898218" y="8031638"/>
            <a:ext cx="12587564" cy="2878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7733" tIns="67733" rIns="67733" bIns="67733" anchor="ctr">
            <a:spAutoFit/>
          </a:bodyPr>
          <a:lstStyle/>
          <a:p>
            <a:pPr defTabSz="609600">
              <a:defRPr sz="6000">
                <a:solidFill>
                  <a:srgbClr val="E0A8A6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Arunima Dutta</a:t>
            </a:r>
          </a:p>
          <a:p>
            <a:pPr defTabSz="609600">
              <a:defRPr sz="4000"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Max Planck Institute for Radio Astronomy, Germany</a:t>
            </a:r>
          </a:p>
          <a:p>
            <a:pPr defTabSz="1219200">
              <a:defRPr sz="4000"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PhD supervisors: Michael Kramer, Paulo Freire, David Champion</a:t>
            </a:r>
          </a:p>
          <a:p>
            <a:pPr defTabSz="1219200">
              <a:defRPr sz="4000">
                <a:solidFill>
                  <a:srgbClr val="76D6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r>
              <a:t>On behalf of the MeerTIME/TRAPUM GC Collaboration</a:t>
            </a:r>
          </a:p>
        </p:txBody>
      </p:sp>
      <p:sp>
        <p:nvSpPr>
          <p:cNvPr id="166" name="Radio 2024 Conference, 14th November 2024"/>
          <p:cNvSpPr txBox="1"/>
          <p:nvPr/>
        </p:nvSpPr>
        <p:spPr>
          <a:xfrm>
            <a:off x="696320" y="12543438"/>
            <a:ext cx="6911087" cy="57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defTabSz="1219200">
              <a:defRPr sz="3000"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r>
              <a:t>Radio 2024 Conference, 14th November 2024</a:t>
            </a:r>
          </a:p>
        </p:txBody>
      </p:sp>
      <p:sp>
        <p:nvSpPr>
          <p:cNvPr id="167" name="Email: adutta@mpifr-bonn.mpg.de"/>
          <p:cNvSpPr txBox="1"/>
          <p:nvPr/>
        </p:nvSpPr>
        <p:spPr>
          <a:xfrm>
            <a:off x="18265481" y="12543438"/>
            <a:ext cx="5203064" cy="57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defTabSz="1219200">
              <a:defRPr sz="3000"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r>
              <a:t>Email: adutta@mpifr-bonn.mpg.de</a:t>
            </a:r>
          </a:p>
        </p:txBody>
      </p:sp>
      <p:pic>
        <p:nvPicPr>
          <p:cNvPr id="168" name="Dutta_Radio2024.001.jpeg" descr="Dutta_Radio2024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MeerKAT5_Final_key.010.jpeg" descr="MeerKAT5_Final_key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MeerKAT5_Final_key.011.jpeg" descr="MeerKAT5_Final_key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MeerKAT5_Final_key.012.jpeg" descr="MeerKAT5_Final_key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MeerKAT5_Final_key.013.jpeg" descr="MeerKAT5_Final_key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MeerKAT5_Final_key.014.jpeg" descr="MeerKAT5_Final_key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8" name="MeerKAT5_Final_key.015.jpeg" descr="MeerKAT5_Final_key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MeerKAT5_Final_key.016.jpeg" descr="MeerKAT5_Final_key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NGC 1851E_ Making a black hole mass gap binary.mp4" descr="NGC 1851E_ Making a black hole mass gap binary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5052" y="3711568"/>
            <a:ext cx="12440268" cy="6997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49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MeerKAT5_Final_key.017.jpeg" descr="MeerKAT5_Final_key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MeerKAT5_Final_key.018.jpeg" descr="MeerKAT5_Final_key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MeerKAT5_Final_key.019.jpeg" descr="MeerKAT5_Final_key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pherical, gravitationally-bound old stellar systems…"/>
          <p:cNvSpPr txBox="1"/>
          <p:nvPr/>
        </p:nvSpPr>
        <p:spPr>
          <a:xfrm>
            <a:off x="9836860" y="2844000"/>
            <a:ext cx="13719811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pPr>
            <a:r>
              <a:t>Spherical, gravitationally-bound old stellar systems</a:t>
            </a:r>
          </a:p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pPr>
            <a:r>
              <a:t>Large stellar densities, high gravitational interaction rates</a:t>
            </a:r>
          </a:p>
        </p:txBody>
      </p:sp>
      <p:sp>
        <p:nvSpPr>
          <p:cNvPr id="171" name="Neutron stars acquire companions, recycled to MSPs"/>
          <p:cNvSpPr txBox="1"/>
          <p:nvPr/>
        </p:nvSpPr>
        <p:spPr>
          <a:xfrm>
            <a:off x="10048328" y="6426199"/>
            <a:ext cx="1257490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lvl1pPr>
          </a:lstStyle>
          <a:p>
            <a:pPr/>
            <a:r>
              <a:t>Neutron stars acquire companions, recycled to MSPs</a:t>
            </a:r>
          </a:p>
        </p:txBody>
      </p:sp>
      <p:grpSp>
        <p:nvGrpSpPr>
          <p:cNvPr id="174" name="Image Gallery"/>
          <p:cNvGrpSpPr/>
          <p:nvPr/>
        </p:nvGrpSpPr>
        <p:grpSpPr>
          <a:xfrm>
            <a:off x="872685" y="2553384"/>
            <a:ext cx="5775124" cy="6284512"/>
            <a:chOff x="0" y="0"/>
            <a:chExt cx="5775122" cy="6284511"/>
          </a:xfrm>
        </p:grpSpPr>
        <p:pic>
          <p:nvPicPr>
            <p:cNvPr id="172" name="fd37e0adb7e53dc1bb322ddc95196dd5.jpeg" descr="fd37e0adb7e53dc1bb322ddc95196dd5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5847" r="0" b="25847"/>
            <a:stretch>
              <a:fillRect/>
            </a:stretch>
          </p:blipFill>
          <p:spPr>
            <a:xfrm>
              <a:off x="0" y="0"/>
              <a:ext cx="5775123" cy="5696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Terzan 5"/>
            <p:cNvSpPr/>
            <p:nvPr/>
          </p:nvSpPr>
          <p:spPr>
            <a:xfrm>
              <a:off x="0" y="5772345"/>
              <a:ext cx="5775123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2438338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Terzan 5</a:t>
              </a:r>
            </a:p>
          </p:txBody>
        </p:sp>
      </p:grpSp>
      <p:grpSp>
        <p:nvGrpSpPr>
          <p:cNvPr id="177" name="Image Gallery"/>
          <p:cNvGrpSpPr/>
          <p:nvPr/>
        </p:nvGrpSpPr>
        <p:grpSpPr>
          <a:xfrm>
            <a:off x="4510770" y="5970341"/>
            <a:ext cx="4652366" cy="5780641"/>
            <a:chOff x="0" y="0"/>
            <a:chExt cx="4652364" cy="5780640"/>
          </a:xfrm>
        </p:grpSpPr>
        <p:pic>
          <p:nvPicPr>
            <p:cNvPr id="175" name="eso0620a.jpeg" descr="eso0620a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549" t="0" r="4549" b="0"/>
            <a:stretch>
              <a:fillRect/>
            </a:stretch>
          </p:blipFill>
          <p:spPr>
            <a:xfrm>
              <a:off x="0" y="0"/>
              <a:ext cx="4652365" cy="5192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" name="47 Tuc"/>
            <p:cNvSpPr/>
            <p:nvPr/>
          </p:nvSpPr>
          <p:spPr>
            <a:xfrm>
              <a:off x="0" y="5268474"/>
              <a:ext cx="4652365" cy="512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defTabSz="2438338"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47 Tuc</a:t>
              </a:r>
            </a:p>
          </p:txBody>
        </p:sp>
      </p:grpSp>
      <p:sp>
        <p:nvSpPr>
          <p:cNvPr id="178" name="Pulsars per unit stellar mass  times larger than…"/>
          <p:cNvSpPr txBox="1"/>
          <p:nvPr/>
        </p:nvSpPr>
        <p:spPr>
          <a:xfrm>
            <a:off x="10266806" y="8974573"/>
            <a:ext cx="12859920" cy="1876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30000"/>
              </a:lnSpc>
              <a:defRPr sz="5000">
                <a:solidFill>
                  <a:srgbClr val="E0A8A6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pPr>
            <a:r>
              <a:t>Pulsars per unit stellar mass</a:t>
            </a:r>
            <a14:m>
              <m:oMath>
                <m:r>
                  <a:rPr xmlns:a="http://schemas.openxmlformats.org/drawingml/2006/main" sz="5700" i="1">
                    <a:solidFill>
                      <a:srgbClr val="DFA7A6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5700" i="1">
                    <a:solidFill>
                      <a:srgbClr val="DFA7A6"/>
                    </a:solidFill>
                    <a:latin typeface="Cambria Math" panose="02040503050406030204" pitchFamily="18" charset="0"/>
                  </a:rPr>
                  <m:t>1000</m:t>
                </m:r>
              </m:oMath>
            </a14:m>
            <a:r>
              <a:t> times larger than</a:t>
            </a:r>
          </a:p>
          <a:p>
            <a:pPr algn="l" defTabSz="457200">
              <a:lnSpc>
                <a:spcPct val="130000"/>
              </a:lnSpc>
              <a:defRPr sz="5000">
                <a:solidFill>
                  <a:srgbClr val="E0A8A6"/>
                </a:solidFill>
                <a:latin typeface="Bodoni SvtyTwo OS ITC TT-Book"/>
                <a:ea typeface="Bodoni SvtyTwo OS ITC TT-Book"/>
                <a:cs typeface="Bodoni SvtyTwo OS ITC TT-Book"/>
                <a:sym typeface="Bodoni SvtyTwo OS ITC TT-Book"/>
              </a:defRPr>
            </a:pPr>
            <a:r>
              <a:t>the Galactic disk</a:t>
            </a:r>
          </a:p>
        </p:txBody>
      </p:sp>
      <p:sp>
        <p:nvSpPr>
          <p:cNvPr id="179" name="Globular Clusters"/>
          <p:cNvSpPr txBox="1"/>
          <p:nvPr/>
        </p:nvSpPr>
        <p:spPr>
          <a:xfrm>
            <a:off x="360292" y="168365"/>
            <a:ext cx="6902197" cy="1341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l" defTabSz="1219200">
              <a:defRPr sz="8000">
                <a:solidFill>
                  <a:srgbClr val="CDDDAC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r>
              <a:t>Globular Clusters</a:t>
            </a:r>
          </a:p>
        </p:txBody>
      </p:sp>
      <p:sp>
        <p:nvSpPr>
          <p:cNvPr id="180" name="Arunima Dutta, MPIfR"/>
          <p:cNvSpPr txBox="1"/>
          <p:nvPr/>
        </p:nvSpPr>
        <p:spPr>
          <a:xfrm>
            <a:off x="19572287" y="12536125"/>
            <a:ext cx="3442844" cy="579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0959" tIns="60959" rIns="60959" bIns="60959">
            <a:spAutoFit/>
          </a:bodyPr>
          <a:lstStyle>
            <a:lvl1pPr algn="l" defTabSz="1219200">
              <a:defRPr sz="3000">
                <a:solidFill>
                  <a:srgbClr val="FFFFFF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r>
              <a:t>Arunima Dutta, MPIfR </a:t>
            </a:r>
          </a:p>
        </p:txBody>
      </p:sp>
      <p:sp>
        <p:nvSpPr>
          <p:cNvPr id="181" name="AutoShape 2"/>
          <p:cNvSpPr/>
          <p:nvPr/>
        </p:nvSpPr>
        <p:spPr>
          <a:xfrm>
            <a:off x="-1" y="1415586"/>
            <a:ext cx="10035823" cy="1"/>
          </a:xfrm>
          <a:prstGeom prst="line">
            <a:avLst/>
          </a:prstGeom>
          <a:ln w="50800" cap="rnd">
            <a:solidFill>
              <a:srgbClr val="FFFFFF"/>
            </a:solidFill>
          </a:ln>
        </p:spPr>
        <p:txBody>
          <a:bodyPr lIns="60959" tIns="60959" rIns="60959" bIns="60959"/>
          <a:lstStyle/>
          <a:p>
            <a:pPr algn="l" defTabSz="121920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AutoShape 3"/>
          <p:cNvSpPr/>
          <p:nvPr/>
        </p:nvSpPr>
        <p:spPr>
          <a:xfrm>
            <a:off x="14517637" y="12293600"/>
            <a:ext cx="9866364" cy="0"/>
          </a:xfrm>
          <a:prstGeom prst="line">
            <a:avLst/>
          </a:prstGeom>
          <a:ln w="50800" cap="rnd">
            <a:solidFill>
              <a:srgbClr val="FFFFFF"/>
            </a:solidFill>
          </a:ln>
        </p:spPr>
        <p:txBody>
          <a:bodyPr lIns="60959" tIns="60959" rIns="60959" bIns="60959"/>
          <a:lstStyle/>
          <a:p>
            <a:pPr algn="l" defTabSz="1219200"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83" name="Dutta_Radio2024.002.jpeg" descr="Dutta_Radio2024.00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MeerKAT5_Final_key.020.jpeg" descr="MeerKAT5_Final_key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MeerKAT5_Final_key.021.jpeg" descr="MeerKAT5_Final_key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MeerKAT5_Final_key.022.jpeg" descr="MeerKAT5_Final_key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MeerKAT5_Final_key.023.jpeg" descr="MeerKAT5_Final_key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MeerKAT5_Final_key.024.jpeg" descr="MeerKAT5_Final_key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MeerKAT5_Final_key.025.jpeg" descr="MeerKAT5_Final_key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MeerKAT5_Final_key.026.jpeg" descr="MeerKAT5_Final_key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MeerKAT5_Final_key.027.jpeg" descr="MeerKAT5_Final_key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8" name="MeerKAT5_Final_key.003.jpeg" descr="MeerKAT5_Final_key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MeerKAT5_Final_key.004.jpeg" descr="MeerKAT5_Final_key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8" name="MeerKAT5_Final_key.005.jpeg" descr="MeerKAT5_Final_key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MeerKAT5_Final_key.006.jpeg" descr="MeerKAT5_Final_key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8" name="MeerKAT5_Final_key.007.jpeg" descr="MeerKAT5_Final_key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MeerKAT5_Final_key.008.jpeg" descr="MeerKAT5_Final_key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Subtitle"/>
          <p:cNvSpPr txBox="1"/>
          <p:nvPr>
            <p:ph type="body" sz="quarter" idx="1"/>
          </p:nvPr>
        </p:nvSpPr>
        <p:spPr>
          <a:xfrm>
            <a:off x="1206500" y="2245961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8" name="MeerKAT5_Final_key.009.jpeg" descr="MeerKAT5_Final_key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