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79" r:id="rId2"/>
    <p:sldId id="293" r:id="rId3"/>
    <p:sldId id="295" r:id="rId4"/>
    <p:sldId id="296" r:id="rId5"/>
    <p:sldId id="285" r:id="rId6"/>
    <p:sldId id="301" r:id="rId7"/>
    <p:sldId id="303" r:id="rId8"/>
    <p:sldId id="286" r:id="rId9"/>
    <p:sldId id="284" r:id="rId10"/>
    <p:sldId id="298" r:id="rId11"/>
    <p:sldId id="288" r:id="rId12"/>
    <p:sldId id="300" r:id="rId13"/>
    <p:sldId id="299" r:id="rId14"/>
    <p:sldId id="287" r:id="rId15"/>
    <p:sldId id="289" r:id="rId16"/>
    <p:sldId id="290" r:id="rId17"/>
    <p:sldId id="292" r:id="rId18"/>
    <p:sldId id="297" r:id="rId19"/>
  </p:sldIdLst>
  <p:sldSz cx="9144000" cy="5143500" type="screen16x9"/>
  <p:notesSz cx="6858000" cy="9144000"/>
  <p:defaultTextStyle>
    <a:defPPr>
      <a:defRPr lang="de-DE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D49"/>
    <a:srgbClr val="17365C"/>
    <a:srgbClr val="004673"/>
    <a:srgbClr val="073054"/>
    <a:srgbClr val="8DAE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0" autoAdjust="0"/>
    <p:restoredTop sz="94765" autoAdjust="0"/>
  </p:normalViewPr>
  <p:slideViewPr>
    <p:cSldViewPr snapToGrid="0" snapToObjects="1">
      <p:cViewPr>
        <p:scale>
          <a:sx n="100" d="100"/>
          <a:sy n="100" d="100"/>
        </p:scale>
        <p:origin x="936" y="4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465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D4A9292-7CCC-43CA-846C-D4E4219CA263}" type="datetimeFigureOut">
              <a:rPr lang="de-DE"/>
              <a:pPr>
                <a:defRPr/>
              </a:pPr>
              <a:t>12.11.2024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B633AF46-9A4D-40E7-9B3C-DE2039672B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F9D3F54-8ABF-42A8-9313-95D195B8BD94}" type="datetimeFigureOut">
              <a:rPr lang="de-DE" altLang="de-DE"/>
              <a:pPr>
                <a:defRPr/>
              </a:pPr>
              <a:t>12.11.2024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A72474A-1BA6-4000-819D-E71328FD838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5" y="3710147"/>
            <a:ext cx="2497839" cy="175862"/>
          </a:xfrm>
          <a:prstGeom prst="rect">
            <a:avLst/>
          </a:prstGeom>
        </p:spPr>
      </p:pic>
      <p:sp>
        <p:nvSpPr>
          <p:cNvPr id="12" name="Freihandform 11"/>
          <p:cNvSpPr>
            <a:spLocks noGrp="1"/>
          </p:cNvSpPr>
          <p:nvPr>
            <p:ph type="pic" sz="quarter" idx="11"/>
          </p:nvPr>
        </p:nvSpPr>
        <p:spPr bwMode="auto">
          <a:xfrm>
            <a:off x="-6350" y="-6350"/>
            <a:ext cx="8121650" cy="3503613"/>
          </a:xfrm>
          <a:custGeom>
            <a:avLst/>
            <a:gdLst>
              <a:gd name="connsiteX0" fmla="*/ 0 w 8121650"/>
              <a:gd name="connsiteY0" fmla="*/ 0 h 3503613"/>
              <a:gd name="connsiteX1" fmla="*/ 8121650 w 8121650"/>
              <a:gd name="connsiteY1" fmla="*/ 0 h 3503613"/>
              <a:gd name="connsiteX2" fmla="*/ 8121650 w 8121650"/>
              <a:gd name="connsiteY2" fmla="*/ 635 h 3503613"/>
              <a:gd name="connsiteX3" fmla="*/ 7106660 w 8121650"/>
              <a:gd name="connsiteY3" fmla="*/ 635 h 3503613"/>
              <a:gd name="connsiteX4" fmla="*/ 7106660 w 8121650"/>
              <a:gd name="connsiteY4" fmla="*/ 1523435 h 3503613"/>
              <a:gd name="connsiteX5" fmla="*/ 8121650 w 8121650"/>
              <a:gd name="connsiteY5" fmla="*/ 1523435 h 3503613"/>
              <a:gd name="connsiteX6" fmla="*/ 8121650 w 8121650"/>
              <a:gd name="connsiteY6" fmla="*/ 3503613 h 3503613"/>
              <a:gd name="connsiteX7" fmla="*/ 0 w 8121650"/>
              <a:gd name="connsiteY7" fmla="*/ 3503613 h 350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21650" h="3503613">
                <a:moveTo>
                  <a:pt x="0" y="0"/>
                </a:moveTo>
                <a:lnTo>
                  <a:pt x="8121650" y="0"/>
                </a:lnTo>
                <a:lnTo>
                  <a:pt x="8121650" y="635"/>
                </a:lnTo>
                <a:lnTo>
                  <a:pt x="7106660" y="635"/>
                </a:lnTo>
                <a:lnTo>
                  <a:pt x="7106660" y="1523435"/>
                </a:lnTo>
                <a:lnTo>
                  <a:pt x="8121650" y="1523435"/>
                </a:lnTo>
                <a:lnTo>
                  <a:pt x="8121650" y="3503613"/>
                </a:lnTo>
                <a:lnTo>
                  <a:pt x="0" y="3503613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738" y="-5715"/>
            <a:ext cx="1522800" cy="15228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8314" y="4371181"/>
            <a:ext cx="6190740" cy="379136"/>
          </a:xfrm>
        </p:spPr>
        <p:txBody>
          <a:bodyPr/>
          <a:lstStyle>
            <a:lvl1pPr marL="0" indent="0" algn="l">
              <a:buNone/>
              <a:defRPr sz="1600" baseline="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Vortragende(r) (evtl. „et al.“ o.Ä.)</a:t>
            </a:r>
            <a:endParaRPr lang="en-US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98314" y="4012640"/>
            <a:ext cx="6191082" cy="390691"/>
          </a:xfrm>
        </p:spPr>
        <p:txBody>
          <a:bodyPr/>
          <a:lstStyle>
            <a:lvl1pPr>
              <a:defRPr sz="2800" b="1" baseline="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des Vortrags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815F411-48B7-4E3E-8F83-C94DBA1A74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53048" y="3789837"/>
            <a:ext cx="2092638" cy="96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25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bjekt_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6"/>
          <p:cNvCxnSpPr/>
          <p:nvPr userDrawn="1"/>
        </p:nvCxnSpPr>
        <p:spPr>
          <a:xfrm>
            <a:off x="0" y="4452938"/>
            <a:ext cx="9144000" cy="0"/>
          </a:xfrm>
          <a:prstGeom prst="line">
            <a:avLst/>
          </a:prstGeom>
          <a:ln w="19050">
            <a:solidFill>
              <a:srgbClr val="8DA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809980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98463" y="3805238"/>
            <a:ext cx="6191250" cy="339725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de-DE" dirty="0"/>
              <a:t>Vielen Dank für die Aufmerksamkeit! Fragen? (o.Ä.)</a:t>
            </a:r>
          </a:p>
        </p:txBody>
      </p:sp>
      <p:cxnSp>
        <p:nvCxnSpPr>
          <p:cNvPr id="3" name="Gerade Verbindung 6"/>
          <p:cNvCxnSpPr/>
          <p:nvPr userDrawn="1"/>
        </p:nvCxnSpPr>
        <p:spPr>
          <a:xfrm>
            <a:off x="0" y="4452938"/>
            <a:ext cx="9144000" cy="0"/>
          </a:xfrm>
          <a:prstGeom prst="line">
            <a:avLst/>
          </a:prstGeom>
          <a:ln w="19050">
            <a:solidFill>
              <a:srgbClr val="8DA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ihandform 10"/>
          <p:cNvSpPr>
            <a:spLocks noGrp="1"/>
          </p:cNvSpPr>
          <p:nvPr>
            <p:ph type="pic" sz="quarter" idx="11"/>
          </p:nvPr>
        </p:nvSpPr>
        <p:spPr bwMode="auto">
          <a:xfrm>
            <a:off x="-6350" y="-6350"/>
            <a:ext cx="8121650" cy="3503613"/>
          </a:xfrm>
          <a:custGeom>
            <a:avLst/>
            <a:gdLst>
              <a:gd name="connsiteX0" fmla="*/ 0 w 8121650"/>
              <a:gd name="connsiteY0" fmla="*/ 0 h 3503613"/>
              <a:gd name="connsiteX1" fmla="*/ 8121650 w 8121650"/>
              <a:gd name="connsiteY1" fmla="*/ 0 h 3503613"/>
              <a:gd name="connsiteX2" fmla="*/ 8121650 w 8121650"/>
              <a:gd name="connsiteY2" fmla="*/ 635 h 3503613"/>
              <a:gd name="connsiteX3" fmla="*/ 7106660 w 8121650"/>
              <a:gd name="connsiteY3" fmla="*/ 635 h 3503613"/>
              <a:gd name="connsiteX4" fmla="*/ 7106660 w 8121650"/>
              <a:gd name="connsiteY4" fmla="*/ 1523435 h 3503613"/>
              <a:gd name="connsiteX5" fmla="*/ 8121650 w 8121650"/>
              <a:gd name="connsiteY5" fmla="*/ 1523435 h 3503613"/>
              <a:gd name="connsiteX6" fmla="*/ 8121650 w 8121650"/>
              <a:gd name="connsiteY6" fmla="*/ 3503613 h 3503613"/>
              <a:gd name="connsiteX7" fmla="*/ 0 w 8121650"/>
              <a:gd name="connsiteY7" fmla="*/ 3503613 h 350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21650" h="3503613">
                <a:moveTo>
                  <a:pt x="0" y="0"/>
                </a:moveTo>
                <a:lnTo>
                  <a:pt x="8121650" y="0"/>
                </a:lnTo>
                <a:lnTo>
                  <a:pt x="8121650" y="635"/>
                </a:lnTo>
                <a:lnTo>
                  <a:pt x="7106660" y="635"/>
                </a:lnTo>
                <a:lnTo>
                  <a:pt x="7106660" y="1523435"/>
                </a:lnTo>
                <a:lnTo>
                  <a:pt x="8121650" y="1523435"/>
                </a:lnTo>
                <a:lnTo>
                  <a:pt x="8121650" y="3503613"/>
                </a:lnTo>
                <a:lnTo>
                  <a:pt x="0" y="3503613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738" y="-5715"/>
            <a:ext cx="1522800" cy="15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5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0"/>
          <p:cNvSpPr txBox="1">
            <a:spLocks noChangeArrowheads="1"/>
          </p:cNvSpPr>
          <p:nvPr userDrawn="1"/>
        </p:nvSpPr>
        <p:spPr bwMode="auto">
          <a:xfrm>
            <a:off x="263525" y="2573338"/>
            <a:ext cx="55959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160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Fon: +49 234 32</a:t>
            </a:r>
          </a:p>
          <a:p>
            <a:r>
              <a:rPr lang="de-DE" altLang="de-DE" sz="160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Fax: +49 234 32 14102</a:t>
            </a:r>
          </a:p>
          <a:p>
            <a:endParaRPr lang="de-DE" altLang="de-DE" sz="1600">
              <a:solidFill>
                <a:srgbClr val="1736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altLang="de-DE" sz="1600">
              <a:solidFill>
                <a:srgbClr val="1736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sz="160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www.insys.rub.de</a:t>
            </a: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0" y="4452938"/>
            <a:ext cx="9144000" cy="0"/>
          </a:xfrm>
          <a:prstGeom prst="line">
            <a:avLst/>
          </a:prstGeom>
          <a:ln w="19050">
            <a:solidFill>
              <a:srgbClr val="8DA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6"/>
          <p:cNvSpPr txBox="1">
            <a:spLocks noChangeArrowheads="1"/>
          </p:cNvSpPr>
          <p:nvPr userDrawn="1"/>
        </p:nvSpPr>
        <p:spPr bwMode="auto">
          <a:xfrm>
            <a:off x="342900" y="323850"/>
            <a:ext cx="46799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800" b="1" dirty="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</a:t>
            </a:r>
          </a:p>
        </p:txBody>
      </p:sp>
      <p:sp>
        <p:nvSpPr>
          <p:cNvPr id="9" name="Textfeld 10"/>
          <p:cNvSpPr txBox="1">
            <a:spLocks noChangeArrowheads="1"/>
          </p:cNvSpPr>
          <p:nvPr userDrawn="1"/>
        </p:nvSpPr>
        <p:spPr bwMode="auto">
          <a:xfrm>
            <a:off x="252413" y="1217613"/>
            <a:ext cx="56070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160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Ruhr-Universität Bochum</a:t>
            </a:r>
            <a:br>
              <a:rPr lang="de-DE" altLang="de-DE" sz="160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60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Lehrstuhl für Integrierte Systeme</a:t>
            </a:r>
            <a:br>
              <a:rPr lang="de-DE" altLang="de-DE" sz="160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60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Universitätsstr. 150</a:t>
            </a:r>
            <a:br>
              <a:rPr lang="de-DE" altLang="de-DE" sz="160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60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44801 Bochum, Germany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63684" y="925196"/>
            <a:ext cx="5595937" cy="303529"/>
          </a:xfrm>
        </p:spPr>
        <p:txBody>
          <a:bodyPr/>
          <a:lstStyle>
            <a:lvl1pPr marL="0" indent="0">
              <a:buNone/>
              <a:defRPr sz="1600" b="1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60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807209" y="2601436"/>
            <a:ext cx="873125" cy="292417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de-DE" dirty="0" err="1"/>
              <a:t>xxxxx</a:t>
            </a:r>
            <a:endParaRPr lang="de-DE" dirty="0"/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63683" y="3332799"/>
            <a:ext cx="5595779" cy="292417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de-DE" dirty="0"/>
              <a:t>vorname.nachname@rub.de</a:t>
            </a:r>
          </a:p>
        </p:txBody>
      </p:sp>
    </p:spTree>
    <p:extLst>
      <p:ext uri="{BB962C8B-B14F-4D97-AF65-F5344CB8AC3E}">
        <p14:creationId xmlns:p14="http://schemas.microsoft.com/office/powerpoint/2010/main" val="274967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/>
          <p:cNvCxnSpPr/>
          <p:nvPr userDrawn="1"/>
        </p:nvCxnSpPr>
        <p:spPr>
          <a:xfrm>
            <a:off x="0" y="4452938"/>
            <a:ext cx="9144000" cy="0"/>
          </a:xfrm>
          <a:prstGeom prst="line">
            <a:avLst/>
          </a:prstGeom>
          <a:ln w="19050">
            <a:solidFill>
              <a:srgbClr val="8DA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054793" y="323850"/>
            <a:ext cx="4746306" cy="379413"/>
          </a:xfrm>
        </p:spPr>
        <p:txBody>
          <a:bodyPr/>
          <a:lstStyle>
            <a:lvl1pPr marL="0" indent="0">
              <a:buNone/>
              <a:defRPr sz="2800" b="1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342900" y="323850"/>
            <a:ext cx="3552825" cy="35544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054793" y="934404"/>
            <a:ext cx="4734877" cy="2943859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7136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/>
          <p:cNvCxnSpPr/>
          <p:nvPr userDrawn="1"/>
        </p:nvCxnSpPr>
        <p:spPr>
          <a:xfrm>
            <a:off x="0" y="4452938"/>
            <a:ext cx="9144000" cy="0"/>
          </a:xfrm>
          <a:prstGeom prst="line">
            <a:avLst/>
          </a:prstGeom>
          <a:ln w="19050">
            <a:solidFill>
              <a:srgbClr val="8DA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054793" y="323850"/>
            <a:ext cx="4746306" cy="379413"/>
          </a:xfrm>
        </p:spPr>
        <p:txBody>
          <a:bodyPr/>
          <a:lstStyle>
            <a:lvl1pPr marL="0" indent="0">
              <a:buNone/>
              <a:defRPr sz="2800" b="1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342900" y="323850"/>
            <a:ext cx="3552825" cy="35544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054793" y="934404"/>
            <a:ext cx="4734877" cy="2943859"/>
          </a:xfrm>
        </p:spPr>
        <p:txBody>
          <a:bodyPr/>
          <a:lstStyle>
            <a:lvl1pPr marL="171450" indent="-171450">
              <a:buFont typeface="Wingdings" panose="05000000000000000000" pitchFamily="2" charset="2"/>
              <a:buChar char="ü"/>
              <a:defRPr/>
            </a:lvl1pPr>
            <a:lvl2pPr marL="514350" indent="-171450">
              <a:buFont typeface="Wingdings" panose="05000000000000000000" pitchFamily="2" charset="2"/>
              <a:buChar char="ü"/>
              <a:defRPr/>
            </a:lvl2pPr>
            <a:lvl3pPr marL="857250" indent="-171450">
              <a:buFont typeface="Wingdings" panose="05000000000000000000" pitchFamily="2" charset="2"/>
              <a:buChar char="ü"/>
              <a:defRPr/>
            </a:lvl3pPr>
            <a:lvl4pPr marL="1200150" indent="-171450">
              <a:buFont typeface="Wingdings" panose="05000000000000000000" pitchFamily="2" charset="2"/>
              <a:buChar char="ü"/>
              <a:defRPr/>
            </a:lvl4pPr>
            <a:lvl5pPr marL="1543050" indent="-171450">
              <a:buFont typeface="Wingdings" panose="05000000000000000000" pitchFamily="2" charset="2"/>
              <a:buChar char="ü"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6818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/>
          <p:cNvCxnSpPr/>
          <p:nvPr userDrawn="1"/>
        </p:nvCxnSpPr>
        <p:spPr>
          <a:xfrm>
            <a:off x="0" y="4452938"/>
            <a:ext cx="9144000" cy="0"/>
          </a:xfrm>
          <a:prstGeom prst="line">
            <a:avLst/>
          </a:prstGeom>
          <a:ln w="19050">
            <a:solidFill>
              <a:srgbClr val="8DA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ildplatzhalter 6"/>
          <p:cNvSpPr>
            <a:spLocks noGrp="1"/>
          </p:cNvSpPr>
          <p:nvPr>
            <p:ph type="pic" sz="quarter" idx="10"/>
          </p:nvPr>
        </p:nvSpPr>
        <p:spPr>
          <a:xfrm>
            <a:off x="5265738" y="323850"/>
            <a:ext cx="3552825" cy="35544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noProof="0" dirty="0"/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49874" y="323850"/>
            <a:ext cx="4746306" cy="379413"/>
          </a:xfrm>
        </p:spPr>
        <p:txBody>
          <a:bodyPr/>
          <a:lstStyle>
            <a:lvl1pPr marL="0" indent="0">
              <a:buNone/>
              <a:defRPr sz="2800" b="1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249874" y="931548"/>
            <a:ext cx="4734877" cy="2943859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7227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/>
          <p:cNvCxnSpPr/>
          <p:nvPr userDrawn="1"/>
        </p:nvCxnSpPr>
        <p:spPr>
          <a:xfrm>
            <a:off x="0" y="4452938"/>
            <a:ext cx="9144000" cy="0"/>
          </a:xfrm>
          <a:prstGeom prst="line">
            <a:avLst/>
          </a:prstGeom>
          <a:ln w="19050">
            <a:solidFill>
              <a:srgbClr val="8DA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ildplatzhalter 6"/>
          <p:cNvSpPr>
            <a:spLocks noGrp="1"/>
          </p:cNvSpPr>
          <p:nvPr>
            <p:ph type="pic" sz="quarter" idx="10"/>
          </p:nvPr>
        </p:nvSpPr>
        <p:spPr>
          <a:xfrm>
            <a:off x="5265738" y="323850"/>
            <a:ext cx="3552825" cy="35544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noProof="0" dirty="0"/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49874" y="323850"/>
            <a:ext cx="4746306" cy="379413"/>
          </a:xfrm>
        </p:spPr>
        <p:txBody>
          <a:bodyPr/>
          <a:lstStyle>
            <a:lvl1pPr marL="0" indent="0">
              <a:buNone/>
              <a:defRPr sz="2800" b="1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249874" y="934404"/>
            <a:ext cx="4734877" cy="2943859"/>
          </a:xfrm>
        </p:spPr>
        <p:txBody>
          <a:bodyPr/>
          <a:lstStyle>
            <a:lvl1pPr marL="171450" indent="-171450">
              <a:buFont typeface="Wingdings" panose="05000000000000000000" pitchFamily="2" charset="2"/>
              <a:buChar char="ü"/>
              <a:defRPr/>
            </a:lvl1pPr>
            <a:lvl2pPr marL="514350" indent="-171450">
              <a:buFont typeface="Wingdings" panose="05000000000000000000" pitchFamily="2" charset="2"/>
              <a:buChar char="ü"/>
              <a:defRPr/>
            </a:lvl2pPr>
            <a:lvl3pPr marL="857250" indent="-171450">
              <a:buFont typeface="Wingdings" panose="05000000000000000000" pitchFamily="2" charset="2"/>
              <a:buChar char="ü"/>
              <a:defRPr/>
            </a:lvl3pPr>
            <a:lvl4pPr marL="1200150" indent="-171450">
              <a:buFont typeface="Wingdings" panose="05000000000000000000" pitchFamily="2" charset="2"/>
              <a:buChar char="ü"/>
              <a:defRPr/>
            </a:lvl4pPr>
            <a:lvl5pPr marL="1543050" indent="-171450">
              <a:buFont typeface="Wingdings" panose="05000000000000000000" pitchFamily="2" charset="2"/>
              <a:buChar char="ü"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75407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 userDrawn="1"/>
        </p:nvCxnSpPr>
        <p:spPr>
          <a:xfrm>
            <a:off x="0" y="4452938"/>
            <a:ext cx="9144000" cy="0"/>
          </a:xfrm>
          <a:prstGeom prst="line">
            <a:avLst/>
          </a:prstGeom>
          <a:ln w="19050">
            <a:solidFill>
              <a:srgbClr val="8DA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49873" y="323850"/>
            <a:ext cx="8511221" cy="379413"/>
          </a:xfrm>
        </p:spPr>
        <p:txBody>
          <a:bodyPr/>
          <a:lstStyle>
            <a:lvl1pPr marL="0" indent="0">
              <a:buNone/>
              <a:defRPr sz="2800" b="1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249873" y="934404"/>
            <a:ext cx="8539797" cy="2943859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53924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 userDrawn="1"/>
        </p:nvCxnSpPr>
        <p:spPr>
          <a:xfrm>
            <a:off x="0" y="4452938"/>
            <a:ext cx="9144000" cy="0"/>
          </a:xfrm>
          <a:prstGeom prst="line">
            <a:avLst/>
          </a:prstGeom>
          <a:ln w="19050">
            <a:solidFill>
              <a:srgbClr val="8DA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49873" y="323850"/>
            <a:ext cx="8511221" cy="379413"/>
          </a:xfrm>
        </p:spPr>
        <p:txBody>
          <a:bodyPr/>
          <a:lstStyle>
            <a:lvl1pPr marL="0" indent="0">
              <a:buNone/>
              <a:defRPr sz="2800" b="1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249874" y="934404"/>
            <a:ext cx="8511220" cy="2943859"/>
          </a:xfrm>
        </p:spPr>
        <p:txBody>
          <a:bodyPr/>
          <a:lstStyle>
            <a:lvl1pPr marL="171450" indent="-171450">
              <a:buFont typeface="Wingdings" panose="05000000000000000000" pitchFamily="2" charset="2"/>
              <a:buChar char="ü"/>
              <a:defRPr/>
            </a:lvl1pPr>
            <a:lvl2pPr marL="514350" indent="-171450">
              <a:buFont typeface="Wingdings" panose="05000000000000000000" pitchFamily="2" charset="2"/>
              <a:buChar char="ü"/>
              <a:defRPr/>
            </a:lvl2pPr>
            <a:lvl3pPr marL="857250" indent="-171450">
              <a:buFont typeface="Wingdings" panose="05000000000000000000" pitchFamily="2" charset="2"/>
              <a:buChar char="ü"/>
              <a:defRPr/>
            </a:lvl3pPr>
            <a:lvl4pPr marL="1200150" indent="-171450">
              <a:buFont typeface="Wingdings" panose="05000000000000000000" pitchFamily="2" charset="2"/>
              <a:buChar char="ü"/>
              <a:defRPr/>
            </a:lvl4pPr>
            <a:lvl5pPr marL="1543050" indent="-171450">
              <a:buFont typeface="Wingdings" panose="05000000000000000000" pitchFamily="2" charset="2"/>
              <a:buChar char="ü"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07354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Überga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6"/>
          <p:cNvCxnSpPr/>
          <p:nvPr userDrawn="1"/>
        </p:nvCxnSpPr>
        <p:spPr>
          <a:xfrm>
            <a:off x="0" y="4452938"/>
            <a:ext cx="9144000" cy="0"/>
          </a:xfrm>
          <a:prstGeom prst="line">
            <a:avLst/>
          </a:prstGeom>
          <a:ln w="19050">
            <a:solidFill>
              <a:srgbClr val="8DA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736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altLang="de-DE">
              <a:solidFill>
                <a:srgbClr val="004673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51460" y="1164432"/>
            <a:ext cx="8183880" cy="664368"/>
          </a:xfrm>
        </p:spPr>
        <p:txBody>
          <a:bodyPr/>
          <a:lstStyle>
            <a:lvl1pPr marL="0" indent="0">
              <a:buNone/>
              <a:defRPr sz="4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NEUER ABSCHNITT</a:t>
            </a:r>
          </a:p>
        </p:txBody>
      </p:sp>
    </p:spTree>
    <p:extLst>
      <p:ext uri="{BB962C8B-B14F-4D97-AF65-F5344CB8AC3E}">
        <p14:creationId xmlns:p14="http://schemas.microsoft.com/office/powerpoint/2010/main" val="119887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reie_Folien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6"/>
          <p:cNvCxnSpPr/>
          <p:nvPr userDrawn="1"/>
        </p:nvCxnSpPr>
        <p:spPr>
          <a:xfrm>
            <a:off x="0" y="4452938"/>
            <a:ext cx="9144000" cy="0"/>
          </a:xfrm>
          <a:prstGeom prst="line">
            <a:avLst/>
          </a:prstGeom>
          <a:ln w="19050">
            <a:solidFill>
              <a:srgbClr val="8DA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038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B736DE1-9456-4BC7-A8F0-2D18F6E626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12231" y="4652630"/>
            <a:ext cx="1514104" cy="288618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</a:t>
            </a:r>
            <a:endParaRPr lang="en-US" altLang="de-DE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Mastertextformat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  <a:endParaRPr lang="en-US" altLang="de-DE" dirty="0"/>
          </a:p>
        </p:txBody>
      </p:sp>
      <p:cxnSp>
        <p:nvCxnSpPr>
          <p:cNvPr id="12" name="Gerade Verbindung 6"/>
          <p:cNvCxnSpPr/>
          <p:nvPr userDrawn="1"/>
        </p:nvCxnSpPr>
        <p:spPr>
          <a:xfrm>
            <a:off x="0" y="4452938"/>
            <a:ext cx="9144000" cy="0"/>
          </a:xfrm>
          <a:prstGeom prst="line">
            <a:avLst/>
          </a:prstGeom>
          <a:ln w="19050">
            <a:solidFill>
              <a:srgbClr val="8DA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3"/>
          <p:cNvSpPr txBox="1">
            <a:spLocks/>
          </p:cNvSpPr>
          <p:nvPr userDrawn="1"/>
        </p:nvSpPr>
        <p:spPr>
          <a:xfrm>
            <a:off x="696913" y="4729163"/>
            <a:ext cx="5164137" cy="273050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4673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900" dirty="0"/>
              <a:t>Miniaturized Chip-based Receiver Components for the </a:t>
            </a:r>
            <a:r>
              <a:rPr lang="en-US" sz="900" dirty="0" err="1"/>
              <a:t>ngVLA</a:t>
            </a:r>
            <a:r>
              <a:rPr lang="en-US" sz="900" dirty="0"/>
              <a:t> and Beyond </a:t>
            </a:r>
            <a:endParaRPr lang="de-DE" sz="900" dirty="0">
              <a:solidFill>
                <a:srgbClr val="073054"/>
              </a:solidFill>
            </a:endParaRPr>
          </a:p>
        </p:txBody>
      </p:sp>
      <p:sp>
        <p:nvSpPr>
          <p:cNvPr id="16" name="Foliennummernplatzhalter 4"/>
          <p:cNvSpPr txBox="1">
            <a:spLocks/>
          </p:cNvSpPr>
          <p:nvPr userDrawn="1"/>
        </p:nvSpPr>
        <p:spPr>
          <a:xfrm>
            <a:off x="6350" y="4730750"/>
            <a:ext cx="512763" cy="274638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rgbClr val="0046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96A9F45-7322-42BB-BC9F-54F72A985FD5}" type="slidenum">
              <a:rPr lang="de-DE" altLang="de-DE" sz="900" smtClean="0">
                <a:solidFill>
                  <a:srgbClr val="073054"/>
                </a:solidFill>
              </a:rPr>
              <a:pPr algn="r">
                <a:defRPr/>
              </a:pPr>
              <a:t>‹Nr.›</a:t>
            </a:fld>
            <a:endParaRPr lang="de-DE" altLang="de-DE" sz="900" dirty="0">
              <a:solidFill>
                <a:srgbClr val="073054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8DB8D55-E0B3-46C6-9885-82BC7536D6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176787" y="4549136"/>
            <a:ext cx="918790" cy="4217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</p:sldLayoutIdLst>
  <p:hf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rgbClr val="17365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17365C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17365C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17365C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17365C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rgbClr val="8DAE10"/>
        </a:buClr>
        <a:buFont typeface="Wingdings" panose="05000000000000000000" pitchFamily="2" charset="2"/>
        <a:buChar char="§"/>
        <a:defRPr sz="1600" b="1" kern="1200">
          <a:solidFill>
            <a:srgbClr val="17365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8DAE10"/>
        </a:buClr>
        <a:buFont typeface="Wingdings" panose="05000000000000000000" pitchFamily="2" charset="2"/>
        <a:buChar char="§"/>
        <a:defRPr sz="1600" kern="1200">
          <a:solidFill>
            <a:srgbClr val="17365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8DAE10"/>
        </a:buClr>
        <a:buFont typeface="Wingdings" panose="05000000000000000000" pitchFamily="2" charset="2"/>
        <a:buChar char="§"/>
        <a:defRPr sz="1500" kern="1200">
          <a:solidFill>
            <a:srgbClr val="17365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8DAE10"/>
        </a:buClr>
        <a:buFont typeface="Wingdings" panose="05000000000000000000" pitchFamily="2" charset="2"/>
        <a:buChar char="§"/>
        <a:defRPr sz="1300" kern="1200">
          <a:solidFill>
            <a:srgbClr val="17365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8DAE10"/>
        </a:buClr>
        <a:buFont typeface="Wingdings" panose="05000000000000000000" pitchFamily="2" charset="2"/>
        <a:buChar char="§"/>
        <a:defRPr sz="1300" kern="1200">
          <a:solidFill>
            <a:srgbClr val="17365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top500.org/news/new-five-nanometer-transistor-unveiled-by-ibm-and-cohorts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8474" y="3474143"/>
            <a:ext cx="6190740" cy="379136"/>
          </a:xfrm>
        </p:spPr>
        <p:txBody>
          <a:bodyPr/>
          <a:lstStyle/>
          <a:p>
            <a:r>
              <a:rPr lang="de-DE" dirty="0"/>
              <a:t>Tobias T. Braun</a:t>
            </a:r>
            <a:r>
              <a:rPr lang="de-DE" b="0" dirty="0"/>
              <a:t>, Marcel van Delden, Nils Pohl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08473" y="3916773"/>
            <a:ext cx="6948527" cy="1226727"/>
          </a:xfrm>
        </p:spPr>
        <p:txBody>
          <a:bodyPr/>
          <a:lstStyle/>
          <a:p>
            <a:r>
              <a:rPr lang="en-US" sz="2600" dirty="0"/>
              <a:t>Miniaturized Chip-based Receiver Components for the </a:t>
            </a:r>
            <a:r>
              <a:rPr lang="en-US" sz="2600" dirty="0" err="1"/>
              <a:t>ngVLA</a:t>
            </a:r>
            <a:r>
              <a:rPr lang="en-US" sz="2600" dirty="0"/>
              <a:t> and Beyond </a:t>
            </a:r>
            <a:endParaRPr lang="de-DE" sz="2600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CE746302-8FA6-3DD4-BF14-8884D2996C4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2270" t="16683" b="33018"/>
          <a:stretch/>
        </p:blipFill>
        <p:spPr/>
      </p:pic>
    </p:spTree>
    <p:extLst>
      <p:ext uri="{BB962C8B-B14F-4D97-AF65-F5344CB8AC3E}">
        <p14:creationId xmlns:p14="http://schemas.microsoft.com/office/powerpoint/2010/main" val="3953066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">
            <a:extLst>
              <a:ext uri="{FF2B5EF4-FFF2-40B4-BE49-F238E27FC236}">
                <a16:creationId xmlns:a16="http://schemas.microsoft.com/office/drawing/2014/main" id="{C5F9CBC4-7CEE-DF6C-C820-2818FDDB5D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3" y="323850"/>
            <a:ext cx="8511221" cy="379413"/>
          </a:xfrm>
        </p:spPr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approach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FE58427-810A-D221-0EE7-181AFA79E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978" y="816121"/>
            <a:ext cx="6244044" cy="351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4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EA034C7-5DED-1F05-618D-5072D58132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3" y="323850"/>
            <a:ext cx="8511221" cy="379413"/>
          </a:xfrm>
        </p:spPr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approach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E1E1B1F-DFD3-E899-6CB0-0C2600547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69" y="1484437"/>
            <a:ext cx="3631474" cy="1774883"/>
          </a:xfrm>
          <a:prstGeom prst="rect">
            <a:avLst/>
          </a:prstGeom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8B1B3EB6-7A05-CD6B-B6DB-C83B5515AFAB}"/>
              </a:ext>
            </a:extLst>
          </p:cNvPr>
          <p:cNvSpPr txBox="1">
            <a:spLocks/>
          </p:cNvSpPr>
          <p:nvPr/>
        </p:nvSpPr>
        <p:spPr bwMode="auto">
          <a:xfrm>
            <a:off x="277369" y="801619"/>
            <a:ext cx="3855720" cy="59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b="1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5</a:t>
            </a:r>
            <a:r>
              <a:rPr lang="en-US" sz="1000" dirty="0"/>
              <a:t> </a:t>
            </a:r>
            <a:r>
              <a:rPr lang="en-US" dirty="0"/>
              <a:t>nm transistor known from CPUs and other digital circuits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9BE853C-7628-1462-E372-4315E13EC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394" y="1399824"/>
            <a:ext cx="3102724" cy="2483852"/>
          </a:xfrm>
          <a:prstGeom prst="rect">
            <a:avLst/>
          </a:prstGeom>
        </p:spPr>
      </p:pic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031AF579-09E8-C783-2DC4-B6F7513805EB}"/>
              </a:ext>
            </a:extLst>
          </p:cNvPr>
          <p:cNvSpPr txBox="1">
            <a:spLocks/>
          </p:cNvSpPr>
          <p:nvPr/>
        </p:nvSpPr>
        <p:spPr bwMode="auto">
          <a:xfrm>
            <a:off x="5038407" y="801619"/>
            <a:ext cx="3855720" cy="54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b="1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130</a:t>
            </a:r>
            <a:r>
              <a:rPr lang="en-US" sz="1000" dirty="0"/>
              <a:t> </a:t>
            </a:r>
            <a:r>
              <a:rPr lang="en-US" dirty="0"/>
              <a:t>nm bipolar transistor for radio frequency applications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EC50CF34-C95B-62D0-D44D-804044C5E356}"/>
              </a:ext>
            </a:extLst>
          </p:cNvPr>
          <p:cNvSpPr txBox="1">
            <a:spLocks/>
          </p:cNvSpPr>
          <p:nvPr/>
        </p:nvSpPr>
        <p:spPr bwMode="auto">
          <a:xfrm>
            <a:off x="944445" y="3581344"/>
            <a:ext cx="3855720" cy="59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b="1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Integration Density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DD8ABB9E-7DD7-110F-29C7-3BA1379196F8}"/>
              </a:ext>
            </a:extLst>
          </p:cNvPr>
          <p:cNvSpPr txBox="1">
            <a:spLocks/>
          </p:cNvSpPr>
          <p:nvPr/>
        </p:nvSpPr>
        <p:spPr bwMode="auto">
          <a:xfrm>
            <a:off x="6271695" y="3940991"/>
            <a:ext cx="3855720" cy="59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b="1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Speed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8630F68-FDDB-3791-B002-4F4FC758F0AF}"/>
              </a:ext>
            </a:extLst>
          </p:cNvPr>
          <p:cNvSpPr txBox="1"/>
          <p:nvPr/>
        </p:nvSpPr>
        <p:spPr>
          <a:xfrm>
            <a:off x="277369" y="4036809"/>
            <a:ext cx="9328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[7] </a:t>
            </a:r>
            <a:r>
              <a:rPr lang="en-US" sz="1000" dirty="0">
                <a:hlinkClick r:id="rId4"/>
              </a:rPr>
              <a:t>https://www.top500.org/news/new-five-nanometer-transistor-unveiled-by-ibm-and-cohorts/</a:t>
            </a:r>
            <a:endParaRPr lang="en-US" sz="1000" dirty="0"/>
          </a:p>
          <a:p>
            <a:r>
              <a:rPr lang="en-US" sz="1000" dirty="0"/>
              <a:t>[8] T. Zimmer et al., "</a:t>
            </a:r>
            <a:r>
              <a:rPr lang="en-US" sz="1000" dirty="0" err="1"/>
              <a:t>SiGe</a:t>
            </a:r>
            <a:r>
              <a:rPr lang="en-US" sz="1000" dirty="0"/>
              <a:t> HBTs and </a:t>
            </a:r>
            <a:r>
              <a:rPr lang="en-US" sz="1000" dirty="0" err="1"/>
              <a:t>BiCMOS</a:t>
            </a:r>
            <a:r>
              <a:rPr lang="en-US" sz="1000" dirty="0"/>
              <a:t> Technology for Present and Future Millimeter-Wave Systems," in IEEE Journal of Microwaves, vol. 1, no. 1, Jan. 2021</a:t>
            </a:r>
          </a:p>
        </p:txBody>
      </p:sp>
    </p:spTree>
    <p:extLst>
      <p:ext uri="{BB962C8B-B14F-4D97-AF65-F5344CB8AC3E}">
        <p14:creationId xmlns:p14="http://schemas.microsoft.com/office/powerpoint/2010/main" val="113651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EA034C7-5DED-1F05-618D-5072D58132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3" y="323850"/>
            <a:ext cx="8511221" cy="379413"/>
          </a:xfrm>
        </p:spPr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approach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12FEF02-BC3B-6A7B-AAB7-1AB57C54D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0" y="1161146"/>
            <a:ext cx="3498677" cy="291299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6ACC6FB-C42E-E8AD-FEF6-412608051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06806" y="1161146"/>
            <a:ext cx="3498677" cy="29129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platzhalter 2">
                <a:extLst>
                  <a:ext uri="{FF2B5EF4-FFF2-40B4-BE49-F238E27FC236}">
                    <a16:creationId xmlns:a16="http://schemas.microsoft.com/office/drawing/2014/main" id="{5C10EBCE-20A7-5BFE-13C2-F06314CA043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235302" y="862043"/>
                <a:ext cx="3855720" cy="598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171450" indent="-171450" algn="l" defTabSz="685800" rtl="0" eaLnBrk="0" fontAlgn="base" hangingPunct="0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Clr>
                    <a:srgbClr val="8DAE10"/>
                  </a:buClr>
                  <a:buFont typeface="Wingdings" panose="05000000000000000000" pitchFamily="2" charset="2"/>
                  <a:buChar char="§"/>
                  <a:defRPr sz="1600" b="1" kern="1200">
                    <a:solidFill>
                      <a:srgbClr val="17365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5143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Clr>
                    <a:srgbClr val="8DAE10"/>
                  </a:buClr>
                  <a:buFont typeface="Wingdings" panose="05000000000000000000" pitchFamily="2" charset="2"/>
                  <a:buChar char="§"/>
                  <a:defRPr sz="1600" kern="1200">
                    <a:solidFill>
                      <a:srgbClr val="17365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8572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Clr>
                    <a:srgbClr val="8DAE10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rgbClr val="17365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2001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Clr>
                    <a:srgbClr val="8DAE10"/>
                  </a:buClr>
                  <a:buFont typeface="Wingdings" panose="05000000000000000000" pitchFamily="2" charset="2"/>
                  <a:buChar char="§"/>
                  <a:defRPr sz="1300" kern="1200">
                    <a:solidFill>
                      <a:srgbClr val="17365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5430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Clr>
                    <a:srgbClr val="8DAE10"/>
                  </a:buClr>
                  <a:buFont typeface="Wingdings" panose="05000000000000000000" pitchFamily="2" charset="2"/>
                  <a:buChar char="§"/>
                  <a:defRPr sz="1300" kern="1200">
                    <a:solidFill>
                      <a:srgbClr val="17365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de-DE" b="1" i="0" smtClean="0">
                            <a:latin typeface="Cambria Math" panose="02040503050406030204" pitchFamily="18" charset="0"/>
                          </a:rPr>
                          <m:t>𝐓</m:t>
                        </m:r>
                      </m:sub>
                    </m:sSub>
                    <m:r>
                      <a:rPr lang="de-DE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Current amplification = 1</a:t>
                </a:r>
              </a:p>
            </p:txBody>
          </p:sp>
        </mc:Choice>
        <mc:Fallback>
          <p:sp>
            <p:nvSpPr>
              <p:cNvPr id="12" name="Textplatzhalter 2">
                <a:extLst>
                  <a:ext uri="{FF2B5EF4-FFF2-40B4-BE49-F238E27FC236}">
                    <a16:creationId xmlns:a16="http://schemas.microsoft.com/office/drawing/2014/main" id="{5C10EBCE-20A7-5BFE-13C2-F06314CA0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5302" y="862043"/>
                <a:ext cx="3855720" cy="598205"/>
              </a:xfrm>
              <a:prstGeom prst="rect">
                <a:avLst/>
              </a:prstGeom>
              <a:blipFill>
                <a:blip r:embed="rId6"/>
                <a:stretch>
                  <a:fillRect l="-158" t="-70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platzhalter 2">
                <a:extLst>
                  <a:ext uri="{FF2B5EF4-FFF2-40B4-BE49-F238E27FC236}">
                    <a16:creationId xmlns:a16="http://schemas.microsoft.com/office/drawing/2014/main" id="{AF49F09B-B663-FD3E-1C6A-FDF031E7AFC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44429" y="862042"/>
                <a:ext cx="3855720" cy="598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171450" indent="-171450" algn="l" defTabSz="685800" rtl="0" eaLnBrk="0" fontAlgn="base" hangingPunct="0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Clr>
                    <a:srgbClr val="8DAE10"/>
                  </a:buClr>
                  <a:buFont typeface="Wingdings" panose="05000000000000000000" pitchFamily="2" charset="2"/>
                  <a:buChar char="§"/>
                  <a:defRPr sz="1600" b="1" kern="1200">
                    <a:solidFill>
                      <a:srgbClr val="17365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5143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Clr>
                    <a:srgbClr val="8DAE10"/>
                  </a:buClr>
                  <a:buFont typeface="Wingdings" panose="05000000000000000000" pitchFamily="2" charset="2"/>
                  <a:buChar char="§"/>
                  <a:defRPr sz="1600" kern="1200">
                    <a:solidFill>
                      <a:srgbClr val="17365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8572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Clr>
                    <a:srgbClr val="8DAE10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rgbClr val="17365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2001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Clr>
                    <a:srgbClr val="8DAE10"/>
                  </a:buClr>
                  <a:buFont typeface="Wingdings" panose="05000000000000000000" pitchFamily="2" charset="2"/>
                  <a:buChar char="§"/>
                  <a:defRPr sz="1300" kern="1200">
                    <a:solidFill>
                      <a:srgbClr val="17365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5430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Clr>
                    <a:srgbClr val="8DAE10"/>
                  </a:buClr>
                  <a:buFont typeface="Wingdings" panose="05000000000000000000" pitchFamily="2" charset="2"/>
                  <a:buChar char="§"/>
                  <a:defRPr sz="1300" kern="1200">
                    <a:solidFill>
                      <a:srgbClr val="17365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de-DE" b="1" i="0" smtClean="0">
                            <a:latin typeface="Cambria Math" panose="02040503050406030204" pitchFamily="18" charset="0"/>
                          </a:rPr>
                          <m:t>𝐦𝐚𝐱</m:t>
                        </m:r>
                      </m:sub>
                    </m:sSub>
                    <m:r>
                      <a:rPr lang="de-DE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Power amplification = 1</a:t>
                </a:r>
              </a:p>
            </p:txBody>
          </p:sp>
        </mc:Choice>
        <mc:Fallback>
          <p:sp>
            <p:nvSpPr>
              <p:cNvPr id="13" name="Textplatzhalter 2">
                <a:extLst>
                  <a:ext uri="{FF2B5EF4-FFF2-40B4-BE49-F238E27FC236}">
                    <a16:creationId xmlns:a16="http://schemas.microsoft.com/office/drawing/2014/main" id="{AF49F09B-B663-FD3E-1C6A-FDF031E7A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4429" y="862042"/>
                <a:ext cx="3855720" cy="598205"/>
              </a:xfrm>
              <a:prstGeom prst="rect">
                <a:avLst/>
              </a:prstGeom>
              <a:blipFill>
                <a:blip r:embed="rId7"/>
                <a:stretch>
                  <a:fillRect t="-70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platzhalter 2">
                <a:extLst>
                  <a:ext uri="{FF2B5EF4-FFF2-40B4-BE49-F238E27FC236}">
                    <a16:creationId xmlns:a16="http://schemas.microsoft.com/office/drawing/2014/main" id="{1EDE368E-8583-12C9-3B2D-83D4A8492B1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038275" y="4128628"/>
                <a:ext cx="7067450" cy="598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171450" indent="-171450" algn="l" defTabSz="685800" rtl="0" eaLnBrk="0" fontAlgn="base" hangingPunct="0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Clr>
                    <a:srgbClr val="8DAE10"/>
                  </a:buClr>
                  <a:buFont typeface="Wingdings" panose="05000000000000000000" pitchFamily="2" charset="2"/>
                  <a:buChar char="§"/>
                  <a:defRPr sz="1600" b="1" kern="1200">
                    <a:solidFill>
                      <a:srgbClr val="17365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5143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Clr>
                    <a:srgbClr val="8DAE10"/>
                  </a:buClr>
                  <a:buFont typeface="Wingdings" panose="05000000000000000000" pitchFamily="2" charset="2"/>
                  <a:buChar char="§"/>
                  <a:defRPr sz="1600" kern="1200">
                    <a:solidFill>
                      <a:srgbClr val="17365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8572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Clr>
                    <a:srgbClr val="8DAE10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rgbClr val="17365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2001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Clr>
                    <a:srgbClr val="8DAE10"/>
                  </a:buClr>
                  <a:buFont typeface="Wingdings" panose="05000000000000000000" pitchFamily="2" charset="2"/>
                  <a:buChar char="§"/>
                  <a:defRPr sz="1300" kern="1200">
                    <a:solidFill>
                      <a:srgbClr val="17365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5430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Clr>
                    <a:srgbClr val="8DAE10"/>
                  </a:buClr>
                  <a:buFont typeface="Wingdings" panose="05000000000000000000" pitchFamily="2" charset="2"/>
                  <a:buChar char="§"/>
                  <a:defRPr sz="1300" kern="1200">
                    <a:solidFill>
                      <a:srgbClr val="17365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de-DE" dirty="0"/>
                  <a:t>SiGe-Technologies </a:t>
                </a:r>
                <a:r>
                  <a:rPr lang="de-DE" dirty="0" err="1"/>
                  <a:t>up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de-DE" b="1" i="0" smtClean="0">
                            <a:latin typeface="Cambria Math" panose="02040503050406030204" pitchFamily="18" charset="0"/>
                          </a:rPr>
                          <m:t>𝐓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de-DE" b="1" i="0" smtClean="0">
                            <a:latin typeface="Cambria Math" panose="02040503050406030204" pitchFamily="18" charset="0"/>
                          </a:rPr>
                          <m:t>𝐦𝐚𝐱</m:t>
                        </m:r>
                      </m:sub>
                    </m:sSub>
                  </m:oMath>
                </a14:m>
                <a:r>
                  <a:rPr lang="en-US" dirty="0"/>
                  <a:t> of 470</a:t>
                </a:r>
                <a:r>
                  <a:rPr lang="en-US" sz="1000" dirty="0"/>
                  <a:t> </a:t>
                </a:r>
                <a:r>
                  <a:rPr lang="en-US" dirty="0"/>
                  <a:t>GHz and 650</a:t>
                </a:r>
                <a:r>
                  <a:rPr lang="en-US" sz="1000" dirty="0"/>
                  <a:t> </a:t>
                </a:r>
                <a:r>
                  <a:rPr lang="en-US" dirty="0"/>
                  <a:t>GHz available</a:t>
                </a:r>
              </a:p>
            </p:txBody>
          </p:sp>
        </mc:Choice>
        <mc:Fallback>
          <p:sp>
            <p:nvSpPr>
              <p:cNvPr id="14" name="Textplatzhalter 2">
                <a:extLst>
                  <a:ext uri="{FF2B5EF4-FFF2-40B4-BE49-F238E27FC236}">
                    <a16:creationId xmlns:a16="http://schemas.microsoft.com/office/drawing/2014/main" id="{1EDE368E-8583-12C9-3B2D-83D4A8492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8275" y="4128628"/>
                <a:ext cx="7067450" cy="598205"/>
              </a:xfrm>
              <a:prstGeom prst="rect">
                <a:avLst/>
              </a:prstGeom>
              <a:blipFill>
                <a:blip r:embed="rId8"/>
                <a:stretch>
                  <a:fillRect l="-431" t="-71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307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EA034C7-5DED-1F05-618D-5072D58132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3" y="323850"/>
            <a:ext cx="8511221" cy="379413"/>
          </a:xfrm>
        </p:spPr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approach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61B5458-A4F0-49B9-279B-C2233D0D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975" y="825101"/>
            <a:ext cx="4739119" cy="3493297"/>
          </a:xfrm>
          <a:prstGeom prst="rect">
            <a:avLst/>
          </a:prstGeom>
        </p:spPr>
      </p:pic>
      <p:sp>
        <p:nvSpPr>
          <p:cNvPr id="8" name="Textplatzhalter 2">
            <a:extLst>
              <a:ext uri="{FF2B5EF4-FFF2-40B4-BE49-F238E27FC236}">
                <a16:creationId xmlns:a16="http://schemas.microsoft.com/office/drawing/2014/main" id="{39AB0E7D-3DD6-B782-59DD-11C055A555F7}"/>
              </a:ext>
            </a:extLst>
          </p:cNvPr>
          <p:cNvSpPr txBox="1">
            <a:spLocks/>
          </p:cNvSpPr>
          <p:nvPr/>
        </p:nvSpPr>
        <p:spPr bwMode="auto">
          <a:xfrm>
            <a:off x="91440" y="869899"/>
            <a:ext cx="3855720" cy="351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b="1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Advantages:</a:t>
            </a:r>
          </a:p>
          <a:p>
            <a:r>
              <a:rPr lang="en-US" dirty="0"/>
              <a:t>All RF components on a chip with a size of 2 x 1.5</a:t>
            </a:r>
            <a:r>
              <a:rPr lang="en-US" sz="1000" dirty="0"/>
              <a:t> </a:t>
            </a:r>
            <a:r>
              <a:rPr lang="en-US" dirty="0"/>
              <a:t>mm²</a:t>
            </a:r>
          </a:p>
          <a:p>
            <a:r>
              <a:rPr lang="en-US" dirty="0"/>
              <a:t>Includes the Voltage Controlled Oscillator (VCO), /</a:t>
            </a:r>
            <a:r>
              <a:rPr lang="en-US" i="1" dirty="0"/>
              <a:t>N</a:t>
            </a:r>
            <a:r>
              <a:rPr lang="en-US" dirty="0"/>
              <a:t>-divider, and Phase-Frequency-Detector (PFD)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Frequency tuning range of</a:t>
            </a:r>
            <a:br>
              <a:rPr lang="en-US" dirty="0"/>
            </a:br>
            <a:r>
              <a:rPr lang="en-US" dirty="0"/>
              <a:t>60−90</a:t>
            </a:r>
            <a:r>
              <a:rPr lang="en-US" sz="900" dirty="0"/>
              <a:t> </a:t>
            </a:r>
            <a:r>
              <a:rPr lang="en-US" dirty="0"/>
              <a:t>GHz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Disadvantages:</a:t>
            </a:r>
          </a:p>
          <a:p>
            <a:r>
              <a:rPr lang="en-US" dirty="0"/>
              <a:t>VCO higher phase noise than YTO</a:t>
            </a:r>
          </a:p>
        </p:txBody>
      </p:sp>
    </p:spTree>
    <p:extLst>
      <p:ext uri="{BB962C8B-B14F-4D97-AF65-F5344CB8AC3E}">
        <p14:creationId xmlns:p14="http://schemas.microsoft.com/office/powerpoint/2010/main" val="2610843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EA034C7-5DED-1F05-618D-5072D58132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3" y="323850"/>
            <a:ext cx="8511221" cy="379413"/>
          </a:xfrm>
        </p:spPr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approach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AFC72E7-3FF2-9F27-F601-295948048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1701" y="781159"/>
            <a:ext cx="6020597" cy="358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66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EA034C7-5DED-1F05-618D-5072D58132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3" y="323850"/>
            <a:ext cx="8511221" cy="379413"/>
          </a:xfrm>
        </p:spPr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approach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39AB0E7D-3DD6-B782-59DD-11C055A555F7}"/>
              </a:ext>
            </a:extLst>
          </p:cNvPr>
          <p:cNvSpPr txBox="1">
            <a:spLocks/>
          </p:cNvSpPr>
          <p:nvPr/>
        </p:nvSpPr>
        <p:spPr bwMode="auto">
          <a:xfrm>
            <a:off x="91440" y="869899"/>
            <a:ext cx="3108960" cy="351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b="1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Very low phase noise inside the loop bandwidth</a:t>
            </a:r>
          </a:p>
          <a:p>
            <a:r>
              <a:rPr lang="en-US" dirty="0"/>
              <a:t>Low enough to compensate disadvantages of VCO</a:t>
            </a:r>
          </a:p>
          <a:p>
            <a:r>
              <a:rPr lang="en-US" dirty="0"/>
              <a:t>Largely dominated by reference oscillator</a:t>
            </a:r>
          </a:p>
          <a:p>
            <a:pPr lvl="1"/>
            <a:r>
              <a:rPr lang="en-US" dirty="0"/>
              <a:t>High quality </a:t>
            </a:r>
            <a:r>
              <a:rPr lang="en-US" dirty="0" err="1"/>
              <a:t>ngVLA</a:t>
            </a:r>
            <a:r>
              <a:rPr lang="en-US" dirty="0"/>
              <a:t> reference signal not available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AA30C0F-9F24-6ABB-A1BD-177B5169B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0400" y="677863"/>
            <a:ext cx="6215307" cy="345497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C3B2937-40A0-A96C-0D4C-7707A21D5C04}"/>
              </a:ext>
            </a:extLst>
          </p:cNvPr>
          <p:cNvSpPr txBox="1"/>
          <p:nvPr/>
        </p:nvSpPr>
        <p:spPr>
          <a:xfrm>
            <a:off x="-222250" y="4204027"/>
            <a:ext cx="9588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[9] </a:t>
            </a:r>
            <a:r>
              <a:rPr lang="en-US" sz="1100" dirty="0"/>
              <a:t>T. T. Braun </a:t>
            </a:r>
            <a:r>
              <a:rPr lang="en-US" sz="1100" i="1" dirty="0"/>
              <a:t>et al.</a:t>
            </a:r>
            <a:r>
              <a:rPr lang="en-US" sz="1100" dirty="0"/>
              <a:t>, “A phase-locked loop with a jitter of 50 fs for astronomy applications,” </a:t>
            </a:r>
            <a:r>
              <a:rPr lang="en-US" sz="1100" i="1" dirty="0"/>
              <a:t>International Journal of Microwave and Wireless Technologies</a:t>
            </a:r>
            <a:r>
              <a:rPr lang="en-US" sz="1100" dirty="0"/>
              <a:t>, 2023.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49359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EA034C7-5DED-1F05-618D-5072D58132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3" y="323850"/>
            <a:ext cx="8511221" cy="379413"/>
          </a:xfrm>
        </p:spPr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approach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39AB0E7D-3DD6-B782-59DD-11C055A555F7}"/>
              </a:ext>
            </a:extLst>
          </p:cNvPr>
          <p:cNvSpPr txBox="1">
            <a:spLocks/>
          </p:cNvSpPr>
          <p:nvPr/>
        </p:nvSpPr>
        <p:spPr bwMode="auto">
          <a:xfrm>
            <a:off x="91440" y="869899"/>
            <a:ext cx="3108960" cy="351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b="1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Jitter as compact specification</a:t>
            </a:r>
          </a:p>
          <a:p>
            <a:r>
              <a:rPr lang="en-US" dirty="0"/>
              <a:t>Integrated phase noise normalized to output frequency</a:t>
            </a:r>
          </a:p>
          <a:p>
            <a:r>
              <a:rPr lang="en-US" dirty="0" err="1"/>
              <a:t>ngVLA</a:t>
            </a:r>
            <a:r>
              <a:rPr lang="en-US" dirty="0"/>
              <a:t> designed with LO phase noise limit of 76</a:t>
            </a:r>
            <a:r>
              <a:rPr lang="en-US" sz="1000" dirty="0"/>
              <a:t> </a:t>
            </a:r>
            <a:r>
              <a:rPr lang="en-US" dirty="0"/>
              <a:t>fs</a:t>
            </a:r>
          </a:p>
          <a:p>
            <a:r>
              <a:rPr lang="en-US" dirty="0"/>
              <a:t>Successfully achieved for the upper 2/3rds of the oscillator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5987C81-8D0C-47D5-8C6C-D3029C752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6530" y="513556"/>
            <a:ext cx="6548928" cy="364043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00B1404-C2A1-2E0B-245D-08D29E7F5EF7}"/>
              </a:ext>
            </a:extLst>
          </p:cNvPr>
          <p:cNvSpPr txBox="1"/>
          <p:nvPr/>
        </p:nvSpPr>
        <p:spPr>
          <a:xfrm>
            <a:off x="-222250" y="4204027"/>
            <a:ext cx="9588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[9] </a:t>
            </a:r>
            <a:r>
              <a:rPr lang="en-US" sz="1100" dirty="0"/>
              <a:t>T. T. Braun </a:t>
            </a:r>
            <a:r>
              <a:rPr lang="en-US" sz="1100" i="1" dirty="0"/>
              <a:t>et al.</a:t>
            </a:r>
            <a:r>
              <a:rPr lang="en-US" sz="1100" dirty="0"/>
              <a:t>, “A phase-locked loop with a jitter of 50 fs for astronomy applications,” </a:t>
            </a:r>
            <a:r>
              <a:rPr lang="en-US" sz="1100" i="1" dirty="0"/>
              <a:t>International Journal of Microwave and Wireless Technologies</a:t>
            </a:r>
            <a:r>
              <a:rPr lang="en-US" sz="1100" dirty="0"/>
              <a:t>, 2023.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25415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EA034C7-5DED-1F05-618D-5072D58132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3" y="323850"/>
            <a:ext cx="8511221" cy="379413"/>
          </a:xfrm>
        </p:spPr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approach</a:t>
            </a:r>
            <a:endParaRPr lang="de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0D160D3A-BB6C-94FF-C5B9-165C365148BD}"/>
              </a:ext>
            </a:extLst>
          </p:cNvPr>
          <p:cNvSpPr txBox="1">
            <a:spLocks/>
          </p:cNvSpPr>
          <p:nvPr/>
        </p:nvSpPr>
        <p:spPr bwMode="auto">
          <a:xfrm>
            <a:off x="546100" y="1647854"/>
            <a:ext cx="4478850" cy="351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b="1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i="1" dirty="0"/>
              <a:t>“The device has considerable advantage in size, weight, and power. Preliminary measurements in Bochum have been confirmed at NRAO demonstrating less than 50 fs integrated phase noise at 84.1</a:t>
            </a:r>
            <a:r>
              <a:rPr lang="en-US" sz="800" i="1" dirty="0"/>
              <a:t> </a:t>
            </a:r>
            <a:r>
              <a:rPr lang="en-US" i="1" dirty="0"/>
              <a:t>GHz, easily meeting the </a:t>
            </a:r>
            <a:r>
              <a:rPr lang="en-US" i="1" dirty="0" err="1"/>
              <a:t>ngVLA</a:t>
            </a:r>
            <a:r>
              <a:rPr lang="en-US" i="1" dirty="0"/>
              <a:t> requirement of 76 fs.”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34318BB-CE77-D2CB-7020-9B3087C1D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150" y="323850"/>
            <a:ext cx="3115944" cy="40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35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EA034C7-5DED-1F05-618D-5072D58132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3" y="323850"/>
            <a:ext cx="8511221" cy="379413"/>
          </a:xfrm>
        </p:spPr>
        <p:txBody>
          <a:bodyPr/>
          <a:lstStyle/>
          <a:p>
            <a:r>
              <a:rPr lang="de-DE" dirty="0"/>
              <a:t>Summary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B909999-C9E0-4360-BFE7-38C430AE2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71" y="806062"/>
            <a:ext cx="5682821" cy="3518465"/>
          </a:xfrm>
          <a:prstGeom prst="rect">
            <a:avLst/>
          </a:prstGeom>
        </p:spPr>
      </p:pic>
      <p:sp>
        <p:nvSpPr>
          <p:cNvPr id="9" name="Textplatzhalter 2">
            <a:extLst>
              <a:ext uri="{FF2B5EF4-FFF2-40B4-BE49-F238E27FC236}">
                <a16:creationId xmlns:a16="http://schemas.microsoft.com/office/drawing/2014/main" id="{0D160D3A-BB6C-94FF-C5B9-165C365148BD}"/>
              </a:ext>
            </a:extLst>
          </p:cNvPr>
          <p:cNvSpPr txBox="1">
            <a:spLocks/>
          </p:cNvSpPr>
          <p:nvPr/>
        </p:nvSpPr>
        <p:spPr bwMode="auto">
          <a:xfrm>
            <a:off x="91440" y="869899"/>
            <a:ext cx="3219032" cy="351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b="1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Outlook:</a:t>
            </a:r>
          </a:p>
          <a:p>
            <a:r>
              <a:rPr lang="en-US" dirty="0"/>
              <a:t>Covering the full frequency range</a:t>
            </a:r>
          </a:p>
          <a:p>
            <a:r>
              <a:rPr lang="en-US" dirty="0"/>
              <a:t>Replacing other components from ALMA, and others</a:t>
            </a:r>
          </a:p>
          <a:p>
            <a:r>
              <a:rPr lang="en-US" dirty="0"/>
              <a:t>Cooperating with European radio telescopes and interested universities</a:t>
            </a:r>
          </a:p>
          <a:p>
            <a:r>
              <a:rPr lang="en-US" dirty="0"/>
              <a:t>Full receiver for low-budget W-band imaging?</a:t>
            </a:r>
          </a:p>
          <a:p>
            <a:r>
              <a:rPr lang="en-US" dirty="0"/>
              <a:t>Radio camera at high frequencies?</a:t>
            </a:r>
          </a:p>
        </p:txBody>
      </p:sp>
    </p:spTree>
    <p:extLst>
      <p:ext uri="{BB962C8B-B14F-4D97-AF65-F5344CB8AC3E}">
        <p14:creationId xmlns:p14="http://schemas.microsoft.com/office/powerpoint/2010/main" val="16521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">
            <a:extLst>
              <a:ext uri="{FF2B5EF4-FFF2-40B4-BE49-F238E27FC236}">
                <a16:creationId xmlns:a16="http://schemas.microsoft.com/office/drawing/2014/main" id="{874E54DA-9A66-4A14-657B-45C9B62D20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3" y="323850"/>
            <a:ext cx="8511221" cy="379413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goal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ngVLA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20BAC33-F36F-4B53-54D3-8D84FBFA9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977" y="898405"/>
            <a:ext cx="5268684" cy="3252318"/>
          </a:xfrm>
          <a:prstGeom prst="rect">
            <a:avLst/>
          </a:prstGeom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0A47A438-6179-75C3-FCFE-A8B8886D8905}"/>
              </a:ext>
            </a:extLst>
          </p:cNvPr>
          <p:cNvSpPr txBox="1">
            <a:spLocks/>
          </p:cNvSpPr>
          <p:nvPr/>
        </p:nvSpPr>
        <p:spPr bwMode="auto">
          <a:xfrm>
            <a:off x="91440" y="869899"/>
            <a:ext cx="3540034" cy="351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b="1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244 Antennas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18</a:t>
            </a:r>
            <a:r>
              <a:rPr lang="en-US" sz="800" dirty="0"/>
              <a:t> </a:t>
            </a:r>
            <a:r>
              <a:rPr lang="en-US" dirty="0"/>
              <a:t>m diameter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8860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dirty="0"/>
              <a:t>km baselines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Frequencies from 1.2−116</a:t>
            </a:r>
            <a:r>
              <a:rPr lang="en-US" sz="800" dirty="0"/>
              <a:t> </a:t>
            </a:r>
            <a:r>
              <a:rPr lang="en-US" dirty="0"/>
              <a:t>GHz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10x the sensitivity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676B374-DEDA-812A-7A32-706E85C6E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968" y="819638"/>
            <a:ext cx="4634702" cy="3331085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DFDFAC2-9D5F-9940-2A7A-F3AC75A5740D}"/>
              </a:ext>
            </a:extLst>
          </p:cNvPr>
          <p:cNvGrpSpPr/>
          <p:nvPr/>
        </p:nvGrpSpPr>
        <p:grpSpPr>
          <a:xfrm>
            <a:off x="3715074" y="1473454"/>
            <a:ext cx="5125867" cy="2196592"/>
            <a:chOff x="3777776" y="819638"/>
            <a:chExt cx="5125867" cy="2196592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6BB2ED9-6BAE-9399-79C7-8A9A4E301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7779" y="819638"/>
              <a:ext cx="5084064" cy="440513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E4D83C6E-AA3C-159D-4F4D-DC6CADCBF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7780" y="1260151"/>
              <a:ext cx="5084064" cy="471370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85DB58B5-EDBC-4822-34DD-2EBE34CD2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77778" y="1719644"/>
              <a:ext cx="5084064" cy="444110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239A673D-0BD1-8FF5-8AB3-BC499BE38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77776" y="2150333"/>
              <a:ext cx="5125867" cy="455683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ED4CF0B2-CC57-031A-FEF4-D2FCC1FC9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77776" y="2595669"/>
              <a:ext cx="5125867" cy="420561"/>
            </a:xfrm>
            <a:prstGeom prst="rect">
              <a:avLst/>
            </a:prstGeom>
          </p:spPr>
        </p:pic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062F3BDD-0967-A2D7-BAD2-C806646A98FB}"/>
              </a:ext>
            </a:extLst>
          </p:cNvPr>
          <p:cNvSpPr txBox="1"/>
          <p:nvPr/>
        </p:nvSpPr>
        <p:spPr>
          <a:xfrm>
            <a:off x="3309220" y="4181235"/>
            <a:ext cx="10756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[1] </a:t>
            </a:r>
            <a:r>
              <a:rPr lang="de-DE" sz="1000" dirty="0"/>
              <a:t>Next Generation Very Large Array: Technical </a:t>
            </a:r>
            <a:r>
              <a:rPr lang="de-DE" sz="1000" dirty="0" err="1"/>
              <a:t>Overview</a:t>
            </a:r>
            <a:endParaRPr lang="de-DE" sz="1000" i="1" dirty="0"/>
          </a:p>
          <a:p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168451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">
            <a:extLst>
              <a:ext uri="{FF2B5EF4-FFF2-40B4-BE49-F238E27FC236}">
                <a16:creationId xmlns:a16="http://schemas.microsoft.com/office/drawing/2014/main" id="{874E54DA-9A66-4A14-657B-45C9B62D20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3" y="323850"/>
            <a:ext cx="8511221" cy="379413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goal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ngVLA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D99EEB-E1C4-3E85-B4F7-2656866FF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36" y="2225727"/>
            <a:ext cx="8894127" cy="1879348"/>
          </a:xfrm>
          <a:prstGeom prst="rect">
            <a:avLst/>
          </a:prstGeom>
        </p:spPr>
      </p:pic>
      <p:sp>
        <p:nvSpPr>
          <p:cNvPr id="8" name="Textplatzhalter 2">
            <a:extLst>
              <a:ext uri="{FF2B5EF4-FFF2-40B4-BE49-F238E27FC236}">
                <a16:creationId xmlns:a16="http://schemas.microsoft.com/office/drawing/2014/main" id="{F752AFF8-C08D-738B-2555-D2182337360E}"/>
              </a:ext>
            </a:extLst>
          </p:cNvPr>
          <p:cNvSpPr txBox="1">
            <a:spLocks/>
          </p:cNvSpPr>
          <p:nvPr/>
        </p:nvSpPr>
        <p:spPr bwMode="auto">
          <a:xfrm>
            <a:off x="91440" y="869899"/>
            <a:ext cx="8669654" cy="135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b="1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1.2−116</a:t>
            </a:r>
            <a:r>
              <a:rPr lang="en-US" sz="1000" dirty="0"/>
              <a:t> </a:t>
            </a:r>
            <a:r>
              <a:rPr lang="en-US" dirty="0"/>
              <a:t>GHz frequency range is separated into 6 bands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Bands 1−5 continuously cover 1.2−50.5</a:t>
            </a:r>
            <a:r>
              <a:rPr lang="en-US" sz="1000" dirty="0"/>
              <a:t> </a:t>
            </a:r>
            <a:r>
              <a:rPr lang="en-US" dirty="0"/>
              <a:t>GHz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Separate band 6 from 70−116</a:t>
            </a:r>
            <a:r>
              <a:rPr lang="en-US" sz="1050" dirty="0"/>
              <a:t> </a:t>
            </a:r>
            <a:r>
              <a:rPr lang="en-US" dirty="0"/>
              <a:t>GHz after interval of </a:t>
            </a:r>
            <a:r>
              <a:rPr lang="en-US" dirty="0" err="1"/>
              <a:t>athmospheric</a:t>
            </a:r>
            <a:r>
              <a:rPr lang="en-US" dirty="0"/>
              <a:t> absorption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Specific frequencies needed to down-convert the signals from the sky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76892E2-5671-28CA-C827-02087D4915DB}"/>
              </a:ext>
            </a:extLst>
          </p:cNvPr>
          <p:cNvSpPr txBox="1"/>
          <p:nvPr/>
        </p:nvSpPr>
        <p:spPr>
          <a:xfrm>
            <a:off x="2153520" y="4181235"/>
            <a:ext cx="10756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[2] R. Selina, et al., “</a:t>
            </a:r>
            <a:r>
              <a:rPr lang="de-DE" sz="1000" dirty="0"/>
              <a:t>System Concept Design Description“, NRAO Doc. #: 020.10.20.00.00-0005-REP </a:t>
            </a:r>
            <a:endParaRPr lang="de-DE" sz="1000" i="1" dirty="0"/>
          </a:p>
          <a:p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2705034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">
            <a:extLst>
              <a:ext uri="{FF2B5EF4-FFF2-40B4-BE49-F238E27FC236}">
                <a16:creationId xmlns:a16="http://schemas.microsoft.com/office/drawing/2014/main" id="{874E54DA-9A66-4A14-657B-45C9B62D20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3" y="323850"/>
            <a:ext cx="8511221" cy="379413"/>
          </a:xfrm>
        </p:spPr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goal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D99EEB-E1C4-3E85-B4F7-2656866FF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36" y="2225727"/>
            <a:ext cx="8894127" cy="187934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061B83C-418D-2F86-A048-8D2ABC6CD904}"/>
              </a:ext>
            </a:extLst>
          </p:cNvPr>
          <p:cNvSpPr/>
          <p:nvPr/>
        </p:nvSpPr>
        <p:spPr>
          <a:xfrm>
            <a:off x="5057774" y="2303125"/>
            <a:ext cx="3703320" cy="15216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F752AFF8-C08D-738B-2555-D2182337360E}"/>
              </a:ext>
            </a:extLst>
          </p:cNvPr>
          <p:cNvSpPr txBox="1">
            <a:spLocks/>
          </p:cNvSpPr>
          <p:nvPr/>
        </p:nvSpPr>
        <p:spPr bwMode="auto">
          <a:xfrm>
            <a:off x="91440" y="869899"/>
            <a:ext cx="8669654" cy="135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b="1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Generating those frequencies for band 6 of </a:t>
            </a:r>
            <a:r>
              <a:rPr lang="en-US" dirty="0" err="1"/>
              <a:t>ngVLA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 while fulfilling the phase noise requirements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424E531-649E-B883-C378-A606E15F2779}"/>
              </a:ext>
            </a:extLst>
          </p:cNvPr>
          <p:cNvSpPr txBox="1"/>
          <p:nvPr/>
        </p:nvSpPr>
        <p:spPr>
          <a:xfrm>
            <a:off x="2153520" y="4181235"/>
            <a:ext cx="10756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[2] R. Selina, et al., “</a:t>
            </a:r>
            <a:r>
              <a:rPr lang="de-DE" sz="1000" dirty="0"/>
              <a:t>System Concept Design Description“, NRAO Doc. #: 020.10.20.00.00-0005-REP </a:t>
            </a:r>
            <a:endParaRPr lang="de-DE" sz="1000" i="1" dirty="0"/>
          </a:p>
          <a:p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2594989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65A11E32-76A0-BE96-717B-97CA6F82B143}"/>
              </a:ext>
            </a:extLst>
          </p:cNvPr>
          <p:cNvSpPr txBox="1">
            <a:spLocks/>
          </p:cNvSpPr>
          <p:nvPr/>
        </p:nvSpPr>
        <p:spPr bwMode="auto">
          <a:xfrm>
            <a:off x="4505483" y="1238382"/>
            <a:ext cx="3385893" cy="32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b="1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err="1"/>
              <a:t>Skirts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 </a:t>
            </a:r>
            <a:r>
              <a:rPr lang="de-DE" dirty="0" err="1"/>
              <a:t>desired</a:t>
            </a:r>
            <a:r>
              <a:rPr lang="de-DE" dirty="0"/>
              <a:t> </a:t>
            </a:r>
            <a:r>
              <a:rPr lang="de-DE" dirty="0" err="1"/>
              <a:t>frequency</a:t>
            </a:r>
            <a:endParaRPr lang="en-US" dirty="0"/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1A3B64A3-EFA2-C505-6DF3-F07E872032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3" y="323850"/>
            <a:ext cx="8511221" cy="379413"/>
          </a:xfrm>
        </p:spPr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noise</a:t>
            </a:r>
            <a:r>
              <a:rPr lang="de-DE" dirty="0"/>
              <a:t>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BFF5A5-13C0-4135-F8A6-047940A6B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453" y="1605809"/>
            <a:ext cx="6129093" cy="2743811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B6413BB-90FD-CE88-2B19-788FCF0A8D46}"/>
              </a:ext>
            </a:extLst>
          </p:cNvPr>
          <p:cNvSpPr txBox="1">
            <a:spLocks/>
          </p:cNvSpPr>
          <p:nvPr/>
        </p:nvSpPr>
        <p:spPr bwMode="auto">
          <a:xfrm>
            <a:off x="1921650" y="1238382"/>
            <a:ext cx="2583833" cy="32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b="1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S</a:t>
            </a:r>
            <a:r>
              <a:rPr lang="en-US" dirty="0"/>
              <a:t>mearing of the edges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2AFA155-3758-A1F8-9BE0-E68BF281C8D9}"/>
              </a:ext>
            </a:extLst>
          </p:cNvPr>
          <p:cNvSpPr txBox="1"/>
          <p:nvPr/>
        </p:nvSpPr>
        <p:spPr>
          <a:xfrm>
            <a:off x="3099266" y="4190333"/>
            <a:ext cx="10756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[3] https://synergymwave.com/articles/2007/09/</a:t>
            </a:r>
            <a:endParaRPr lang="de-DE" sz="1000" i="1" dirty="0"/>
          </a:p>
          <a:p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2078706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65A11E32-76A0-BE96-717B-97CA6F82B143}"/>
              </a:ext>
            </a:extLst>
          </p:cNvPr>
          <p:cNvSpPr txBox="1">
            <a:spLocks/>
          </p:cNvSpPr>
          <p:nvPr/>
        </p:nvSpPr>
        <p:spPr bwMode="auto">
          <a:xfrm>
            <a:off x="91440" y="869899"/>
            <a:ext cx="3869218" cy="351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b="1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Phase noise in dependency of offset frequency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Measurable with spectrum analyzer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Decreases with known slopes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Measurement at one specific offset frequency sufficient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Best oscillator type for radio astronomy’s requirements?</a:t>
            </a:r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1A3B64A3-EFA2-C505-6DF3-F07E872032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3" y="323850"/>
            <a:ext cx="8511221" cy="379413"/>
          </a:xfrm>
        </p:spPr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noise</a:t>
            </a:r>
            <a:r>
              <a:rPr lang="de-DE" dirty="0"/>
              <a:t>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B99D6B5-2B22-D12C-759C-D57B83EA7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3102" y="583337"/>
            <a:ext cx="4617992" cy="384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61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1278089-BB5C-B732-4BF6-7CA8DD2BD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273" y="703263"/>
            <a:ext cx="6251883" cy="3389659"/>
          </a:xfrm>
          <a:prstGeom prst="rect">
            <a:avLst/>
          </a:prstGeom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65A11E32-76A0-BE96-717B-97CA6F82B143}"/>
              </a:ext>
            </a:extLst>
          </p:cNvPr>
          <p:cNvSpPr txBox="1">
            <a:spLocks/>
          </p:cNvSpPr>
          <p:nvPr/>
        </p:nvSpPr>
        <p:spPr bwMode="auto">
          <a:xfrm>
            <a:off x="91440" y="869899"/>
            <a:ext cx="2583833" cy="351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b="1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Advantages YTO:</a:t>
            </a:r>
          </a:p>
          <a:p>
            <a:r>
              <a:rPr lang="en-US" dirty="0"/>
              <a:t>Low phase noise</a:t>
            </a:r>
          </a:p>
          <a:p>
            <a:r>
              <a:rPr lang="en-US" dirty="0"/>
              <a:t>High tuning range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Disadvantages YTO:</a:t>
            </a:r>
          </a:p>
          <a:p>
            <a:r>
              <a:rPr lang="en-US" dirty="0"/>
              <a:t>Bulky</a:t>
            </a:r>
          </a:p>
          <a:p>
            <a:r>
              <a:rPr lang="en-US" dirty="0"/>
              <a:t>Sensitive</a:t>
            </a:r>
          </a:p>
          <a:p>
            <a:r>
              <a:rPr lang="en-US" dirty="0"/>
              <a:t>Expensive</a:t>
            </a:r>
          </a:p>
          <a:p>
            <a:r>
              <a:rPr lang="en-US" dirty="0"/>
              <a:t>Max. frequency limited</a:t>
            </a:r>
          </a:p>
          <a:p>
            <a:r>
              <a:rPr lang="en-US" dirty="0"/>
              <a:t>Band 6 frequencies not possible</a:t>
            </a:r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1A3B64A3-EFA2-C505-6DF3-F07E872032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3" y="323850"/>
            <a:ext cx="8511221" cy="379413"/>
          </a:xfrm>
        </p:spPr>
        <p:txBody>
          <a:bodyPr/>
          <a:lstStyle/>
          <a:p>
            <a:r>
              <a:rPr lang="de-DE" dirty="0"/>
              <a:t>State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art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0A87308-986D-EB3D-4C4E-4AA0DDC68E6B}"/>
              </a:ext>
            </a:extLst>
          </p:cNvPr>
          <p:cNvSpPr txBox="1"/>
          <p:nvPr/>
        </p:nvSpPr>
        <p:spPr>
          <a:xfrm>
            <a:off x="431801" y="4226114"/>
            <a:ext cx="93281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[4] W. Stein, F. Huber, S. </a:t>
            </a:r>
            <a:r>
              <a:rPr lang="en-US" sz="1000" dirty="0" err="1"/>
              <a:t>Bildik</a:t>
            </a:r>
            <a:r>
              <a:rPr lang="en-US" sz="1000" dirty="0"/>
              <a:t>, M. </a:t>
            </a:r>
            <a:r>
              <a:rPr lang="en-US" sz="1000" dirty="0" err="1"/>
              <a:t>Aigle</a:t>
            </a:r>
            <a:r>
              <a:rPr lang="en-US" sz="1000" dirty="0"/>
              <a:t> and M. </a:t>
            </a:r>
            <a:r>
              <a:rPr lang="en-US" sz="1000" dirty="0" err="1"/>
              <a:t>Vossiek</a:t>
            </a:r>
            <a:r>
              <a:rPr lang="en-US" sz="1000" dirty="0"/>
              <a:t>, "An improved ultra-low-phase noise tunable YIG oscillator operating in the 6–12 GHz range," 2017 </a:t>
            </a:r>
            <a:r>
              <a:rPr lang="en-US" sz="1000" dirty="0" err="1"/>
              <a:t>EuMC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3968149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F2D8389-96EC-A0D5-C1ED-FF45F27C8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40" y="951058"/>
            <a:ext cx="8133080" cy="3241384"/>
          </a:xfrm>
          <a:prstGeom prst="rect">
            <a:avLst/>
          </a:prstGeom>
        </p:spPr>
      </p:pic>
      <p:sp>
        <p:nvSpPr>
          <p:cNvPr id="4" name="Textplatzhalter 1">
            <a:extLst>
              <a:ext uri="{FF2B5EF4-FFF2-40B4-BE49-F238E27FC236}">
                <a16:creationId xmlns:a16="http://schemas.microsoft.com/office/drawing/2014/main" id="{7F19AAF6-1FF0-064C-A75A-356922E643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3" y="323850"/>
            <a:ext cx="8511221" cy="379413"/>
          </a:xfrm>
        </p:spPr>
        <p:txBody>
          <a:bodyPr/>
          <a:lstStyle/>
          <a:p>
            <a:r>
              <a:rPr lang="de-DE" dirty="0"/>
              <a:t>State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art</a:t>
            </a:r>
            <a:endParaRPr lang="de-DE" dirty="0"/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2D787C63-54FE-4A3A-B552-86688C01C47E}"/>
              </a:ext>
            </a:extLst>
          </p:cNvPr>
          <p:cNvSpPr txBox="1">
            <a:spLocks/>
          </p:cNvSpPr>
          <p:nvPr/>
        </p:nvSpPr>
        <p:spPr bwMode="auto">
          <a:xfrm>
            <a:off x="-62547" y="2860522"/>
            <a:ext cx="98044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None/>
              <a:defRPr sz="2800" b="1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8DAE10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1736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YTO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BCFC6899-2F57-5957-2EAB-49DCB615B8E1}"/>
              </a:ext>
            </a:extLst>
          </p:cNvPr>
          <p:cNvCxnSpPr>
            <a:cxnSpLocks/>
          </p:cNvCxnSpPr>
          <p:nvPr/>
        </p:nvCxnSpPr>
        <p:spPr>
          <a:xfrm>
            <a:off x="797560" y="3050229"/>
            <a:ext cx="238760" cy="0"/>
          </a:xfrm>
          <a:prstGeom prst="straightConnector1">
            <a:avLst/>
          </a:prstGeom>
          <a:ln w="28575">
            <a:solidFill>
              <a:srgbClr val="062D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E3758138-CFAE-1B00-CCA8-75523D1AF22E}"/>
              </a:ext>
            </a:extLst>
          </p:cNvPr>
          <p:cNvSpPr txBox="1"/>
          <p:nvPr/>
        </p:nvSpPr>
        <p:spPr>
          <a:xfrm>
            <a:off x="1663701" y="4192442"/>
            <a:ext cx="93281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[5] E. </a:t>
            </a:r>
            <a:r>
              <a:rPr lang="en-US" sz="1000" dirty="0" err="1"/>
              <a:t>Bryerton</a:t>
            </a:r>
            <a:r>
              <a:rPr lang="en-US" sz="1000" dirty="0"/>
              <a:t>, M. Morgan, D. Thacker, K. Saini, “Maximizing SNR in LO chains for ALMA single-ended mixers” 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3746022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">
            <a:extLst>
              <a:ext uri="{FF2B5EF4-FFF2-40B4-BE49-F238E27FC236}">
                <a16:creationId xmlns:a16="http://schemas.microsoft.com/office/drawing/2014/main" id="{C5F9CBC4-7CEE-DF6C-C820-2818FDDB5D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3" y="323850"/>
            <a:ext cx="8511221" cy="379413"/>
          </a:xfrm>
        </p:spPr>
        <p:txBody>
          <a:bodyPr/>
          <a:lstStyle/>
          <a:p>
            <a:r>
              <a:rPr lang="de-DE" dirty="0"/>
              <a:t>State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art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17BDA4C-9807-BC08-1527-BF049F932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" y="757349"/>
            <a:ext cx="8413750" cy="362880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C5D4CB4-E803-2DA4-C080-25A44AB7C843}"/>
              </a:ext>
            </a:extLst>
          </p:cNvPr>
          <p:cNvSpPr txBox="1"/>
          <p:nvPr/>
        </p:nvSpPr>
        <p:spPr>
          <a:xfrm>
            <a:off x="647701" y="4263040"/>
            <a:ext cx="93281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[6] V.  </a:t>
            </a:r>
            <a:r>
              <a:rPr lang="en-US" sz="1000" dirty="0" err="1"/>
              <a:t>Belitsky</a:t>
            </a:r>
            <a:r>
              <a:rPr lang="en-US" sz="1000" dirty="0"/>
              <a:t>, et al., “ALMA Band 5 receiver cartridge - Design, performance, and commissioning”, Astronomy &amp; Astrophysics, Volume 611, Mar. 2018</a:t>
            </a:r>
          </a:p>
        </p:txBody>
      </p:sp>
    </p:spTree>
    <p:extLst>
      <p:ext uri="{BB962C8B-B14F-4D97-AF65-F5344CB8AC3E}">
        <p14:creationId xmlns:p14="http://schemas.microsoft.com/office/powerpoint/2010/main" val="1832236256"/>
      </p:ext>
    </p:extLst>
  </p:cSld>
  <p:clrMapOvr>
    <a:masterClrMapping/>
  </p:clrMapOvr>
</p:sld>
</file>

<file path=ppt/theme/theme1.xml><?xml version="1.0" encoding="utf-8"?>
<a:theme xmlns:a="http://schemas.openxmlformats.org/drawingml/2006/main" name="RUB-InSys-Design">
  <a:themeElements>
    <a:clrScheme name="003560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3560"/>
      </a:hlink>
      <a:folHlink>
        <a:srgbClr val="954F72"/>
      </a:folHlink>
    </a:clrScheme>
    <a:fontScheme name="RUB-C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736</Words>
  <Application>Microsoft Office PowerPoint</Application>
  <PresentationFormat>Bildschirmpräsentation (16:9)</PresentationFormat>
  <Paragraphs>89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Wingdings</vt:lpstr>
      <vt:lpstr>RUB-InSys-Design</vt:lpstr>
      <vt:lpstr>Miniaturized Chip-based Receiver Components for the ngVLA and Beyond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antje.pohl@rub.de</dc:creator>
  <cp:lastModifiedBy>Braun, Tobias</cp:lastModifiedBy>
  <cp:revision>327</cp:revision>
  <cp:lastPrinted>2016-07-22T13:57:16Z</cp:lastPrinted>
  <dcterms:created xsi:type="dcterms:W3CDTF">2016-07-20T13:51:25Z</dcterms:created>
  <dcterms:modified xsi:type="dcterms:W3CDTF">2024-11-12T22:19:06Z</dcterms:modified>
</cp:coreProperties>
</file>