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4.xml.rels" ContentType="application/vnd.openxmlformats-package.relationships+xml"/>
  <Override PartName="/customXml/_rels/item3.xml.rels" ContentType="application/vnd.openxmlformats-package.relationships+xml"/>
  <Override PartName="/customXml/_rels/item2.xml.rels" ContentType="application/vnd.openxmlformats-package.relationships+xml"/>
  <Override PartName="/customXml/_rels/item1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customXml/item4.xml" ContentType="application/xml"/>
  <Override PartName="/customXml/itemProps4.xml" ContentType="application/vnd.openxmlformats-officedocument.customXmlProperties+xml"/>
  <Override PartName="/ppt/presentation.xml" ContentType="application/vnd.openxmlformats-officedocument.presentationml.presentation.main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_rels/notesSlide19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4.xml.rels" ContentType="application/vnd.openxmlformats-package.relationships+xml"/>
  <Override PartName="/ppt/notesSlides/_rels/notesSlide8.xml.rels" ContentType="application/vnd.openxmlformats-package.relationships+xml"/>
  <Override PartName="/ppt/notesSlides/_rels/notesSlide7.xml.rels" ContentType="application/vnd.openxmlformats-package.relationships+xml"/>
  <Override PartName="/ppt/notesSlides/_rels/notesSlide3.xml.rels" ContentType="application/vnd.openxmlformats-package.relationship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_rels/presentation.xml.rels" ContentType="application/vnd.openxmlformats-package.relationships+xml"/>
  <Override PartName="/ppt/media/image56.png" ContentType="image/png"/>
  <Override PartName="/ppt/media/image40.jpeg" ContentType="image/jpeg"/>
  <Override PartName="/ppt/media/image13.wmf" ContentType="image/x-wmf"/>
  <Override PartName="/ppt/media/image55.png" ContentType="image/png"/>
  <Override PartName="/ppt/media/image12.wmf" ContentType="image/x-wmf"/>
  <Override PartName="/ppt/media/image53.png" ContentType="image/png"/>
  <Override PartName="/ppt/media/image10.wmf" ContentType="image/x-wmf"/>
  <Override PartName="/ppt/media/image50.png" ContentType="image/png"/>
  <Override PartName="/ppt/media/image49.png" ContentType="image/png"/>
  <Override PartName="/ppt/media/image7.wmf" ContentType="image/x-wmf"/>
  <Override PartName="/ppt/media/image16.png" ContentType="image/png"/>
  <Override PartName="/ppt/media/image19.png" ContentType="image/png"/>
  <Override PartName="/ppt/media/image61.png" ContentType="image/png"/>
  <Override PartName="/ppt/media/image21.png" ContentType="image/png"/>
  <Override PartName="/ppt/media/image69.png" ContentType="image/png"/>
  <Override PartName="/ppt/media/image32.png" ContentType="image/png"/>
  <Override PartName="/ppt/media/image8.png" ContentType="image/png"/>
  <Override PartName="/ppt/media/image33.png" ContentType="image/png"/>
  <Override PartName="/ppt/media/image3.png" ContentType="image/png"/>
  <Override PartName="/ppt/media/image70.png" ContentType="image/png"/>
  <Override PartName="/ppt/media/image38.jpeg" ContentType="image/jpeg"/>
  <Override PartName="/ppt/media/image68.png" ContentType="image/png"/>
  <Override PartName="/ppt/media/image31.png" ContentType="image/png"/>
  <Override PartName="/ppt/media/image1.png" ContentType="image/png"/>
  <Override PartName="/ppt/media/image58.png" ContentType="image/png"/>
  <Override PartName="/ppt/media/image15.wmf" ContentType="image/x-wmf"/>
  <Override PartName="/ppt/media/image67.png" ContentType="image/png"/>
  <Override PartName="/ppt/media/image30.png" ContentType="image/png"/>
  <Override PartName="/ppt/media/image65.png" ContentType="image/png"/>
  <Override PartName="/ppt/media/image64.png" ContentType="image/png"/>
  <Override PartName="/ppt/media/image66.png" ContentType="image/png"/>
  <Override PartName="/ppt/media/image29.png" ContentType="image/png"/>
  <Override PartName="/ppt/media/image54.gif" ContentType="image/gif"/>
  <Override PartName="/ppt/media/image57.png" ContentType="image/png"/>
  <Override PartName="/ppt/media/image2.wmf" ContentType="image/x-wmf"/>
  <Override PartName="/ppt/media/image23.gif" ContentType="image/gif"/>
  <Override PartName="/ppt/media/image26.png" ContentType="image/png"/>
  <Override PartName="/ppt/media/image63.png" ContentType="image/png"/>
  <Override PartName="/ppt/media/image62.png" ContentType="image/png"/>
  <Override PartName="/ppt/media/image4.wmf" ContentType="image/x-wmf"/>
  <Override PartName="/ppt/media/image59.png" ContentType="image/png"/>
  <Override PartName="/ppt/media/image22.png" ContentType="image/png"/>
  <Override PartName="/ppt/media/image24.png" ContentType="image/png"/>
  <Override PartName="/ppt/media/image60.png" ContentType="image/png"/>
  <Override PartName="/ppt/media/image27.png" ContentType="image/png"/>
  <Override PartName="/ppt/media/image51.png" ContentType="image/png"/>
  <Override PartName="/ppt/media/image14.png" ContentType="image/png"/>
  <Override PartName="/ppt/media/image9.wmf" ContentType="image/x-wmf"/>
  <Override PartName="/ppt/media/image41.png" ContentType="image/png"/>
  <Override PartName="/ppt/media/image25.png" ContentType="image/png"/>
  <Override PartName="/ppt/media/image18.png" ContentType="image/png"/>
  <Override PartName="/ppt/media/image42.jpeg" ContentType="image/jpeg"/>
  <Override PartName="/ppt/media/image6.wmf" ContentType="image/x-wmf"/>
  <Override PartName="/ppt/media/image11.png" ContentType="image/png"/>
  <Override PartName="/ppt/media/image48.png" ContentType="image/png"/>
  <Override PartName="/ppt/media/image39.jpeg" ContentType="image/jpeg"/>
  <Override PartName="/ppt/media/image17.png" ContentType="image/png"/>
  <Override PartName="/ppt/media/image5.png" ContentType="image/png"/>
  <Override PartName="/ppt/media/image35.png" ContentType="image/png"/>
  <Override PartName="/ppt/media/image28.png" ContentType="image/png"/>
  <Override PartName="/ppt/media/image43.jpeg" ContentType="image/jpeg"/>
  <Override PartName="/ppt/media/image52.png" ContentType="image/png"/>
  <Override PartName="/ppt/media/image37.jpeg" ContentType="image/jpeg"/>
  <Override PartName="/ppt/media/image20.png" ContentType="image/png"/>
  <Override PartName="/ppt/media/image34.png" ContentType="image/png"/>
  <Override PartName="/ppt/media/image36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slideLayouts/_rels/slideLayout5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3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customXml" Target="../customXml/item4.xml"/><Relationship Id="rId8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</a:t>
            </a:r>
            <a:r>
              <a:rPr b="0" lang="en-US" sz="4400" spc="-1" strike="noStrike">
                <a:latin typeface="Arial"/>
              </a:rPr>
              <a:t>to </a:t>
            </a:r>
            <a:r>
              <a:rPr b="0" lang="en-US" sz="4400" spc="-1" strike="noStrike">
                <a:latin typeface="Arial"/>
              </a:rPr>
              <a:t>move </a:t>
            </a:r>
            <a:r>
              <a:rPr b="0" lang="en-US" sz="4400" spc="-1" strike="noStrike">
                <a:latin typeface="Arial"/>
              </a:rPr>
              <a:t>the </a:t>
            </a:r>
            <a:r>
              <a:rPr b="0" lang="en-US" sz="4400" spc="-1" strike="noStrike">
                <a:latin typeface="Arial"/>
              </a:rPr>
              <a:t>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2000" spc="-1" strike="noStrike">
                <a:latin typeface="Arial"/>
              </a:rPr>
              <a:t>Click to edit the </a:t>
            </a:r>
            <a:r>
              <a:rPr b="0" lang="en-US" sz="2000" spc="-1" strike="noStrike">
                <a:latin typeface="Arial"/>
              </a:rPr>
              <a:t>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dt" idx="6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31" name="PlaceHolder 5"/>
          <p:cNvSpPr>
            <a:spLocks noGrp="1"/>
          </p:cNvSpPr>
          <p:nvPr>
            <p:ph type="ftr" idx="7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32" name="PlaceHolder 6"/>
          <p:cNvSpPr>
            <a:spLocks noGrp="1"/>
          </p:cNvSpPr>
          <p:nvPr>
            <p:ph type="sldNum" idx="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793AEB09-8E61-4726-B354-71C2AC6C4D28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2440" cy="3082320"/>
          </a:xfrm>
          <a:prstGeom prst="rect">
            <a:avLst/>
          </a:prstGeom>
          <a:ln w="0">
            <a:noFill/>
          </a:ln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49" name="PlaceHolder 3"/>
          <p:cNvSpPr>
            <a:spLocks noGrp="1"/>
          </p:cNvSpPr>
          <p:nvPr>
            <p:ph type="sldNum" idx="35"/>
          </p:nvPr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DBACD2C-2F05-4B49-B9BD-067735B43CEF}" type="slidenum">
              <a:rPr b="0" lang="de-DE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2440" cy="3082320"/>
          </a:xfrm>
          <a:prstGeom prst="rect">
            <a:avLst/>
          </a:prstGeom>
          <a:ln w="0">
            <a:noFill/>
          </a:ln>
        </p:spPr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52" name="PlaceHolder 3"/>
          <p:cNvSpPr>
            <a:spLocks noGrp="1"/>
          </p:cNvSpPr>
          <p:nvPr>
            <p:ph type="sldNum" idx="36"/>
          </p:nvPr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752EB39-18EF-40BC-BB24-C8A0683CCD0E}" type="slidenum">
              <a:rPr b="0" lang="de-DE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2440" cy="3082320"/>
          </a:xfrm>
          <a:prstGeom prst="rect">
            <a:avLst/>
          </a:prstGeom>
          <a:ln w="0">
            <a:noFill/>
          </a:ln>
        </p:spPr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E72307F-6ED3-4C7C-9572-F042BB84F74C}" type="slidenum">
              <a:rPr b="0" lang="de-DE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2440" cy="3082320"/>
          </a:xfrm>
          <a:prstGeom prst="rect">
            <a:avLst/>
          </a:prstGeom>
          <a:ln w="0">
            <a:noFill/>
          </a:ln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31" name="PlaceHolder 3"/>
          <p:cNvSpPr>
            <a:spLocks noGrp="1"/>
          </p:cNvSpPr>
          <p:nvPr>
            <p:ph type="sldNum" idx="29"/>
          </p:nvPr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1EE176F-9C54-4DA8-AF63-DE02D6E17585}" type="slidenum">
              <a:rPr b="0" lang="de-DE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2440" cy="3082320"/>
          </a:xfrm>
          <a:prstGeom prst="rect">
            <a:avLst/>
          </a:prstGeom>
          <a:ln w="0">
            <a:noFill/>
          </a:ln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sldNum" idx="30"/>
          </p:nvPr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397CA8C-3894-47D5-96A6-277F0C5FA7D8}" type="slidenum">
              <a:rPr b="0" lang="de-DE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2440" cy="3082320"/>
          </a:xfrm>
          <a:prstGeom prst="rect">
            <a:avLst/>
          </a:prstGeom>
          <a:ln w="0">
            <a:noFill/>
          </a:ln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37" name="PlaceHolder 3"/>
          <p:cNvSpPr>
            <a:spLocks noGrp="1"/>
          </p:cNvSpPr>
          <p:nvPr>
            <p:ph type="sldNum" idx="31"/>
          </p:nvPr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E99AB12-1DE6-4BD3-AAAB-BECDAF01F304}" type="slidenum">
              <a:rPr b="0" lang="de-DE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2440" cy="3082320"/>
          </a:xfrm>
          <a:prstGeom prst="rect">
            <a:avLst/>
          </a:prstGeom>
          <a:ln w="0">
            <a:noFill/>
          </a:ln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40" name="PlaceHolder 3"/>
          <p:cNvSpPr>
            <a:spLocks noGrp="1"/>
          </p:cNvSpPr>
          <p:nvPr>
            <p:ph type="sldNum" idx="32"/>
          </p:nvPr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038DF67-6ECC-40D8-85F2-1A7EC3C838C5}" type="slidenum">
              <a:rPr b="0" lang="de-DE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2440" cy="3082320"/>
          </a:xfrm>
          <a:prstGeom prst="rect">
            <a:avLst/>
          </a:prstGeom>
          <a:ln w="0">
            <a:noFill/>
          </a:ln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43" name="PlaceHolder 3"/>
          <p:cNvSpPr>
            <a:spLocks noGrp="1"/>
          </p:cNvSpPr>
          <p:nvPr>
            <p:ph type="sldNum" idx="33"/>
          </p:nvPr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837E61C-7C06-4921-83F3-A8E8DC7764A7}" type="slidenum">
              <a:rPr b="0" lang="de-DE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2440" cy="3082320"/>
          </a:xfrm>
          <a:prstGeom prst="rect">
            <a:avLst/>
          </a:prstGeom>
          <a:ln w="0">
            <a:noFill/>
          </a:ln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sldNum" idx="34"/>
          </p:nvPr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7B7D016-E23F-47E2-B5EC-8F73D8DD0FD9}" type="slidenum">
              <a:rPr b="0" lang="de-DE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oleObject" Target="../embeddings/oleObject1.bin"/><Relationship Id="rId4" Type="http://schemas.openxmlformats.org/officeDocument/2006/relationships/image" Target="../media/image2.wmf"/><Relationship Id="rId5" Type="http://schemas.openxmlformats.org/officeDocument/2006/relationships/image" Target="../media/image3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oleObject" Target="../embeddings/oleObject1.bin"/><Relationship Id="rId3" Type="http://schemas.openxmlformats.org/officeDocument/2006/relationships/image" Target="../media/image4.wmf"/><Relationship Id="rId4" Type="http://schemas.openxmlformats.org/officeDocument/2006/relationships/image" Target="../media/image5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6.wmf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oleObject" Target="../embeddings/oleObject1.bin"/><Relationship Id="rId3" Type="http://schemas.openxmlformats.org/officeDocument/2006/relationships/image" Target="../media/image7.wmf"/><Relationship Id="rId4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9.wmf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oleObject" Target="../embeddings/oleObject1.bin"/><Relationship Id="rId3" Type="http://schemas.openxmlformats.org/officeDocument/2006/relationships/image" Target="../media/image10.wmf"/><Relationship Id="rId4" Type="http://schemas.openxmlformats.org/officeDocument/2006/relationships/image" Target="../media/image11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2.wmf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oleObject" Target="../embeddings/oleObject1.bin"/><Relationship Id="rId3" Type="http://schemas.openxmlformats.org/officeDocument/2006/relationships/image" Target="../media/image13.wmf"/><Relationship Id="rId4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5.wmf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0" name="Object 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p:oleObj progId="TCLayout.ActiveDocument.1" r:id="rId3" spid="">
              <p:embed/>
              <p:pic>
                <p:nvPicPr>
                  <p:cNvPr id="1" name="Object 5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1440" y="1440"/>
                    <a:ext cx="360" cy="3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2" name="Rectangle 3" hidden="1"/>
          <p:cNvSpPr/>
          <p:nvPr/>
        </p:nvSpPr>
        <p:spPr>
          <a:xfrm>
            <a:off x="0" y="0"/>
            <a:ext cx="154800" cy="15480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Grafik 8" descr=""/>
          <p:cNvPicPr/>
          <p:nvPr/>
        </p:nvPicPr>
        <p:blipFill>
          <a:blip r:embed="rId5"/>
          <a:stretch/>
        </p:blipFill>
        <p:spPr>
          <a:xfrm>
            <a:off x="11358000" y="162000"/>
            <a:ext cx="649800" cy="64764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ftr" idx="1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2560"/>
                <a:tab algn="r" pos="10226520"/>
              </a:tabLst>
              <a:defRPr b="0" lang="de-DE" sz="6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2560"/>
                <a:tab algn="r" pos="10226520"/>
              </a:tabLst>
            </a:pPr>
            <a:r>
              <a:rPr b="0" lang="de-DE" sz="600" spc="60" strike="noStrike">
                <a:solidFill>
                  <a:srgbClr val="404040"/>
                </a:solidFill>
                <a:latin typeface="Arial"/>
              </a:rPr>
              <a:t> </a:t>
            </a:r>
            <a:endParaRPr b="0" lang="en-US" sz="600" spc="-1" strike="noStrike">
              <a:latin typeface="Times New Roman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Object 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p:oleObj progId="TCLayout.ActiveDocument.1" r:id="rId2" spid="">
              <p:embed/>
              <p:pic>
                <p:nvPicPr>
                  <p:cNvPr id="44" name="Object 5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1440" y="1440"/>
                    <a:ext cx="360" cy="3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45" name="Rectangle 3" hidden="1"/>
          <p:cNvSpPr/>
          <p:nvPr/>
        </p:nvSpPr>
        <p:spPr>
          <a:xfrm>
            <a:off x="0" y="0"/>
            <a:ext cx="154800" cy="15480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6" name="Grafik 8" descr=""/>
          <p:cNvPicPr/>
          <p:nvPr/>
        </p:nvPicPr>
        <p:blipFill>
          <a:blip r:embed="rId4"/>
          <a:stretch/>
        </p:blipFill>
        <p:spPr>
          <a:xfrm>
            <a:off x="11358000" y="162000"/>
            <a:ext cx="649800" cy="6476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47" name="Object 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p:oleObj progId="TCLayout.ActiveDocument.1" r:id="rId5" spid="">
              <p:embed/>
              <p:pic>
                <p:nvPicPr>
                  <p:cNvPr id="48" name="Object 5" descr=""/>
                  <p:cNvPicPr/>
                  <p:nvPr/>
                </p:nvPicPr>
                <p:blipFill>
                  <a:blip r:embed="rId6"/>
                  <a:stretch/>
                </p:blipFill>
                <p:spPr>
                  <a:xfrm>
                    <a:off x="1440" y="1440"/>
                    <a:ext cx="360" cy="3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49" name="Rectangle 4" hidden="1"/>
          <p:cNvSpPr/>
          <p:nvPr/>
        </p:nvSpPr>
        <p:spPr>
          <a:xfrm>
            <a:off x="0" y="0"/>
            <a:ext cx="154800" cy="15480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" name="PlaceHolder 1"/>
          <p:cNvSpPr>
            <a:spLocks noGrp="1"/>
          </p:cNvSpPr>
          <p:nvPr>
            <p:ph type="ftr" idx="2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2560"/>
                <a:tab algn="r" pos="10226520"/>
              </a:tabLst>
              <a:defRPr b="0" lang="de-DE" sz="6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2560"/>
                <a:tab algn="r" pos="10226520"/>
              </a:tabLst>
            </a:pPr>
            <a:r>
              <a:rPr b="0" lang="de-DE" sz="600" spc="60" strike="noStrike">
                <a:solidFill>
                  <a:srgbClr val="404040"/>
                </a:solidFill>
                <a:latin typeface="Arial"/>
              </a:rPr>
              <a:t>&lt;footer&gt;</a:t>
            </a:r>
            <a:endParaRPr b="0" lang="en-US" sz="600" spc="-1" strike="noStrike"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" name="Object 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p:oleObj r:id="rId2" spid="">
              <p:embed/>
              <p:pic>
                <p:nvPicPr>
                  <p:cNvPr id="90" name="Object 5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1440" y="1440"/>
                    <a:ext cx="360" cy="3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91" name="Rectangle 3" hidden="1"/>
          <p:cNvSpPr/>
          <p:nvPr/>
        </p:nvSpPr>
        <p:spPr>
          <a:xfrm>
            <a:off x="0" y="0"/>
            <a:ext cx="154800" cy="15480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2" name="Grafik 8" descr=""/>
          <p:cNvPicPr/>
          <p:nvPr/>
        </p:nvPicPr>
        <p:blipFill>
          <a:blip r:embed="rId4"/>
          <a:stretch/>
        </p:blipFill>
        <p:spPr>
          <a:xfrm>
            <a:off x="11358000" y="162000"/>
            <a:ext cx="649800" cy="6476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93" name="Object 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p:oleObj r:id="rId5" spid="">
              <p:embed/>
              <p:pic>
                <p:nvPicPr>
                  <p:cNvPr id="94" name="Object 5" descr=""/>
                  <p:cNvPicPr/>
                  <p:nvPr/>
                </p:nvPicPr>
                <p:blipFill>
                  <a:blip r:embed="rId6"/>
                  <a:stretch/>
                </p:blipFill>
                <p:spPr>
                  <a:xfrm>
                    <a:off x="1440" y="1440"/>
                    <a:ext cx="360" cy="3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95" name="Rectangle 4" hidden="1"/>
          <p:cNvSpPr/>
          <p:nvPr/>
        </p:nvSpPr>
        <p:spPr>
          <a:xfrm>
            <a:off x="0" y="0"/>
            <a:ext cx="154800" cy="15480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" name="PlaceHolder 1"/>
          <p:cNvSpPr>
            <a:spLocks noGrp="1"/>
          </p:cNvSpPr>
          <p:nvPr>
            <p:ph type="ftr" idx="3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2560"/>
                <a:tab algn="r" pos="10226520"/>
              </a:tabLst>
              <a:defRPr b="0" lang="de-DE" sz="6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2560"/>
                <a:tab algn="r" pos="10226520"/>
              </a:tabLst>
            </a:pPr>
            <a:r>
              <a:rPr b="0" lang="de-DE" sz="600" spc="60" strike="noStrike">
                <a:solidFill>
                  <a:srgbClr val="404040"/>
                </a:solidFill>
                <a:latin typeface="Arial"/>
              </a:rPr>
              <a:t>&lt;footer&gt;</a:t>
            </a:r>
            <a:endParaRPr b="0" lang="en-US" sz="600" spc="-1" strike="noStrike">
              <a:latin typeface="Times New Roman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" name="Object 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p:oleObj r:id="rId2" spid="">
              <p:embed/>
              <p:pic>
                <p:nvPicPr>
                  <p:cNvPr id="136" name="Object 5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1440" y="1440"/>
                    <a:ext cx="360" cy="3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137" name="Rectangle 3" hidden="1"/>
          <p:cNvSpPr/>
          <p:nvPr/>
        </p:nvSpPr>
        <p:spPr>
          <a:xfrm>
            <a:off x="0" y="0"/>
            <a:ext cx="154800" cy="15480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8" name="Grafik 8" descr=""/>
          <p:cNvPicPr/>
          <p:nvPr/>
        </p:nvPicPr>
        <p:blipFill>
          <a:blip r:embed="rId4"/>
          <a:stretch/>
        </p:blipFill>
        <p:spPr>
          <a:xfrm>
            <a:off x="11358000" y="162000"/>
            <a:ext cx="649800" cy="6476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39" name="Object 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p:oleObj r:id="rId5" spid="">
              <p:embed/>
              <p:pic>
                <p:nvPicPr>
                  <p:cNvPr id="140" name="Object 5" descr=""/>
                  <p:cNvPicPr/>
                  <p:nvPr/>
                </p:nvPicPr>
                <p:blipFill>
                  <a:blip r:embed="rId6"/>
                  <a:stretch/>
                </p:blipFill>
                <p:spPr>
                  <a:xfrm>
                    <a:off x="1440" y="1440"/>
                    <a:ext cx="360" cy="3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141" name="Rectangle 4" hidden="1"/>
          <p:cNvSpPr/>
          <p:nvPr/>
        </p:nvSpPr>
        <p:spPr>
          <a:xfrm>
            <a:off x="0" y="0"/>
            <a:ext cx="154800" cy="15480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" name="PlaceHolder 1"/>
          <p:cNvSpPr>
            <a:spLocks noGrp="1"/>
          </p:cNvSpPr>
          <p:nvPr>
            <p:ph type="ftr" idx="4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2560"/>
                <a:tab algn="r" pos="10226520"/>
              </a:tabLst>
              <a:defRPr b="0" lang="de-DE" sz="6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2560"/>
                <a:tab algn="r" pos="10226520"/>
              </a:tabLst>
            </a:pPr>
            <a:r>
              <a:rPr b="0" lang="de-DE" sz="600" spc="60" strike="noStrike">
                <a:solidFill>
                  <a:srgbClr val="404040"/>
                </a:solidFill>
                <a:latin typeface="Arial"/>
              </a:rPr>
              <a:t>&lt;footer&gt;</a:t>
            </a:r>
            <a:endParaRPr b="0" lang="en-US" sz="600" spc="-1" strike="noStrike">
              <a:latin typeface="Times New Roman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</a:t>
            </a:r>
            <a:r>
              <a:rPr b="0" lang="en-US" sz="4400" spc="-1" strike="noStrike">
                <a:latin typeface="Arial"/>
              </a:rPr>
              <a:t>li</a:t>
            </a:r>
            <a:r>
              <a:rPr b="0" lang="en-US" sz="4400" spc="-1" strike="noStrike">
                <a:latin typeface="Arial"/>
              </a:rPr>
              <a:t>c</a:t>
            </a:r>
            <a:r>
              <a:rPr b="0" lang="en-US" sz="4400" spc="-1" strike="noStrike">
                <a:latin typeface="Arial"/>
              </a:rPr>
              <a:t>k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o </a:t>
            </a:r>
            <a:r>
              <a:rPr b="0" lang="en-US" sz="4400" spc="-1" strike="noStrike">
                <a:latin typeface="Arial"/>
              </a:rPr>
              <a:t>e</a:t>
            </a:r>
            <a:r>
              <a:rPr b="0" lang="en-US" sz="4400" spc="-1" strike="noStrike">
                <a:latin typeface="Arial"/>
              </a:rPr>
              <a:t>d</a:t>
            </a:r>
            <a:r>
              <a:rPr b="0" lang="en-US" sz="4400" spc="-1" strike="noStrike">
                <a:latin typeface="Arial"/>
              </a:rPr>
              <a:t>it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h</a:t>
            </a:r>
            <a:r>
              <a:rPr b="0" lang="en-US" sz="4400" spc="-1" strike="noStrike">
                <a:latin typeface="Arial"/>
              </a:rPr>
              <a:t>e </a:t>
            </a:r>
            <a:r>
              <a:rPr b="0" lang="en-US" sz="4400" spc="-1" strike="noStrike">
                <a:latin typeface="Arial"/>
              </a:rPr>
              <a:t>ti</a:t>
            </a:r>
            <a:r>
              <a:rPr b="0" lang="en-US" sz="4400" spc="-1" strike="noStrike">
                <a:latin typeface="Arial"/>
              </a:rPr>
              <a:t>tl</a:t>
            </a:r>
            <a:r>
              <a:rPr b="0" lang="en-US" sz="4400" spc="-1" strike="noStrike">
                <a:latin typeface="Arial"/>
              </a:rPr>
              <a:t>e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e</a:t>
            </a:r>
            <a:r>
              <a:rPr b="0" lang="en-US" sz="4400" spc="-1" strike="noStrike">
                <a:latin typeface="Arial"/>
              </a:rPr>
              <a:t>x</a:t>
            </a:r>
            <a:r>
              <a:rPr b="0" lang="en-US" sz="4400" spc="-1" strike="noStrike">
                <a:latin typeface="Arial"/>
              </a:rPr>
              <a:t>t </a:t>
            </a:r>
            <a:r>
              <a:rPr b="0" lang="en-US" sz="4400" spc="-1" strike="noStrike">
                <a:latin typeface="Arial"/>
              </a:rPr>
              <a:t>f</a:t>
            </a:r>
            <a:r>
              <a:rPr b="0" lang="en-US" sz="4400" spc="-1" strike="noStrike">
                <a:latin typeface="Arial"/>
              </a:rPr>
              <a:t>o</a:t>
            </a:r>
            <a:r>
              <a:rPr b="0" lang="en-US" sz="4400" spc="-1" strike="noStrike">
                <a:latin typeface="Arial"/>
              </a:rPr>
              <a:t>r</a:t>
            </a:r>
            <a:r>
              <a:rPr b="0" lang="en-US" sz="4400" spc="-1" strike="noStrike">
                <a:latin typeface="Arial"/>
              </a:rPr>
              <a:t>m</a:t>
            </a:r>
            <a:r>
              <a:rPr b="0" lang="en-US" sz="4400" spc="-1" strike="noStrike">
                <a:latin typeface="Arial"/>
              </a:rPr>
              <a:t>a</a:t>
            </a:r>
            <a:r>
              <a:rPr b="0" lang="en-US" sz="4400" spc="-1" strike="noStrike">
                <a:latin typeface="Arial"/>
              </a:rPr>
              <a:t>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" name="Object 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p:oleObj r:id="rId2" spid="">
              <p:embed/>
              <p:pic>
                <p:nvPicPr>
                  <p:cNvPr id="182" name="Object 5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1440" y="1440"/>
                    <a:ext cx="360" cy="3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183" name="Rectangle 3" hidden="1"/>
          <p:cNvSpPr/>
          <p:nvPr/>
        </p:nvSpPr>
        <p:spPr>
          <a:xfrm>
            <a:off x="0" y="0"/>
            <a:ext cx="154800" cy="15480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4" name="Grafik 8" descr=""/>
          <p:cNvPicPr/>
          <p:nvPr/>
        </p:nvPicPr>
        <p:blipFill>
          <a:blip r:embed="rId4"/>
          <a:stretch/>
        </p:blipFill>
        <p:spPr>
          <a:xfrm>
            <a:off x="11358000" y="162000"/>
            <a:ext cx="649800" cy="6476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85" name="Object 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p:oleObj r:id="rId5" spid="">
              <p:embed/>
              <p:pic>
                <p:nvPicPr>
                  <p:cNvPr id="186" name="Object 5" descr=""/>
                  <p:cNvPicPr/>
                  <p:nvPr/>
                </p:nvPicPr>
                <p:blipFill>
                  <a:blip r:embed="rId6"/>
                  <a:stretch/>
                </p:blipFill>
                <p:spPr>
                  <a:xfrm>
                    <a:off x="1440" y="1440"/>
                    <a:ext cx="360" cy="3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187" name="Rectangle 4" hidden="1"/>
          <p:cNvSpPr/>
          <p:nvPr/>
        </p:nvSpPr>
        <p:spPr>
          <a:xfrm>
            <a:off x="0" y="0"/>
            <a:ext cx="154800" cy="15480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8" name="PlaceHolder 1"/>
          <p:cNvSpPr>
            <a:spLocks noGrp="1"/>
          </p:cNvSpPr>
          <p:nvPr>
            <p:ph type="ftr" idx="5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2560"/>
                <a:tab algn="r" pos="10226520"/>
              </a:tabLst>
              <a:defRPr b="0" lang="de-DE" sz="6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2560"/>
                <a:tab algn="r" pos="10226520"/>
              </a:tabLst>
            </a:pPr>
            <a:r>
              <a:rPr b="0" lang="de-DE" sz="600" spc="60" strike="noStrike">
                <a:solidFill>
                  <a:srgbClr val="404040"/>
                </a:solidFill>
                <a:latin typeface="Arial"/>
              </a:rPr>
              <a:t>&lt;footer&gt;</a:t>
            </a:r>
            <a:endParaRPr b="0" lang="en-US" sz="600" spc="-1" strike="noStrike">
              <a:latin typeface="Times New Roman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</a:t>
            </a:r>
            <a:r>
              <a:rPr b="0" lang="en-US" sz="4400" spc="-1" strike="noStrike">
                <a:latin typeface="Arial"/>
              </a:rPr>
              <a:t>k to </a:t>
            </a:r>
            <a:r>
              <a:rPr b="0" lang="en-US" sz="4400" spc="-1" strike="noStrike">
                <a:latin typeface="Arial"/>
              </a:rPr>
              <a:t>edit </a:t>
            </a:r>
            <a:r>
              <a:rPr b="0" lang="en-US" sz="4400" spc="-1" strike="noStrike">
                <a:latin typeface="Arial"/>
              </a:rPr>
              <a:t>the </a:t>
            </a:r>
            <a:r>
              <a:rPr b="0" lang="en-US" sz="4400" spc="-1" strike="noStrike">
                <a:latin typeface="Arial"/>
              </a:rPr>
              <a:t>title </a:t>
            </a:r>
            <a:r>
              <a:rPr b="0" lang="en-US" sz="4400" spc="-1" strike="noStrike">
                <a:latin typeface="Arial"/>
              </a:rPr>
              <a:t>text </a:t>
            </a:r>
            <a:r>
              <a:rPr b="0" lang="en-US" sz="4400" spc="-1" strike="noStrike">
                <a:latin typeface="Arial"/>
              </a:rPr>
              <a:t>form</a:t>
            </a:r>
            <a:r>
              <a:rPr b="0" lang="en-US" sz="4400" spc="-1" strike="noStrike">
                <a:latin typeface="Arial"/>
              </a:rPr>
              <a:t>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hyperlink" Target="https://arxiv.org/pdf/1509.02434" TargetMode="External"/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8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gif"/><Relationship Id="rId4" Type="http://schemas.openxmlformats.org/officeDocument/2006/relationships/hyperlink" Target="https://www.mpi-hd.mpg.de/hfm/HESS/pages/home/som/2020/10/" TargetMode="External"/><Relationship Id="rId5" Type="http://schemas.openxmlformats.org/officeDocument/2006/relationships/slideLayout" Target="../slideLayouts/slideLayout4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hyperlink" Target="https://www.eso.org/public/images/eso1841x/" TargetMode="External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hyperlink" Target="https://www.physik.uzh.ch/dam/jcr:d73c2f7c-635a-46e0-a924-569566367a6c/poster_32.pdf" TargetMode="External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hyperlink" Target="https://www.ctao.org/emission-to-discovery/telescopes/" TargetMode="External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hyperlink" Target="https://www.ctao.org/emission-to-discovery/science/how-ctao-works/" TargetMode="External"/><Relationship Id="rId4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hyperlink" Target="https://www.mpi-hd.mpg.de/mpi/en/public-relations/news/news-item/mit-flashcam-bestuecktes-teleskop-sieht-erstmals-tscherenkow-licht-aus-der-atmosphaere" TargetMode="External"/><Relationship Id="rId5" Type="http://schemas.openxmlformats.org/officeDocument/2006/relationships/image" Target="../media/image67.png"/><Relationship Id="rId6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slideLayout" Target="../slideLayouts/slideLayout3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gif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hyperlink" Target="https://www.ctao.org/emission-to-discovery/array-sites/ctao-south/" TargetMode="External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hyperlink" Target="https://www.ctao.org/emission-to-discovery/array-sites/ctao-south/" TargetMode="External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hyperlink" Target="https://www.ctao.org/emission-to-discovery/array-sites/ctao-south/" TargetMode="External"/><Relationship Id="rId5" Type="http://schemas.openxmlformats.org/officeDocument/2006/relationships/slideLayout" Target="../slideLayouts/slideLayout37.xml"/><Relationship Id="rId6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hyperlink" Target="https://www.ctao.org/emission-to-discovery/telescopes/mst/" TargetMode="External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1438920" y="2196000"/>
            <a:ext cx="9401760" cy="215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ts val="2599"/>
              </a:lnSpc>
              <a:spcAft>
                <a:spcPts val="1800"/>
              </a:spcAft>
              <a:buNone/>
            </a:pPr>
            <a:r>
              <a:rPr b="1" lang="en-US" sz="2400" spc="180" strike="noStrike">
                <a:solidFill>
                  <a:srgbClr val="ffffff"/>
                </a:solidFill>
                <a:latin typeface="Arial"/>
              </a:rPr>
              <a:t>F</a:t>
            </a:r>
            <a:r>
              <a:rPr b="1" lang="en-US" sz="2400" spc="180" strike="noStrike">
                <a:solidFill>
                  <a:srgbClr val="ffffff"/>
                </a:solidFill>
                <a:latin typeface="Arial"/>
              </a:rPr>
              <a:t>la</a:t>
            </a:r>
            <a:r>
              <a:rPr b="1" lang="en-US" sz="2400" spc="180" strike="noStrike">
                <a:solidFill>
                  <a:srgbClr val="ffffff"/>
                </a:solidFill>
                <a:latin typeface="Arial"/>
              </a:rPr>
              <a:t>s</a:t>
            </a:r>
            <a:r>
              <a:rPr b="1" lang="en-US" sz="2400" spc="180" strike="noStrike">
                <a:solidFill>
                  <a:srgbClr val="ffffff"/>
                </a:solidFill>
                <a:latin typeface="Arial"/>
              </a:rPr>
              <a:t>h</a:t>
            </a:r>
            <a:r>
              <a:rPr b="1" lang="en-US" sz="2400" spc="180" strike="noStrike">
                <a:solidFill>
                  <a:srgbClr val="ffffff"/>
                </a:solidFill>
                <a:latin typeface="Arial"/>
              </a:rPr>
              <a:t>C</a:t>
            </a:r>
            <a:r>
              <a:rPr b="1" lang="en-US" sz="2400" spc="180" strike="noStrike">
                <a:solidFill>
                  <a:srgbClr val="ffffff"/>
                </a:solidFill>
                <a:latin typeface="Arial"/>
              </a:rPr>
              <a:t>a</a:t>
            </a:r>
            <a:r>
              <a:rPr b="1" lang="en-US" sz="2400" spc="180" strike="noStrike">
                <a:solidFill>
                  <a:srgbClr val="ffffff"/>
                </a:solidFill>
                <a:latin typeface="Arial"/>
              </a:rPr>
              <a:t>m</a:t>
            </a:r>
            <a:br>
              <a:rPr sz="2100"/>
            </a:b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c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a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m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e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r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a 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C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h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a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r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a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c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t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e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ri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z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a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ti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o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n</a:t>
            </a:r>
            <a:br>
              <a:rPr sz="1900"/>
            </a:b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s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e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a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r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c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hi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n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g 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f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o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r 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G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R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B’</a:t>
            </a:r>
            <a:r>
              <a:rPr b="1" lang="en-US" sz="1900" spc="109" strike="noStrike" cap="all">
                <a:solidFill>
                  <a:srgbClr val="ffffff"/>
                </a:solidFill>
                <a:latin typeface="Arial"/>
              </a:rPr>
              <a:t>s</a:t>
            </a:r>
            <a:r>
              <a:rPr b="1" lang="en-US" sz="2100" spc="109" strike="noStrike" cap="all">
                <a:solidFill>
                  <a:srgbClr val="ffffff"/>
                </a:solidFill>
                <a:latin typeface="Arial"/>
              </a:rPr>
              <a:t> </a:t>
            </a:r>
            <a:endParaRPr b="0" lang="en-US" sz="2100" spc="-1" strike="noStrike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subTitle"/>
          </p:nvPr>
        </p:nvSpPr>
        <p:spPr>
          <a:xfrm>
            <a:off x="1369440" y="3397320"/>
            <a:ext cx="9520920" cy="215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ts val="2299"/>
              </a:lnSpc>
              <a:spcBef>
                <a:spcPts val="2299"/>
              </a:spcBef>
              <a:buNone/>
              <a:tabLst>
                <a:tab algn="l" pos="0"/>
              </a:tabLst>
            </a:pPr>
            <a:r>
              <a:rPr b="1" lang="en-US" sz="1900" spc="180" strike="noStrike">
                <a:solidFill>
                  <a:srgbClr val="ffffff"/>
                </a:solidFill>
                <a:latin typeface="Arial"/>
              </a:rPr>
              <a:t>Anne Timmermans</a:t>
            </a:r>
            <a:br>
              <a:rPr sz="1900"/>
            </a:br>
            <a:r>
              <a:rPr b="1" lang="en-US" sz="1900" spc="180" strike="noStrike">
                <a:solidFill>
                  <a:srgbClr val="ffffff"/>
                </a:solidFill>
                <a:latin typeface="Arial"/>
              </a:rPr>
              <a:t>Supervisors: German Hermann, Jim Hinton</a:t>
            </a:r>
            <a:endParaRPr b="0" lang="en-US" sz="1900" spc="-1" strike="noStrike">
              <a:latin typeface="Arial"/>
            </a:endParaRPr>
          </a:p>
          <a:p>
            <a:pPr>
              <a:lnSpc>
                <a:spcPts val="2299"/>
              </a:lnSpc>
              <a:spcBef>
                <a:spcPts val="2299"/>
              </a:spcBef>
              <a:buNone/>
              <a:tabLst>
                <a:tab algn="l" pos="0"/>
              </a:tabLst>
            </a:pPr>
            <a:r>
              <a:rPr b="1" lang="en-US" sz="1900" spc="180" strike="noStrike">
                <a:solidFill>
                  <a:srgbClr val="ffffff"/>
                </a:solidFill>
                <a:latin typeface="Arial"/>
              </a:rPr>
              <a:t>Astroparticle School</a:t>
            </a:r>
            <a:endParaRPr b="0" lang="en-US" sz="1900" spc="-1" strike="noStrike">
              <a:latin typeface="Arial"/>
            </a:endParaRPr>
          </a:p>
          <a:p>
            <a:pPr>
              <a:lnSpc>
                <a:spcPts val="2299"/>
              </a:lnSpc>
              <a:spcBef>
                <a:spcPts val="2299"/>
              </a:spcBef>
              <a:buNone/>
              <a:tabLst>
                <a:tab algn="l" pos="0"/>
              </a:tabLst>
            </a:pPr>
            <a:r>
              <a:rPr b="1" lang="en-US" sz="1900" spc="180" strike="noStrike">
                <a:solidFill>
                  <a:srgbClr val="ffffff"/>
                </a:solidFill>
                <a:latin typeface="Arial"/>
              </a:rPr>
              <a:t>Obertrubach-Barnfals, 14.10.2024</a:t>
            </a:r>
            <a:endParaRPr b="0" lang="en-US" sz="1900" spc="-1" strike="noStrike">
              <a:latin typeface="Arial"/>
            </a:endParaRPr>
          </a:p>
        </p:txBody>
      </p:sp>
      <p:pic>
        <p:nvPicPr>
          <p:cNvPr id="235" name="Picture 4" descr="A close up of a logo&#10;&#10;Description automatically generated"/>
          <p:cNvPicPr/>
          <p:nvPr/>
        </p:nvPicPr>
        <p:blipFill>
          <a:blip r:embed="rId1"/>
          <a:stretch/>
        </p:blipFill>
        <p:spPr>
          <a:xfrm>
            <a:off x="4305240" y="29880"/>
            <a:ext cx="7807320" cy="156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947880" y="326160"/>
            <a:ext cx="10292400" cy="140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ts val="2599"/>
              </a:lnSpc>
              <a:spcAft>
                <a:spcPts val="1800"/>
              </a:spcAft>
              <a:buNone/>
            </a:pPr>
            <a:r>
              <a:rPr b="1" lang="en-US" sz="2600" spc="109" strike="noStrike">
                <a:solidFill>
                  <a:srgbClr val="005555"/>
                </a:solidFill>
                <a:latin typeface="Arial"/>
                <a:ea typeface="DejaVu Sans"/>
              </a:rPr>
              <a:t>FlashCam</a:t>
            </a:r>
            <a:r>
              <a:rPr b="1" lang="en-US" sz="2300" spc="109" strike="noStrike" cap="all">
                <a:solidFill>
                  <a:srgbClr val="005555"/>
                </a:solidFill>
                <a:latin typeface="Arial"/>
                <a:ea typeface="DejaVu Sans"/>
              </a:rPr>
              <a:t> Specifications</a:t>
            </a:r>
            <a:br>
              <a:rPr sz="2300"/>
            </a:br>
            <a:endParaRPr b="0" lang="en-US" sz="2300" spc="-1" strike="noStrike">
              <a:latin typeface="Arial"/>
            </a:endParaRPr>
          </a:p>
        </p:txBody>
      </p:sp>
      <p:sp>
        <p:nvSpPr>
          <p:cNvPr id="312" name="TextBox 28"/>
          <p:cNvSpPr/>
          <p:nvPr/>
        </p:nvSpPr>
        <p:spPr>
          <a:xfrm>
            <a:off x="11316960" y="6453360"/>
            <a:ext cx="30276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800" spc="-1" strike="noStrike">
                <a:solidFill>
                  <a:srgbClr val="a6a6a6"/>
                </a:solidFill>
                <a:latin typeface="Arial"/>
                <a:ea typeface="DejaVu Sans"/>
              </a:rPr>
              <a:t>9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ftr" idx="17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  <a:defRPr b="0" lang="de-DE" sz="8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</a:pPr>
            <a:r>
              <a:rPr b="0" lang="de-DE" sz="800" spc="60" strike="noStrike">
                <a:solidFill>
                  <a:srgbClr val="404040"/>
                </a:solidFill>
                <a:latin typeface="Arial"/>
              </a:rPr>
              <a:t>Anne Timmermans | Astroparticle School | Obertrubach-Barnfals | 14.10.2024</a:t>
            </a:r>
            <a:endParaRPr b="0" lang="en-US" sz="800" spc="-1" strike="noStrike">
              <a:latin typeface="Times New Roman"/>
            </a:endParaRPr>
          </a:p>
        </p:txBody>
      </p:sp>
      <p:pic>
        <p:nvPicPr>
          <p:cNvPr id="314" name="Grafik 16" descr=""/>
          <p:cNvPicPr/>
          <p:nvPr/>
        </p:nvPicPr>
        <p:blipFill>
          <a:blip r:embed="rId1"/>
          <a:stretch/>
        </p:blipFill>
        <p:spPr>
          <a:xfrm>
            <a:off x="10420200" y="65160"/>
            <a:ext cx="1721520" cy="786960"/>
          </a:xfrm>
          <a:prstGeom prst="rect">
            <a:avLst/>
          </a:prstGeom>
          <a:ln w="0">
            <a:noFill/>
          </a:ln>
        </p:spPr>
      </p:pic>
      <p:sp>
        <p:nvSpPr>
          <p:cNvPr id="315" name=""/>
          <p:cNvSpPr/>
          <p:nvPr/>
        </p:nvSpPr>
        <p:spPr>
          <a:xfrm>
            <a:off x="55440" y="6634080"/>
            <a:ext cx="3370320" cy="3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100" spc="-1" strike="noStrike" u="sng">
                <a:solidFill>
                  <a:srgbClr val="005555"/>
                </a:solidFill>
                <a:uFillTx/>
                <a:latin typeface="Arial"/>
                <a:ea typeface="DejaVu Sans"/>
                <a:hlinkClick r:id="rId2"/>
              </a:rPr>
              <a:t>https://arxiv.org/pdf/1509.02434</a:t>
            </a: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1100" spc="-1" strike="noStrike">
              <a:latin typeface="Arial"/>
            </a:endParaRPr>
          </a:p>
        </p:txBody>
      </p:sp>
      <p:pic>
        <p:nvPicPr>
          <p:cNvPr id="316" name="CameraExplosion.png 1" descr=""/>
          <p:cNvPicPr/>
          <p:nvPr/>
        </p:nvPicPr>
        <p:blipFill>
          <a:blip r:embed="rId3"/>
          <a:stretch/>
        </p:blipFill>
        <p:spPr>
          <a:xfrm>
            <a:off x="4599360" y="1054080"/>
            <a:ext cx="5335920" cy="5090760"/>
          </a:xfrm>
          <a:prstGeom prst="rect">
            <a:avLst/>
          </a:prstGeom>
          <a:ln w="12700">
            <a:noFill/>
          </a:ln>
        </p:spPr>
      </p:pic>
      <p:sp>
        <p:nvSpPr>
          <p:cNvPr id="317" name="Shape 265"/>
          <p:cNvSpPr/>
          <p:nvPr/>
        </p:nvSpPr>
        <p:spPr>
          <a:xfrm>
            <a:off x="5245200" y="2003040"/>
            <a:ext cx="731520" cy="1189080"/>
          </a:xfrm>
          <a:prstGeom prst="line">
            <a:avLst/>
          </a:prstGeom>
          <a:ln w="2540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Shape 266"/>
          <p:cNvSpPr/>
          <p:nvPr/>
        </p:nvSpPr>
        <p:spPr>
          <a:xfrm flipH="1">
            <a:off x="8384760" y="2405880"/>
            <a:ext cx="1879200" cy="1218600"/>
          </a:xfrm>
          <a:prstGeom prst="line">
            <a:avLst/>
          </a:prstGeom>
          <a:ln w="2540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Shape 277"/>
          <p:cNvSpPr/>
          <p:nvPr/>
        </p:nvSpPr>
        <p:spPr>
          <a:xfrm>
            <a:off x="6363720" y="795960"/>
            <a:ext cx="1459440" cy="539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>
            <a:sp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540" spc="-1" strike="noStrike">
                <a:solidFill>
                  <a:srgbClr val="00204e"/>
                </a:solidFill>
                <a:latin typeface="Helvetica Neue Light"/>
                <a:ea typeface="Helvetica Neue Light"/>
              </a:rPr>
              <a:t>Thermal</a:t>
            </a:r>
            <a:endParaRPr b="0" lang="en-US" sz="154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540" spc="-1" strike="noStrike">
                <a:solidFill>
                  <a:srgbClr val="00204e"/>
                </a:solidFill>
                <a:latin typeface="Helvetica Neue Light"/>
                <a:ea typeface="Helvetica Neue Light"/>
              </a:rPr>
              <a:t>       </a:t>
            </a:r>
            <a:r>
              <a:rPr b="0" lang="en-US" sz="1540" spc="-1" strike="noStrike">
                <a:solidFill>
                  <a:srgbClr val="00204e"/>
                </a:solidFill>
                <a:latin typeface="Helvetica Neue Light"/>
                <a:ea typeface="Helvetica Neue Light"/>
              </a:rPr>
              <a:t>insulation</a:t>
            </a:r>
            <a:endParaRPr b="0" lang="en-US" sz="1540" spc="-1" strike="noStrike">
              <a:latin typeface="Arial"/>
            </a:endParaRPr>
          </a:p>
        </p:txBody>
      </p:sp>
      <p:sp>
        <p:nvSpPr>
          <p:cNvPr id="320" name="Shape 280"/>
          <p:cNvSpPr/>
          <p:nvPr/>
        </p:nvSpPr>
        <p:spPr>
          <a:xfrm>
            <a:off x="3995640" y="5432400"/>
            <a:ext cx="1738080" cy="539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>
            <a:spAutoFit/>
          </a:bodyPr>
          <a:p>
            <a:pPr algn="r"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540" spc="-1" strike="noStrike">
                <a:solidFill>
                  <a:srgbClr val="00204e"/>
                </a:solidFill>
                <a:latin typeface="Helvetica Neue Light"/>
                <a:ea typeface="Helvetica Neue Light"/>
              </a:rPr>
              <a:t>Window      </a:t>
            </a:r>
            <a:endParaRPr b="0" lang="en-US" sz="154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540" spc="-1" strike="noStrike">
                <a:solidFill>
                  <a:srgbClr val="00204e"/>
                </a:solidFill>
                <a:latin typeface="Helvetica Neue Light"/>
                <a:ea typeface="Helvetica Neue Light"/>
              </a:rPr>
              <a:t>           </a:t>
            </a:r>
            <a:r>
              <a:rPr b="0" lang="en-US" sz="1540" spc="-1" strike="noStrike">
                <a:solidFill>
                  <a:srgbClr val="00204e"/>
                </a:solidFill>
                <a:latin typeface="Helvetica Neue Light"/>
                <a:ea typeface="Helvetica Neue Light"/>
              </a:rPr>
              <a:t>&amp; shutter </a:t>
            </a:r>
            <a:endParaRPr b="0" lang="en-US" sz="1540" spc="-1" strike="noStrike">
              <a:latin typeface="Arial"/>
            </a:endParaRPr>
          </a:p>
        </p:txBody>
      </p:sp>
      <p:pic>
        <p:nvPicPr>
          <p:cNvPr id="321" name="Picture 14" descr="45Front2.jpg"/>
          <p:cNvPicPr/>
          <p:nvPr/>
        </p:nvPicPr>
        <p:blipFill>
          <a:blip r:embed="rId4"/>
          <a:stretch/>
        </p:blipFill>
        <p:spPr>
          <a:xfrm flipH="1">
            <a:off x="3763440" y="1270440"/>
            <a:ext cx="1481760" cy="1255320"/>
          </a:xfrm>
          <a:prstGeom prst="rect">
            <a:avLst/>
          </a:prstGeom>
          <a:ln w="22225">
            <a:solidFill>
              <a:srgbClr val="ff0000"/>
            </a:solidFill>
            <a:round/>
          </a:ln>
        </p:spPr>
      </p:pic>
      <p:pic>
        <p:nvPicPr>
          <p:cNvPr id="322" name="Picture 5" descr=""/>
          <p:cNvPicPr/>
          <p:nvPr/>
        </p:nvPicPr>
        <p:blipFill>
          <a:blip r:embed="rId5"/>
          <a:stretch/>
        </p:blipFill>
        <p:spPr>
          <a:xfrm>
            <a:off x="10235160" y="1320120"/>
            <a:ext cx="1590480" cy="1869480"/>
          </a:xfrm>
          <a:prstGeom prst="rect">
            <a:avLst/>
          </a:prstGeom>
          <a:ln w="25400">
            <a:solidFill>
              <a:srgbClr val="ff0000"/>
            </a:solidFill>
            <a:miter/>
          </a:ln>
        </p:spPr>
      </p:pic>
      <p:sp>
        <p:nvSpPr>
          <p:cNvPr id="323" name="Shape 1"/>
          <p:cNvSpPr/>
          <p:nvPr/>
        </p:nvSpPr>
        <p:spPr>
          <a:xfrm>
            <a:off x="6549120" y="5623560"/>
            <a:ext cx="2013480" cy="539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ctr">
            <a:spAutoFit/>
          </a:bodyPr>
          <a:p>
            <a:pPr algn="r"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540" spc="-1" strike="noStrike">
                <a:solidFill>
                  <a:srgbClr val="00204e"/>
                </a:solidFill>
                <a:latin typeface="Helvetica Neue Light"/>
                <a:ea typeface="Helvetica Neue Light"/>
              </a:rPr>
              <a:t>Mechanical structure </a:t>
            </a:r>
            <a:endParaRPr b="0" lang="en-US" sz="1540" spc="-1" strike="noStrike">
              <a:latin typeface="Arial"/>
            </a:endParaRPr>
          </a:p>
        </p:txBody>
      </p:sp>
      <p:sp>
        <p:nvSpPr>
          <p:cNvPr id="324" name="Shape 2"/>
          <p:cNvSpPr/>
          <p:nvPr/>
        </p:nvSpPr>
        <p:spPr>
          <a:xfrm>
            <a:off x="10072080" y="3353760"/>
            <a:ext cx="1838520" cy="1008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t">
            <a:spAutoFit/>
          </a:bodyPr>
          <a:p>
            <a:pPr algn="r"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540" spc="-1" strike="noStrike">
                <a:solidFill>
                  <a:srgbClr val="00204e"/>
                </a:solidFill>
                <a:latin typeface="Helvetica Neue Light"/>
                <a:ea typeface="Helvetica Neue Light"/>
              </a:rPr>
              <a:t>readout electronics,</a:t>
            </a:r>
            <a:endParaRPr b="0" lang="en-US" sz="154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540" spc="-1" strike="noStrike">
                <a:solidFill>
                  <a:srgbClr val="00204e"/>
                </a:solidFill>
                <a:latin typeface="Helvetica Neue Light"/>
                <a:ea typeface="Helvetica Neue Light"/>
              </a:rPr>
              <a:t>fully digital trigger</a:t>
            </a:r>
            <a:endParaRPr b="0" lang="en-US" sz="1540" spc="-1" strike="noStrike">
              <a:latin typeface="Arial"/>
            </a:endParaRPr>
          </a:p>
        </p:txBody>
      </p:sp>
      <p:sp>
        <p:nvSpPr>
          <p:cNvPr id="325" name="Shape 3"/>
          <p:cNvSpPr/>
          <p:nvPr/>
        </p:nvSpPr>
        <p:spPr>
          <a:xfrm>
            <a:off x="3692520" y="2546640"/>
            <a:ext cx="1250640" cy="304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>
            <a:spAutoFit/>
          </a:bodyPr>
          <a:p>
            <a:pPr algn="r"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540" spc="-1" strike="noStrike">
                <a:solidFill>
                  <a:srgbClr val="00204e"/>
                </a:solidFill>
                <a:latin typeface="Helvetica Neue Light"/>
                <a:ea typeface="Helvetica Neue Light"/>
              </a:rPr>
              <a:t>PDP module</a:t>
            </a:r>
            <a:endParaRPr b="0" lang="en-US" sz="1540" spc="-1" strike="noStrike">
              <a:latin typeface="Arial"/>
            </a:endParaRPr>
          </a:p>
        </p:txBody>
      </p:sp>
      <p:sp>
        <p:nvSpPr>
          <p:cNvPr id="326" name="Shape 4"/>
          <p:cNvSpPr/>
          <p:nvPr/>
        </p:nvSpPr>
        <p:spPr>
          <a:xfrm flipV="1">
            <a:off x="5676480" y="3192120"/>
            <a:ext cx="728280" cy="77760"/>
          </a:xfrm>
          <a:prstGeom prst="line">
            <a:avLst/>
          </a:prstGeom>
          <a:ln w="2540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Shape 5"/>
          <p:cNvSpPr/>
          <p:nvPr/>
        </p:nvSpPr>
        <p:spPr>
          <a:xfrm flipH="1" flipV="1">
            <a:off x="6404760" y="3192120"/>
            <a:ext cx="648000" cy="792360"/>
          </a:xfrm>
          <a:prstGeom prst="line">
            <a:avLst/>
          </a:prstGeom>
          <a:ln w="2540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Shape 6"/>
          <p:cNvSpPr/>
          <p:nvPr/>
        </p:nvSpPr>
        <p:spPr>
          <a:xfrm>
            <a:off x="7052760" y="3984480"/>
            <a:ext cx="360" cy="936000"/>
          </a:xfrm>
          <a:prstGeom prst="line">
            <a:avLst/>
          </a:prstGeom>
          <a:ln w="2540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Shape 7"/>
          <p:cNvSpPr/>
          <p:nvPr/>
        </p:nvSpPr>
        <p:spPr>
          <a:xfrm flipH="1">
            <a:off x="6572160" y="4928400"/>
            <a:ext cx="480600" cy="72000"/>
          </a:xfrm>
          <a:prstGeom prst="line">
            <a:avLst/>
          </a:prstGeom>
          <a:ln w="2540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Shape 8"/>
          <p:cNvSpPr/>
          <p:nvPr/>
        </p:nvSpPr>
        <p:spPr>
          <a:xfrm>
            <a:off x="5673240" y="3264840"/>
            <a:ext cx="360" cy="189360"/>
          </a:xfrm>
          <a:prstGeom prst="line">
            <a:avLst/>
          </a:prstGeom>
          <a:ln w="2540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Shape 9"/>
          <p:cNvSpPr/>
          <p:nvPr/>
        </p:nvSpPr>
        <p:spPr>
          <a:xfrm>
            <a:off x="5673240" y="3735360"/>
            <a:ext cx="360" cy="465120"/>
          </a:xfrm>
          <a:prstGeom prst="line">
            <a:avLst/>
          </a:prstGeom>
          <a:ln w="25400">
            <a:solidFill>
              <a:srgbClr val="ff0000"/>
            </a:solidFill>
            <a:prstDash val="sysDash"/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32" name="Shape 10"/>
          <p:cNvSpPr/>
          <p:nvPr/>
        </p:nvSpPr>
        <p:spPr>
          <a:xfrm flipH="1" flipV="1">
            <a:off x="5671440" y="4161240"/>
            <a:ext cx="648000" cy="792000"/>
          </a:xfrm>
          <a:prstGeom prst="line">
            <a:avLst/>
          </a:prstGeom>
          <a:ln w="25400">
            <a:solidFill>
              <a:srgbClr val="ff0000"/>
            </a:solidFill>
            <a:prstDash val="sysDash"/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Shape 11"/>
          <p:cNvSpPr/>
          <p:nvPr/>
        </p:nvSpPr>
        <p:spPr>
          <a:xfrm>
            <a:off x="8317800" y="2843280"/>
            <a:ext cx="360" cy="1861200"/>
          </a:xfrm>
          <a:prstGeom prst="line">
            <a:avLst/>
          </a:prstGeom>
          <a:ln w="2540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Shape 12"/>
          <p:cNvSpPr/>
          <p:nvPr/>
        </p:nvSpPr>
        <p:spPr>
          <a:xfrm>
            <a:off x="7992000" y="2655000"/>
            <a:ext cx="360" cy="1861200"/>
          </a:xfrm>
          <a:prstGeom prst="line">
            <a:avLst/>
          </a:prstGeom>
          <a:ln w="25400">
            <a:solidFill>
              <a:srgbClr val="ff0000"/>
            </a:solidFill>
            <a:prstDash val="sysDash"/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Shape 13"/>
          <p:cNvSpPr/>
          <p:nvPr/>
        </p:nvSpPr>
        <p:spPr>
          <a:xfrm flipH="1" flipV="1">
            <a:off x="7989120" y="2655000"/>
            <a:ext cx="328680" cy="199440"/>
          </a:xfrm>
          <a:prstGeom prst="line">
            <a:avLst/>
          </a:prstGeom>
          <a:ln w="2540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Shape 14"/>
          <p:cNvSpPr/>
          <p:nvPr/>
        </p:nvSpPr>
        <p:spPr>
          <a:xfrm flipH="1" flipV="1">
            <a:off x="7969680" y="4493880"/>
            <a:ext cx="328680" cy="199800"/>
          </a:xfrm>
          <a:prstGeom prst="line">
            <a:avLst/>
          </a:prstGeom>
          <a:ln w="2540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37" name="Group 2"/>
          <p:cNvGrpSpPr/>
          <p:nvPr/>
        </p:nvGrpSpPr>
        <p:grpSpPr>
          <a:xfrm>
            <a:off x="9958320" y="4829040"/>
            <a:ext cx="1844640" cy="520560"/>
            <a:chOff x="9958320" y="4829040"/>
            <a:chExt cx="1844640" cy="520560"/>
          </a:xfrm>
        </p:grpSpPr>
        <p:pic>
          <p:nvPicPr>
            <p:cNvPr id="338" name="Picture 1" descr="ttp://my-live-01.slatic.net/p/2/hpe-1820-48g-switch-9078-08422911-dd6f6efc9e41caec68f2aaa37e997d6f.jpg"/>
            <p:cNvPicPr/>
            <p:nvPr/>
          </p:nvPicPr>
          <p:blipFill>
            <a:blip r:embed="rId6"/>
            <a:stretch/>
          </p:blipFill>
          <p:spPr>
            <a:xfrm>
              <a:off x="9958320" y="5020200"/>
              <a:ext cx="1844640" cy="329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39" name="Picture 6" descr="ttp://my-live-01.slatic.net/p/2/hpe-1820-48g-switch-9078-08422911-dd6f6efc9e41caec68f2aaa37e997d6f.jpg"/>
            <p:cNvPicPr/>
            <p:nvPr/>
          </p:nvPicPr>
          <p:blipFill>
            <a:blip r:embed="rId7"/>
            <a:stretch/>
          </p:blipFill>
          <p:spPr>
            <a:xfrm>
              <a:off x="9958320" y="4829040"/>
              <a:ext cx="1844640" cy="3294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40" name="Shape 15"/>
          <p:cNvSpPr/>
          <p:nvPr/>
        </p:nvSpPr>
        <p:spPr>
          <a:xfrm>
            <a:off x="9856080" y="5432400"/>
            <a:ext cx="1838520" cy="539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ctr">
            <a:spAutoFit/>
          </a:bodyPr>
          <a:p>
            <a:pPr algn="r"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540" spc="-1" strike="noStrike">
                <a:solidFill>
                  <a:srgbClr val="00204e"/>
                </a:solidFill>
                <a:latin typeface="Helvetica Neue Light"/>
                <a:ea typeface="Helvetica Neue Light"/>
              </a:rPr>
              <a:t>Ethernet-based</a:t>
            </a:r>
            <a:endParaRPr b="0" lang="en-US" sz="154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540" spc="-1" strike="noStrike">
                <a:solidFill>
                  <a:srgbClr val="00204e"/>
                </a:solidFill>
                <a:latin typeface="Helvetica Neue Light"/>
                <a:ea typeface="Helvetica Neue Light"/>
              </a:rPr>
              <a:t>front-end readout</a:t>
            </a:r>
            <a:endParaRPr b="0" lang="en-US" sz="1540" spc="-1" strike="noStrike">
              <a:latin typeface="Arial"/>
            </a:endParaRPr>
          </a:p>
        </p:txBody>
      </p:sp>
      <p:sp>
        <p:nvSpPr>
          <p:cNvPr id="341" name="Rectangle 8"/>
          <p:cNvSpPr/>
          <p:nvPr/>
        </p:nvSpPr>
        <p:spPr>
          <a:xfrm>
            <a:off x="9938160" y="4844520"/>
            <a:ext cx="1864440" cy="515520"/>
          </a:xfrm>
          <a:prstGeom prst="rect">
            <a:avLst/>
          </a:prstGeom>
          <a:noFill/>
          <a:ln w="25400">
            <a:solidFill>
              <a:srgbClr val="db0032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42" name="Shape 16"/>
          <p:cNvSpPr/>
          <p:nvPr/>
        </p:nvSpPr>
        <p:spPr>
          <a:xfrm flipH="1" flipV="1">
            <a:off x="8384760" y="3839400"/>
            <a:ext cx="1470960" cy="1180800"/>
          </a:xfrm>
          <a:prstGeom prst="line">
            <a:avLst/>
          </a:prstGeom>
          <a:ln w="2540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TextBox 29"/>
          <p:cNvSpPr/>
          <p:nvPr/>
        </p:nvSpPr>
        <p:spPr>
          <a:xfrm>
            <a:off x="685800" y="1794600"/>
            <a:ext cx="3197880" cy="350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1" lang="en-US" sz="1800" spc="-1" strike="noStrike">
                <a:solidFill>
                  <a:srgbClr val="005555"/>
                </a:solidFill>
                <a:latin typeface="Arial"/>
                <a:ea typeface="DejaVu Sans"/>
              </a:rPr>
              <a:t>Specifications</a:t>
            </a:r>
            <a:endParaRPr b="0" lang="en-US" sz="1800" spc="-1" strike="noStrike">
              <a:latin typeface="Arial"/>
            </a:endParaRPr>
          </a:p>
          <a:p>
            <a:pPr marL="179640" indent="-17964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Font typeface="Arial"/>
              <a:buChar char="•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‘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Walk-in’ camera</a:t>
            </a:r>
            <a:endParaRPr b="0" lang="en-US" sz="1600" spc="-1" strike="noStrike">
              <a:latin typeface="Arial"/>
            </a:endParaRPr>
          </a:p>
          <a:p>
            <a:pPr marL="179640" indent="-17964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Font typeface="Arial"/>
              <a:buChar char="•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Horizontal architecture</a:t>
            </a:r>
            <a:endParaRPr b="0" lang="en-US" sz="1600" spc="-1" strike="noStrike">
              <a:latin typeface="Arial"/>
            </a:endParaRPr>
          </a:p>
          <a:p>
            <a:pPr marL="179640" indent="-17964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Font typeface="Arial"/>
              <a:buChar char="•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Photon detection plane 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→ 147 PDP modules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→ 12 PMT’s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→ 1761 pixels  </a:t>
            </a:r>
            <a:endParaRPr b="0" lang="en-US" sz="1600" spc="-1" strike="noStrike">
              <a:latin typeface="Arial"/>
            </a:endParaRPr>
          </a:p>
          <a:p>
            <a:pPr marL="179640" indent="-17964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Font typeface="Arial"/>
              <a:buChar char="•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Digitization of signal 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→ sampling rate 250 MHz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→ identify ns long light traces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44" name=""/>
          <p:cNvSpPr/>
          <p:nvPr/>
        </p:nvSpPr>
        <p:spPr>
          <a:xfrm>
            <a:off x="8100720" y="1054080"/>
            <a:ext cx="1728720" cy="975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8360">
            <a:solidFill>
              <a:srgbClr val="c9211e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5" name="Shape 17"/>
          <p:cNvSpPr/>
          <p:nvPr/>
        </p:nvSpPr>
        <p:spPr>
          <a:xfrm rot="1534800">
            <a:off x="8822160" y="1222560"/>
            <a:ext cx="448200" cy="304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>
            <a:sp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540" spc="-1" strike="noStrike">
                <a:solidFill>
                  <a:srgbClr val="00204e"/>
                </a:solidFill>
                <a:latin typeface="Helvetica Neue Light"/>
                <a:ea typeface="Helvetica Neue Light"/>
              </a:rPr>
              <a:t>3 m</a:t>
            </a:r>
            <a:endParaRPr b="0" lang="en-US" sz="154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947880" y="326160"/>
            <a:ext cx="10292400" cy="140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ts val="2599"/>
              </a:lnSpc>
              <a:spcAft>
                <a:spcPts val="1800"/>
              </a:spcAft>
              <a:buNone/>
            </a:pPr>
            <a:r>
              <a:rPr b="1" lang="en-US" sz="2600" spc="109" strike="noStrike">
                <a:solidFill>
                  <a:srgbClr val="005555"/>
                </a:solidFill>
                <a:latin typeface="Arial"/>
                <a:ea typeface="DejaVu Sans"/>
              </a:rPr>
              <a:t>FlashCam</a:t>
            </a:r>
            <a:br>
              <a:rPr sz="2600"/>
            </a:br>
            <a:endParaRPr b="0" lang="en-US" sz="2600" spc="-1" strike="noStrike">
              <a:latin typeface="Arial"/>
            </a:endParaRPr>
          </a:p>
        </p:txBody>
      </p:sp>
      <p:sp>
        <p:nvSpPr>
          <p:cNvPr id="347" name="TextBox 13"/>
          <p:cNvSpPr/>
          <p:nvPr/>
        </p:nvSpPr>
        <p:spPr>
          <a:xfrm>
            <a:off x="11316960" y="6453360"/>
            <a:ext cx="30276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800" spc="-1" strike="noStrike">
                <a:solidFill>
                  <a:srgbClr val="a6a6a6"/>
                </a:solidFill>
                <a:latin typeface="Arial"/>
                <a:ea typeface="DejaVu Sans"/>
              </a:rPr>
              <a:t>10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 type="ftr" idx="18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  <a:defRPr b="0" lang="de-DE" sz="8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</a:pPr>
            <a:r>
              <a:rPr b="0" lang="de-DE" sz="800" spc="60" strike="noStrike">
                <a:solidFill>
                  <a:srgbClr val="404040"/>
                </a:solidFill>
                <a:latin typeface="Arial"/>
              </a:rPr>
              <a:t>Anne Timmermans | Astroparticle School | Obertrubach-Barnfals | 14.10.2024</a:t>
            </a:r>
            <a:endParaRPr b="0" lang="en-US" sz="800" spc="-1" strike="noStrike">
              <a:latin typeface="Times New Roman"/>
            </a:endParaRPr>
          </a:p>
        </p:txBody>
      </p:sp>
      <p:pic>
        <p:nvPicPr>
          <p:cNvPr id="349" name="Grafik 3" descr=""/>
          <p:cNvPicPr/>
          <p:nvPr/>
        </p:nvPicPr>
        <p:blipFill>
          <a:blip r:embed="rId1"/>
          <a:stretch/>
        </p:blipFill>
        <p:spPr>
          <a:xfrm>
            <a:off x="10420200" y="65160"/>
            <a:ext cx="1721520" cy="786960"/>
          </a:xfrm>
          <a:prstGeom prst="rect">
            <a:avLst/>
          </a:prstGeom>
          <a:ln w="0">
            <a:noFill/>
          </a:ln>
        </p:spPr>
      </p:pic>
      <p:sp>
        <p:nvSpPr>
          <p:cNvPr id="350" name=""/>
          <p:cNvSpPr/>
          <p:nvPr/>
        </p:nvSpPr>
        <p:spPr>
          <a:xfrm>
            <a:off x="55440" y="6634080"/>
            <a:ext cx="3370320" cy="3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351" name="TextBox 11"/>
          <p:cNvSpPr/>
          <p:nvPr/>
        </p:nvSpPr>
        <p:spPr>
          <a:xfrm>
            <a:off x="685800" y="2491200"/>
            <a:ext cx="4785840" cy="204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1" lang="en-US" sz="1800" spc="-1" strike="noStrike">
                <a:solidFill>
                  <a:srgbClr val="005555"/>
                </a:solidFill>
                <a:latin typeface="Arial"/>
                <a:ea typeface="DejaVu Sans"/>
              </a:rPr>
              <a:t>Tests</a:t>
            </a:r>
            <a:endParaRPr b="0" lang="en-US" sz="1800" spc="-1" strike="noStrike">
              <a:latin typeface="Arial"/>
            </a:endParaRPr>
          </a:p>
          <a:p>
            <a:pPr marL="179640" indent="-17964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Font typeface="Arial"/>
              <a:buChar char="•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Full-size prototype in lab</a:t>
            </a:r>
            <a:endParaRPr b="0" lang="en-US" sz="1600" spc="-1" strike="noStrike">
              <a:latin typeface="Arial"/>
            </a:endParaRPr>
          </a:p>
          <a:p>
            <a:pPr marL="179640" indent="-17964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Font typeface="Arial"/>
              <a:buChar char="•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Characterization of camera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Environmental tests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Lab calibration 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52" name="Picture 7" descr=""/>
          <p:cNvPicPr/>
          <p:nvPr/>
        </p:nvPicPr>
        <p:blipFill>
          <a:blip r:embed="rId2"/>
          <a:stretch/>
        </p:blipFill>
        <p:spPr>
          <a:xfrm>
            <a:off x="3674880" y="1143000"/>
            <a:ext cx="3228840" cy="4677480"/>
          </a:xfrm>
          <a:prstGeom prst="rect">
            <a:avLst/>
          </a:prstGeom>
          <a:ln w="12700">
            <a:noFill/>
          </a:ln>
          <a:effectLst>
            <a:outerShdw blurRad="317520" rotWithShape="0">
              <a:srgbClr val="000000">
                <a:alpha val="75000"/>
              </a:srgbClr>
            </a:outerShdw>
          </a:effectLst>
        </p:spPr>
      </p:pic>
      <p:pic>
        <p:nvPicPr>
          <p:cNvPr id="353" name="Picture 9" descr=""/>
          <p:cNvPicPr/>
          <p:nvPr/>
        </p:nvPicPr>
        <p:blipFill>
          <a:blip r:embed="rId3"/>
          <a:stretch/>
        </p:blipFill>
        <p:spPr>
          <a:xfrm>
            <a:off x="7026120" y="1143000"/>
            <a:ext cx="5015160" cy="4693320"/>
          </a:xfrm>
          <a:prstGeom prst="rect">
            <a:avLst/>
          </a:prstGeom>
          <a:ln w="12700">
            <a:noFill/>
          </a:ln>
          <a:effectLst>
            <a:outerShdw blurRad="317520" rotWithShape="0">
              <a:srgbClr val="000000">
                <a:alpha val="75000"/>
              </a:srgbClr>
            </a:outerShdw>
          </a:effectLst>
        </p:spPr>
      </p:pic>
      <p:sp>
        <p:nvSpPr>
          <p:cNvPr id="354" name=""/>
          <p:cNvSpPr/>
          <p:nvPr/>
        </p:nvSpPr>
        <p:spPr>
          <a:xfrm>
            <a:off x="0" y="6633360"/>
            <a:ext cx="11551680" cy="60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DejaVu Sans"/>
              </a:rPr>
              <a:t>https://www.mpi-hd.mpg.de/mpi/de/forschung/abteilungen-und-gruppen/nichtthermische-astrophysik/projekte/cta/flashcam</a:t>
            </a:r>
            <a:endParaRPr b="0" lang="en-US" sz="10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947880" y="447480"/>
            <a:ext cx="10292400" cy="140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ts val="2599"/>
              </a:lnSpc>
              <a:spcAft>
                <a:spcPts val="1800"/>
              </a:spcAft>
              <a:buNone/>
            </a:pPr>
            <a:r>
              <a:rPr b="1" lang="en-US" sz="2600" spc="109" strike="noStrike">
                <a:solidFill>
                  <a:srgbClr val="005555"/>
                </a:solidFill>
                <a:latin typeface="Arial"/>
                <a:ea typeface="DejaVu Sans"/>
              </a:rPr>
              <a:t>FlashCam</a:t>
            </a:r>
            <a:r>
              <a:rPr b="1" lang="en-US" sz="2300" spc="109" strike="noStrike" cap="all">
                <a:solidFill>
                  <a:srgbClr val="005555"/>
                </a:solidFill>
                <a:latin typeface="Arial"/>
                <a:ea typeface="DejaVu Sans"/>
              </a:rPr>
              <a:t> in h.e.s.s.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356" name="TextBox 23"/>
          <p:cNvSpPr/>
          <p:nvPr/>
        </p:nvSpPr>
        <p:spPr>
          <a:xfrm>
            <a:off x="11316960" y="6453360"/>
            <a:ext cx="30276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800" spc="-1" strike="noStrike">
                <a:solidFill>
                  <a:srgbClr val="a6a6a6"/>
                </a:solidFill>
                <a:latin typeface="Arial"/>
                <a:ea typeface="DejaVu Sans"/>
              </a:rPr>
              <a:t>11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ftr" idx="19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  <a:defRPr b="0" lang="de-DE" sz="8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</a:pPr>
            <a:r>
              <a:rPr b="0" lang="de-DE" sz="800" spc="60" strike="noStrike">
                <a:solidFill>
                  <a:srgbClr val="404040"/>
                </a:solidFill>
                <a:latin typeface="Arial"/>
              </a:rPr>
              <a:t>Anne Timmermans | Astroparticle School | Obertrubach-Barnfals | 14.10.2024</a:t>
            </a:r>
            <a:endParaRPr b="0" lang="en-US" sz="800" spc="-1" strike="noStrike">
              <a:latin typeface="Times New Roman"/>
            </a:endParaRPr>
          </a:p>
        </p:txBody>
      </p:sp>
      <p:pic>
        <p:nvPicPr>
          <p:cNvPr id="358" name="Grafik 13" descr=""/>
          <p:cNvPicPr/>
          <p:nvPr/>
        </p:nvPicPr>
        <p:blipFill>
          <a:blip r:embed="rId1"/>
          <a:stretch/>
        </p:blipFill>
        <p:spPr>
          <a:xfrm>
            <a:off x="10420200" y="65160"/>
            <a:ext cx="1721520" cy="786960"/>
          </a:xfrm>
          <a:prstGeom prst="rect">
            <a:avLst/>
          </a:prstGeom>
          <a:ln w="0">
            <a:noFill/>
          </a:ln>
        </p:spPr>
      </p:pic>
      <p:sp>
        <p:nvSpPr>
          <p:cNvPr id="359" name="TextBox 24"/>
          <p:cNvSpPr/>
          <p:nvPr/>
        </p:nvSpPr>
        <p:spPr>
          <a:xfrm>
            <a:off x="698400" y="1922760"/>
            <a:ext cx="4785840" cy="321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1" lang="en-US" sz="1800" spc="-1" strike="noStrike">
                <a:solidFill>
                  <a:srgbClr val="005555"/>
                </a:solidFill>
                <a:latin typeface="Arial"/>
                <a:ea typeface="DejaVu Sans"/>
              </a:rPr>
              <a:t>H.E.S.S.</a:t>
            </a:r>
            <a:endParaRPr b="0" lang="en-US" sz="1800" spc="-1" strike="noStrike">
              <a:latin typeface="Arial"/>
            </a:endParaRPr>
          </a:p>
          <a:p>
            <a:pPr marL="179640" indent="-17964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Font typeface="Arial"/>
              <a:buChar char="•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CT 1-4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→ 12 m diameter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→ Higher energy range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~ 200 GeV – 100 TeV </a:t>
            </a:r>
            <a:endParaRPr b="0" lang="en-US" sz="1600" spc="-1" strike="noStrike">
              <a:latin typeface="Arial"/>
            </a:endParaRPr>
          </a:p>
          <a:p>
            <a:pPr marL="179640" indent="-17964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Font typeface="Arial"/>
              <a:buChar char="•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CT 5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→ 28 m diameter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→ Low energies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~ 10 GeV – 200 GeV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→ GRB’s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60" name="" descr=""/>
          <p:cNvPicPr/>
          <p:nvPr/>
        </p:nvPicPr>
        <p:blipFill>
          <a:blip r:embed="rId2"/>
          <a:stretch/>
        </p:blipFill>
        <p:spPr>
          <a:xfrm>
            <a:off x="3747960" y="1371600"/>
            <a:ext cx="8364600" cy="4340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947880" y="447480"/>
            <a:ext cx="10292400" cy="140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ts val="2599"/>
              </a:lnSpc>
              <a:spcAft>
                <a:spcPts val="1800"/>
              </a:spcAft>
              <a:buNone/>
            </a:pPr>
            <a:r>
              <a:rPr b="1" lang="en-US" sz="2600" spc="109" strike="noStrike">
                <a:solidFill>
                  <a:srgbClr val="005555"/>
                </a:solidFill>
                <a:latin typeface="Arial"/>
                <a:ea typeface="DejaVu Sans"/>
              </a:rPr>
              <a:t>FlashCam</a:t>
            </a:r>
            <a:r>
              <a:rPr b="1" lang="en-US" sz="2300" spc="109" strike="noStrike" cap="all">
                <a:solidFill>
                  <a:srgbClr val="005555"/>
                </a:solidFill>
                <a:latin typeface="Arial"/>
                <a:ea typeface="DejaVu Sans"/>
              </a:rPr>
              <a:t> in h.e.s.s.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362" name="TextBox 10"/>
          <p:cNvSpPr/>
          <p:nvPr/>
        </p:nvSpPr>
        <p:spPr>
          <a:xfrm>
            <a:off x="11316960" y="6453360"/>
            <a:ext cx="30276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800" spc="-1" strike="noStrike">
                <a:solidFill>
                  <a:srgbClr val="a6a6a6"/>
                </a:solidFill>
                <a:latin typeface="Arial"/>
                <a:ea typeface="DejaVu Sans"/>
              </a:rPr>
              <a:t>12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ftr" idx="20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  <a:defRPr b="0" lang="de-DE" sz="8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</a:pPr>
            <a:r>
              <a:rPr b="0" lang="de-DE" sz="800" spc="60" strike="noStrike">
                <a:solidFill>
                  <a:srgbClr val="404040"/>
                </a:solidFill>
                <a:latin typeface="Arial"/>
              </a:rPr>
              <a:t>Anne Timmermans | Astroparticle School | Obertrubach-Barnfals | 14.10.2024</a:t>
            </a:r>
            <a:endParaRPr b="0" lang="en-US" sz="800" spc="-1" strike="noStrike">
              <a:latin typeface="Times New Roman"/>
            </a:endParaRPr>
          </a:p>
        </p:txBody>
      </p:sp>
      <p:pic>
        <p:nvPicPr>
          <p:cNvPr id="364" name="Grafik 8" descr=""/>
          <p:cNvPicPr/>
          <p:nvPr/>
        </p:nvPicPr>
        <p:blipFill>
          <a:blip r:embed="rId1"/>
          <a:stretch/>
        </p:blipFill>
        <p:spPr>
          <a:xfrm>
            <a:off x="10420200" y="65160"/>
            <a:ext cx="1721520" cy="786960"/>
          </a:xfrm>
          <a:prstGeom prst="rect">
            <a:avLst/>
          </a:prstGeom>
          <a:ln w="0">
            <a:noFill/>
          </a:ln>
        </p:spPr>
      </p:pic>
      <p:pic>
        <p:nvPicPr>
          <p:cNvPr id="365" name="" descr=""/>
          <p:cNvPicPr/>
          <p:nvPr/>
        </p:nvPicPr>
        <p:blipFill>
          <a:blip r:embed="rId2"/>
          <a:stretch/>
        </p:blipFill>
        <p:spPr>
          <a:xfrm>
            <a:off x="3882960" y="1066680"/>
            <a:ext cx="8001000" cy="5330880"/>
          </a:xfrm>
          <a:prstGeom prst="rect">
            <a:avLst/>
          </a:prstGeom>
          <a:ln w="0">
            <a:noFill/>
          </a:ln>
        </p:spPr>
      </p:pic>
      <p:sp>
        <p:nvSpPr>
          <p:cNvPr id="366" name="TextBox 12"/>
          <p:cNvSpPr/>
          <p:nvPr/>
        </p:nvSpPr>
        <p:spPr>
          <a:xfrm>
            <a:off x="457200" y="3632760"/>
            <a:ext cx="4785840" cy="116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1" lang="en-US" sz="1800" spc="-1" strike="noStrike">
                <a:solidFill>
                  <a:srgbClr val="005555"/>
                </a:solidFill>
                <a:latin typeface="Arial"/>
                <a:ea typeface="DejaVu Sans"/>
              </a:rPr>
              <a:t>Prototype of FlashCam</a:t>
            </a:r>
            <a:endParaRPr b="0" lang="en-US" sz="1800" spc="-1" strike="noStrike">
              <a:latin typeface="Arial"/>
            </a:endParaRPr>
          </a:p>
          <a:p>
            <a:pPr marL="179640" indent="-17964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Font typeface="Arial"/>
              <a:buChar char="•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Implemented in CT 5</a:t>
            </a:r>
            <a:endParaRPr b="0" lang="en-US" sz="1600" spc="-1" strike="noStrike">
              <a:latin typeface="Arial"/>
            </a:endParaRPr>
          </a:p>
          <a:p>
            <a:pPr marL="179640" indent="-17964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Font typeface="Arial"/>
              <a:buChar char="•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Running since December 2019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67" name=""/>
          <p:cNvSpPr/>
          <p:nvPr/>
        </p:nvSpPr>
        <p:spPr>
          <a:xfrm>
            <a:off x="0" y="6625440"/>
            <a:ext cx="2740680" cy="37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Image credit: C. Föhr/H.E.S.S. Collaboration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368" name="" descr=""/>
          <p:cNvPicPr/>
          <p:nvPr/>
        </p:nvPicPr>
        <p:blipFill>
          <a:blip r:embed="rId3"/>
          <a:stretch/>
        </p:blipFill>
        <p:spPr>
          <a:xfrm>
            <a:off x="92880" y="1066680"/>
            <a:ext cx="3670560" cy="1904400"/>
          </a:xfrm>
          <a:prstGeom prst="rect">
            <a:avLst/>
          </a:prstGeom>
          <a:ln w="0">
            <a:noFill/>
          </a:ln>
        </p:spPr>
      </p:pic>
      <p:sp>
        <p:nvSpPr>
          <p:cNvPr id="369" name=""/>
          <p:cNvSpPr/>
          <p:nvPr/>
        </p:nvSpPr>
        <p:spPr>
          <a:xfrm>
            <a:off x="1563840" y="1544040"/>
            <a:ext cx="3465000" cy="1884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8360">
            <a:solidFill>
              <a:srgbClr val="ffffff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947880" y="465480"/>
            <a:ext cx="10292400" cy="140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ts val="2599"/>
              </a:lnSpc>
              <a:spcAft>
                <a:spcPts val="1800"/>
              </a:spcAft>
              <a:buNone/>
            </a:pPr>
            <a:r>
              <a:rPr b="1" lang="en-US" sz="2300" spc="109" strike="noStrike" cap="all">
                <a:solidFill>
                  <a:srgbClr val="005555"/>
                </a:solidFill>
                <a:latin typeface="Arial"/>
              </a:rPr>
              <a:t>GRB’s </a:t>
            </a:r>
            <a:endParaRPr b="0" lang="en-US" sz="2300" spc="-1" strike="noStrike">
              <a:latin typeface="Arial"/>
            </a:endParaRPr>
          </a:p>
        </p:txBody>
      </p:sp>
      <p:pic>
        <p:nvPicPr>
          <p:cNvPr id="371" name="Picture 8" descr=""/>
          <p:cNvPicPr/>
          <p:nvPr/>
        </p:nvPicPr>
        <p:blipFill>
          <a:blip r:embed="rId1"/>
          <a:stretch/>
        </p:blipFill>
        <p:spPr>
          <a:xfrm>
            <a:off x="22078800" y="2651760"/>
            <a:ext cx="2320200" cy="339120"/>
          </a:xfrm>
          <a:prstGeom prst="rect">
            <a:avLst/>
          </a:prstGeom>
          <a:ln w="0">
            <a:noFill/>
          </a:ln>
        </p:spPr>
      </p:pic>
      <p:sp>
        <p:nvSpPr>
          <p:cNvPr id="372" name="TextBox 7"/>
          <p:cNvSpPr/>
          <p:nvPr/>
        </p:nvSpPr>
        <p:spPr>
          <a:xfrm>
            <a:off x="11316960" y="6453360"/>
            <a:ext cx="30276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800" spc="-1" strike="noStrike">
                <a:solidFill>
                  <a:srgbClr val="a6a6a6"/>
                </a:solidFill>
                <a:latin typeface="Arial"/>
                <a:ea typeface="DejaVu Sans"/>
              </a:rPr>
              <a:t>13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ftr" idx="21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  <a:defRPr b="0" lang="de-DE" sz="8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</a:pPr>
            <a:r>
              <a:rPr b="0" lang="de-DE" sz="800" spc="60" strike="noStrike">
                <a:solidFill>
                  <a:srgbClr val="404040"/>
                </a:solidFill>
                <a:latin typeface="Arial"/>
              </a:rPr>
              <a:t>Anne Timmermans | Astroparticle School | Obertrubach-Barnfals | 14.10.2024</a:t>
            </a:r>
            <a:endParaRPr b="0" lang="en-US" sz="800" spc="-1" strike="noStrike">
              <a:latin typeface="Times New Roman"/>
            </a:endParaRPr>
          </a:p>
        </p:txBody>
      </p:sp>
      <p:pic>
        <p:nvPicPr>
          <p:cNvPr id="374" name="Grafik 1" descr=""/>
          <p:cNvPicPr/>
          <p:nvPr/>
        </p:nvPicPr>
        <p:blipFill>
          <a:blip r:embed="rId2"/>
          <a:stretch/>
        </p:blipFill>
        <p:spPr>
          <a:xfrm>
            <a:off x="10420200" y="65160"/>
            <a:ext cx="1721520" cy="786960"/>
          </a:xfrm>
          <a:prstGeom prst="rect">
            <a:avLst/>
          </a:prstGeom>
          <a:ln w="0">
            <a:noFill/>
          </a:ln>
        </p:spPr>
      </p:pic>
      <p:sp>
        <p:nvSpPr>
          <p:cNvPr id="375" name=""/>
          <p:cNvSpPr/>
          <p:nvPr/>
        </p:nvSpPr>
        <p:spPr>
          <a:xfrm>
            <a:off x="0" y="6634080"/>
            <a:ext cx="6826680" cy="3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DejaVu Sans"/>
              </a:rPr>
              <a:t>https://www.mdpi.com/2218-1997/8/7/350 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376" name="TextBox 15"/>
          <p:cNvSpPr/>
          <p:nvPr/>
        </p:nvSpPr>
        <p:spPr>
          <a:xfrm>
            <a:off x="685800" y="1542600"/>
            <a:ext cx="5483520" cy="20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1" lang="en-US" sz="1800" spc="-1" strike="noStrike">
                <a:solidFill>
                  <a:srgbClr val="005555"/>
                </a:solidFill>
                <a:latin typeface="Arial"/>
                <a:ea typeface="DejaVu Sans"/>
              </a:rPr>
              <a:t>Gamma Rays from GRB’s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1. Prompt emission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→ Short GRB’s order of 0.1 seconds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→ Long GRB’s order of seconds</a:t>
            </a:r>
            <a:endParaRPr b="0" lang="en-US" sz="1600" spc="-1" strike="noStrike">
              <a:latin typeface="Arial"/>
            </a:endParaRPr>
          </a:p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2. Interactions with relativistic ejecta and surrounding gas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→ Afterglow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77" name="TextBox 16"/>
          <p:cNvSpPr/>
          <p:nvPr/>
        </p:nvSpPr>
        <p:spPr>
          <a:xfrm>
            <a:off x="685800" y="3694320"/>
            <a:ext cx="5483520" cy="145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1" lang="en-US" sz="1800" spc="-1" strike="noStrike">
                <a:solidFill>
                  <a:srgbClr val="005555"/>
                </a:solidFill>
                <a:latin typeface="Arial"/>
                <a:ea typeface="DejaVu Sans"/>
              </a:rPr>
              <a:t>Radiative signatures afterglow</a:t>
            </a:r>
            <a:endParaRPr b="0" lang="en-US" sz="1800" spc="-1" strike="noStrike">
              <a:latin typeface="Arial"/>
            </a:endParaRPr>
          </a:p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1. Synchrotron emission</a:t>
            </a:r>
            <a:endParaRPr b="0" lang="en-US" sz="1600" spc="-1" strike="noStrike">
              <a:latin typeface="Arial"/>
            </a:endParaRPr>
          </a:p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2. Inverse Compton scattering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→ Emission up to order TeV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78" name="" descr=""/>
          <p:cNvPicPr/>
          <p:nvPr/>
        </p:nvPicPr>
        <p:blipFill>
          <a:blip r:embed="rId3"/>
          <a:srcRect l="0" t="8652" r="0" b="0"/>
          <a:stretch/>
        </p:blipFill>
        <p:spPr>
          <a:xfrm>
            <a:off x="4114800" y="3429000"/>
            <a:ext cx="7851240" cy="248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947880" y="465480"/>
            <a:ext cx="10292400" cy="140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ts val="2599"/>
              </a:lnSpc>
              <a:spcAft>
                <a:spcPts val="1800"/>
              </a:spcAft>
              <a:buNone/>
            </a:pPr>
            <a:r>
              <a:rPr b="1" lang="en-US" sz="2300" spc="109" strike="noStrike" cap="all">
                <a:solidFill>
                  <a:srgbClr val="005555"/>
                </a:solidFill>
                <a:latin typeface="Arial"/>
              </a:rPr>
              <a:t>Searching for GRB’s </a:t>
            </a:r>
            <a:endParaRPr b="0" lang="en-US" sz="2300" spc="-1" strike="noStrike">
              <a:latin typeface="Arial"/>
            </a:endParaRPr>
          </a:p>
        </p:txBody>
      </p:sp>
      <p:pic>
        <p:nvPicPr>
          <p:cNvPr id="380" name="Picture 3" descr=""/>
          <p:cNvPicPr/>
          <p:nvPr/>
        </p:nvPicPr>
        <p:blipFill>
          <a:blip r:embed="rId1"/>
          <a:stretch/>
        </p:blipFill>
        <p:spPr>
          <a:xfrm>
            <a:off x="22078800" y="2651760"/>
            <a:ext cx="2320200" cy="339120"/>
          </a:xfrm>
          <a:prstGeom prst="rect">
            <a:avLst/>
          </a:prstGeom>
          <a:ln w="0">
            <a:noFill/>
          </a:ln>
        </p:spPr>
      </p:pic>
      <p:sp>
        <p:nvSpPr>
          <p:cNvPr id="381" name="TextBox 25"/>
          <p:cNvSpPr/>
          <p:nvPr/>
        </p:nvSpPr>
        <p:spPr>
          <a:xfrm>
            <a:off x="11316960" y="6453360"/>
            <a:ext cx="30276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800" spc="-1" strike="noStrike">
                <a:solidFill>
                  <a:srgbClr val="a6a6a6"/>
                </a:solidFill>
                <a:latin typeface="Arial"/>
                <a:ea typeface="DejaVu Sans"/>
              </a:rPr>
              <a:t>14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ftr" idx="22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  <a:defRPr b="0" lang="de-DE" sz="8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</a:pPr>
            <a:r>
              <a:rPr b="0" lang="de-DE" sz="800" spc="60" strike="noStrike">
                <a:solidFill>
                  <a:srgbClr val="404040"/>
                </a:solidFill>
                <a:latin typeface="Arial"/>
              </a:rPr>
              <a:t>Anne Timmermans | Astroparticle School | Obertrubach-Barnfals | 14.10.2024</a:t>
            </a:r>
            <a:endParaRPr b="0" lang="en-US" sz="800" spc="-1" strike="noStrike">
              <a:latin typeface="Times New Roman"/>
            </a:endParaRPr>
          </a:p>
        </p:txBody>
      </p:sp>
      <p:pic>
        <p:nvPicPr>
          <p:cNvPr id="383" name="Grafik 15" descr=""/>
          <p:cNvPicPr/>
          <p:nvPr/>
        </p:nvPicPr>
        <p:blipFill>
          <a:blip r:embed="rId2"/>
          <a:stretch/>
        </p:blipFill>
        <p:spPr>
          <a:xfrm>
            <a:off x="10420200" y="65160"/>
            <a:ext cx="1721520" cy="786960"/>
          </a:xfrm>
          <a:prstGeom prst="rect">
            <a:avLst/>
          </a:prstGeom>
          <a:ln w="0">
            <a:noFill/>
          </a:ln>
        </p:spPr>
      </p:pic>
      <p:pic>
        <p:nvPicPr>
          <p:cNvPr id="384" name="" descr=""/>
          <p:cNvPicPr/>
          <p:nvPr/>
        </p:nvPicPr>
        <p:blipFill>
          <a:blip r:embed="rId3"/>
          <a:stretch/>
        </p:blipFill>
        <p:spPr>
          <a:xfrm>
            <a:off x="6629400" y="1363320"/>
            <a:ext cx="4340160" cy="4805640"/>
          </a:xfrm>
          <a:prstGeom prst="rect">
            <a:avLst/>
          </a:prstGeom>
          <a:ln w="0">
            <a:noFill/>
          </a:ln>
        </p:spPr>
      </p:pic>
      <p:sp>
        <p:nvSpPr>
          <p:cNvPr id="385" name="TextBox 26"/>
          <p:cNvSpPr/>
          <p:nvPr/>
        </p:nvSpPr>
        <p:spPr>
          <a:xfrm>
            <a:off x="697680" y="2286000"/>
            <a:ext cx="4785840" cy="218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1" lang="en-US" sz="1800" spc="-1" strike="noStrike">
                <a:solidFill>
                  <a:srgbClr val="005555"/>
                </a:solidFill>
                <a:latin typeface="Arial"/>
                <a:ea typeface="DejaVu Sans"/>
              </a:rPr>
              <a:t>Measuring GRB’s</a:t>
            </a:r>
            <a:endParaRPr b="0" lang="en-US" sz="1800" spc="-1" strike="noStrike">
              <a:latin typeface="Arial"/>
            </a:endParaRPr>
          </a:p>
          <a:p>
            <a:pPr marL="179640" indent="-17964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Font typeface="Arial"/>
              <a:buChar char="•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Alert from Fermi-Lat/Fermi-GBM/Swift-BAT</a:t>
            </a:r>
            <a:endParaRPr b="0" lang="en-US" sz="1600" spc="-1" strike="noStrike">
              <a:latin typeface="Arial"/>
            </a:endParaRPr>
          </a:p>
          <a:p>
            <a:pPr marL="179640" indent="-17964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Font typeface="Arial"/>
              <a:buChar char="•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H.E.S.S. moves to position if available within 4 h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→ Afterwards expert on-call decides </a:t>
            </a:r>
            <a:endParaRPr b="0" lang="en-US" sz="1600" spc="-1" strike="noStrike">
              <a:latin typeface="Arial"/>
            </a:endParaRPr>
          </a:p>
          <a:p>
            <a:pPr marL="179640" indent="-17964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Font typeface="Arial"/>
              <a:buChar char="•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Include CT5 in reconstruction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→ bridge gap between Fermi-LAT and CT1-4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86" name="TextBox 27"/>
          <p:cNvSpPr/>
          <p:nvPr/>
        </p:nvSpPr>
        <p:spPr>
          <a:xfrm>
            <a:off x="9829800" y="5715000"/>
            <a:ext cx="181404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Timescale: 100 ns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87" name=""/>
          <p:cNvSpPr/>
          <p:nvPr/>
        </p:nvSpPr>
        <p:spPr>
          <a:xfrm>
            <a:off x="0" y="6634080"/>
            <a:ext cx="6826680" cy="3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100" spc="-1" strike="noStrike" u="sng">
                <a:solidFill>
                  <a:srgbClr val="005555"/>
                </a:solidFill>
                <a:uFillTx/>
                <a:latin typeface="Arial"/>
                <a:ea typeface="DejaVu Sans"/>
                <a:hlinkClick r:id="rId4"/>
              </a:rPr>
              <a:t>https://www.mpi-hd.mpg.de/hfm/HESS/pages/home/som/2020/10/</a:t>
            </a: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1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Rechteck 8"/>
          <p:cNvSpPr/>
          <p:nvPr/>
        </p:nvSpPr>
        <p:spPr>
          <a:xfrm>
            <a:off x="962640" y="2097360"/>
            <a:ext cx="8701560" cy="4111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4000" rIns="144000" tIns="144000" bIns="180000" anchor="t">
            <a:noAutofit/>
          </a:bodyPr>
          <a:p>
            <a:pPr>
              <a:lnSpc>
                <a:spcPts val="191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1" lang="de-DE" sz="1600" spc="69" strike="noStrike">
                <a:solidFill>
                  <a:srgbClr val="ffffff"/>
                </a:solidFill>
                <a:latin typeface="Arial"/>
                <a:ea typeface="DejaVu Sans"/>
              </a:rPr>
              <a:t>FlashCam</a:t>
            </a:r>
            <a:endParaRPr b="0" lang="en-US" sz="1600" spc="-1" strike="noStrike">
              <a:latin typeface="Arial"/>
            </a:endParaRPr>
          </a:p>
          <a:p>
            <a:pPr marL="285840" indent="-285840">
              <a:lnSpc>
                <a:spcPts val="1919"/>
              </a:lnSpc>
              <a:spcBef>
                <a:spcPts val="1151"/>
              </a:spcBef>
              <a:buClr>
                <a:srgbClr val="ffffff"/>
              </a:buClr>
              <a:buFont typeface="Arial"/>
              <a:buChar char="•"/>
              <a:tabLst>
                <a:tab algn="l" pos="408240"/>
              </a:tabLst>
            </a:pPr>
            <a:r>
              <a:rPr b="0" lang="de-DE" sz="1600" spc="-1" strike="noStrike">
                <a:solidFill>
                  <a:srgbClr val="ffffff"/>
                </a:solidFill>
                <a:latin typeface="Arial"/>
                <a:ea typeface="DejaVu Sans"/>
              </a:rPr>
              <a:t>Characterization of camera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ts val="1919"/>
              </a:lnSpc>
              <a:spcBef>
                <a:spcPts val="11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0" lang="de-DE" sz="1600" spc="-1" strike="noStrike">
                <a:solidFill>
                  <a:srgbClr val="ffffff"/>
                </a:solidFill>
                <a:latin typeface="Arial"/>
                <a:ea typeface="DejaVu Sans"/>
              </a:rPr>
              <a:t>Environmental tests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ts val="1919"/>
              </a:lnSpc>
              <a:spcBef>
                <a:spcPts val="11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0" lang="de-DE" sz="1600" spc="-1" strike="noStrike">
                <a:solidFill>
                  <a:srgbClr val="ffffff"/>
                </a:solidFill>
                <a:latin typeface="Arial"/>
                <a:ea typeface="DejaVu Sans"/>
              </a:rPr>
              <a:t>Lab calibration</a:t>
            </a:r>
            <a:br>
              <a:rPr sz="1600"/>
            </a:br>
            <a:r>
              <a:rPr b="0" lang="de-DE" sz="16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en-US" sz="1600" spc="-1" strike="noStrike">
              <a:latin typeface="Arial"/>
            </a:endParaRPr>
          </a:p>
          <a:p>
            <a:pPr marL="285840" indent="-285840">
              <a:lnSpc>
                <a:spcPts val="1919"/>
              </a:lnSpc>
              <a:spcBef>
                <a:spcPts val="1151"/>
              </a:spcBef>
              <a:buClr>
                <a:srgbClr val="ffffff"/>
              </a:buClr>
              <a:buFont typeface="Arial"/>
              <a:buChar char="•"/>
              <a:tabLst>
                <a:tab algn="l" pos="408240"/>
              </a:tabLst>
            </a:pPr>
            <a:r>
              <a:rPr b="0" lang="de-DE" sz="1600" spc="-1" strike="noStrike">
                <a:solidFill>
                  <a:srgbClr val="ffffff"/>
                </a:solidFill>
                <a:latin typeface="Arial"/>
                <a:ea typeface="DejaVu Sans"/>
              </a:rPr>
              <a:t>GRB’s with FlashCam (CT5) in H.E.S.S.</a:t>
            </a:r>
            <a:br>
              <a:rPr sz="1600"/>
            </a:br>
            <a:r>
              <a:rPr b="0" lang="de-DE" sz="1600" spc="-1" strike="noStrike">
                <a:solidFill>
                  <a:srgbClr val="ffffff"/>
                </a:solidFill>
                <a:latin typeface="Arial"/>
                <a:ea typeface="DejaVu Sans"/>
              </a:rPr>
              <a:t>→  Bridge gap between Fermi-LAT and CT1-4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2400" cy="140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ts val="2599"/>
              </a:lnSpc>
              <a:spcAft>
                <a:spcPts val="1800"/>
              </a:spcAft>
              <a:buNone/>
            </a:pPr>
            <a:r>
              <a:rPr b="1" lang="de-DE" sz="2300" spc="109" strike="noStrike" cap="all">
                <a:solidFill>
                  <a:srgbClr val="005555"/>
                </a:solidFill>
                <a:latin typeface="Arial"/>
              </a:rPr>
              <a:t>Summary</a:t>
            </a:r>
            <a:endParaRPr b="0" lang="en-US" sz="2300" spc="-1" strike="noStrike">
              <a:latin typeface="Arial"/>
            </a:endParaRPr>
          </a:p>
        </p:txBody>
      </p:sp>
      <p:pic>
        <p:nvPicPr>
          <p:cNvPr id="390" name="Grafik 14" descr=""/>
          <p:cNvPicPr/>
          <p:nvPr/>
        </p:nvPicPr>
        <p:blipFill>
          <a:blip r:embed="rId1"/>
          <a:stretch/>
        </p:blipFill>
        <p:spPr>
          <a:xfrm>
            <a:off x="8581320" y="3835080"/>
            <a:ext cx="3035880" cy="1670400"/>
          </a:xfrm>
          <a:prstGeom prst="rect">
            <a:avLst/>
          </a:prstGeom>
          <a:ln w="0">
            <a:noFill/>
          </a:ln>
        </p:spPr>
      </p:pic>
      <p:pic>
        <p:nvPicPr>
          <p:cNvPr id="391" name="Grafik 9" descr=""/>
          <p:cNvPicPr/>
          <p:nvPr/>
        </p:nvPicPr>
        <p:blipFill>
          <a:blip r:embed="rId2"/>
          <a:srcRect l="17316" t="14354" r="47875" b="54128"/>
          <a:stretch/>
        </p:blipFill>
        <p:spPr>
          <a:xfrm rot="10800000">
            <a:off x="-48240" y="4809960"/>
            <a:ext cx="2044440" cy="1328040"/>
          </a:xfrm>
          <a:prstGeom prst="rect">
            <a:avLst/>
          </a:prstGeom>
          <a:ln w="0">
            <a:noFill/>
          </a:ln>
        </p:spPr>
      </p:pic>
      <p:sp>
        <p:nvSpPr>
          <p:cNvPr id="392" name="TextBox 3"/>
          <p:cNvSpPr/>
          <p:nvPr/>
        </p:nvSpPr>
        <p:spPr>
          <a:xfrm>
            <a:off x="11316960" y="6453360"/>
            <a:ext cx="30276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800" spc="-1" strike="noStrike">
                <a:solidFill>
                  <a:srgbClr val="a6a6a6"/>
                </a:solidFill>
                <a:latin typeface="Arial"/>
                <a:ea typeface="DejaVu Sans"/>
              </a:rPr>
              <a:t>15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 type="ftr" idx="23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  <a:defRPr b="0" lang="de-DE" sz="8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</a:pPr>
            <a:r>
              <a:rPr b="0" lang="de-DE" sz="800" spc="60" strike="noStrike">
                <a:solidFill>
                  <a:srgbClr val="404040"/>
                </a:solidFill>
                <a:latin typeface="Arial"/>
              </a:rPr>
              <a:t>Anne Timmermans | Astroparticle School | Obertrubach-Barnfals | 14.10.2024</a:t>
            </a:r>
            <a:endParaRPr b="0" lang="en-US" sz="800" spc="-1" strike="noStrike">
              <a:latin typeface="Times New Roman"/>
            </a:endParaRPr>
          </a:p>
        </p:txBody>
      </p:sp>
      <p:pic>
        <p:nvPicPr>
          <p:cNvPr id="394" name="Grafik 1" descr=""/>
          <p:cNvPicPr/>
          <p:nvPr/>
        </p:nvPicPr>
        <p:blipFill>
          <a:blip r:embed="rId3"/>
          <a:stretch/>
        </p:blipFill>
        <p:spPr>
          <a:xfrm>
            <a:off x="10420200" y="65160"/>
            <a:ext cx="1721520" cy="786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extBox 17"/>
          <p:cNvSpPr/>
          <p:nvPr/>
        </p:nvSpPr>
        <p:spPr>
          <a:xfrm>
            <a:off x="11316960" y="6453360"/>
            <a:ext cx="30276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800" spc="-1" strike="noStrike">
                <a:solidFill>
                  <a:srgbClr val="a6a6a6"/>
                </a:solidFill>
                <a:latin typeface="Arial"/>
                <a:ea typeface="DejaVu Sans"/>
              </a:rPr>
              <a:t>16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396" name="PlaceHolder 1"/>
          <p:cNvSpPr>
            <a:spLocks noGrp="1"/>
          </p:cNvSpPr>
          <p:nvPr>
            <p:ph type="ftr" idx="24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  <a:defRPr b="0" lang="de-DE" sz="8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</a:pPr>
            <a:r>
              <a:rPr b="0" lang="de-DE" sz="800" spc="60" strike="noStrike">
                <a:solidFill>
                  <a:srgbClr val="404040"/>
                </a:solidFill>
                <a:latin typeface="Arial"/>
              </a:rPr>
              <a:t>Anne Timmermans | Astroparticle School | Obertrubach-Barnfals | 14.10.2024</a:t>
            </a:r>
            <a:endParaRPr b="0" lang="en-US" sz="800" spc="-1" strike="noStrike">
              <a:latin typeface="Times New Roman"/>
            </a:endParaRPr>
          </a:p>
        </p:txBody>
      </p:sp>
      <p:pic>
        <p:nvPicPr>
          <p:cNvPr id="397" name="Grafik 11" descr=""/>
          <p:cNvPicPr/>
          <p:nvPr/>
        </p:nvPicPr>
        <p:blipFill>
          <a:blip r:embed="rId1"/>
          <a:stretch/>
        </p:blipFill>
        <p:spPr>
          <a:xfrm>
            <a:off x="10420200" y="65160"/>
            <a:ext cx="1721520" cy="786960"/>
          </a:xfrm>
          <a:prstGeom prst="rect">
            <a:avLst/>
          </a:prstGeom>
          <a:ln w="0">
            <a:noFill/>
          </a:ln>
        </p:spPr>
      </p:pic>
      <p:pic>
        <p:nvPicPr>
          <p:cNvPr id="398" name="" descr=""/>
          <p:cNvPicPr/>
          <p:nvPr/>
        </p:nvPicPr>
        <p:blipFill>
          <a:blip r:embed="rId2"/>
          <a:stretch/>
        </p:blipFill>
        <p:spPr>
          <a:xfrm>
            <a:off x="2482200" y="809640"/>
            <a:ext cx="7610400" cy="5521320"/>
          </a:xfrm>
          <a:prstGeom prst="rect">
            <a:avLst/>
          </a:prstGeom>
          <a:ln w="0">
            <a:noFill/>
          </a:ln>
        </p:spPr>
      </p:pic>
      <p:sp>
        <p:nvSpPr>
          <p:cNvPr id="399" name="Title 2"/>
          <p:cNvSpPr/>
          <p:nvPr/>
        </p:nvSpPr>
        <p:spPr>
          <a:xfrm>
            <a:off x="953280" y="335880"/>
            <a:ext cx="10292400" cy="140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99"/>
              </a:lnSpc>
              <a:spcAft>
                <a:spcPts val="1800"/>
              </a:spcAft>
              <a:buNone/>
              <a:tabLst>
                <a:tab algn="l" pos="408240"/>
              </a:tabLst>
            </a:pPr>
            <a:r>
              <a:rPr b="1" lang="en-US" sz="2300" spc="109" strike="noStrike" cap="all">
                <a:solidFill>
                  <a:srgbClr val="005555"/>
                </a:solidFill>
                <a:latin typeface="Arial"/>
                <a:ea typeface="DejaVu Sans"/>
              </a:rPr>
              <a:t>Cherenkov telescope array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400" name=""/>
          <p:cNvSpPr/>
          <p:nvPr/>
        </p:nvSpPr>
        <p:spPr>
          <a:xfrm>
            <a:off x="0" y="6651720"/>
            <a:ext cx="2968560" cy="20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900" spc="-1" strike="noStrike" u="sng">
                <a:solidFill>
                  <a:srgbClr val="005555"/>
                </a:solidFill>
                <a:uFillTx/>
                <a:latin typeface="Calibri"/>
                <a:ea typeface="DejaVu Sans"/>
                <a:hlinkClick r:id="rId3"/>
              </a:rPr>
              <a:t>https://www.eso.org/public/images/eso1841x/</a:t>
            </a:r>
            <a:r>
              <a:rPr b="0" lang="en-US" sz="9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extBox 36"/>
          <p:cNvSpPr/>
          <p:nvPr/>
        </p:nvSpPr>
        <p:spPr>
          <a:xfrm>
            <a:off x="11316960" y="6453360"/>
            <a:ext cx="30276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800" spc="-1" strike="noStrike">
                <a:solidFill>
                  <a:srgbClr val="a6a6a6"/>
                </a:solidFill>
                <a:latin typeface="Arial"/>
                <a:ea typeface="DejaVu Sans"/>
              </a:rPr>
              <a:t>3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402" name="PlaceHolder 1"/>
          <p:cNvSpPr>
            <a:spLocks noGrp="1"/>
          </p:cNvSpPr>
          <p:nvPr>
            <p:ph type="ftr" idx="25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  <a:defRPr b="0" lang="de-DE" sz="8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</a:pPr>
            <a:r>
              <a:rPr b="0" lang="de-DE" sz="800" spc="60" strike="noStrike">
                <a:solidFill>
                  <a:srgbClr val="404040"/>
                </a:solidFill>
                <a:latin typeface="Arial"/>
              </a:rPr>
              <a:t>Anne Timmermans | Astroparticle School | Obertrubach-Barnfals | 14.10.2024</a:t>
            </a:r>
            <a:endParaRPr b="0" lang="en-US" sz="800" spc="-1" strike="noStrike">
              <a:latin typeface="Times New Roman"/>
            </a:endParaRPr>
          </a:p>
        </p:txBody>
      </p:sp>
      <p:pic>
        <p:nvPicPr>
          <p:cNvPr id="403" name="" descr=""/>
          <p:cNvPicPr/>
          <p:nvPr/>
        </p:nvPicPr>
        <p:blipFill>
          <a:blip r:embed="rId1"/>
          <a:stretch/>
        </p:blipFill>
        <p:spPr>
          <a:xfrm>
            <a:off x="2743200" y="757800"/>
            <a:ext cx="8785080" cy="5673240"/>
          </a:xfrm>
          <a:prstGeom prst="rect">
            <a:avLst/>
          </a:prstGeom>
          <a:ln w="0">
            <a:noFill/>
          </a:ln>
        </p:spPr>
      </p:pic>
      <p:pic>
        <p:nvPicPr>
          <p:cNvPr id="404" name="Grafik 19" descr=""/>
          <p:cNvPicPr/>
          <p:nvPr/>
        </p:nvPicPr>
        <p:blipFill>
          <a:blip r:embed="rId2"/>
          <a:stretch/>
        </p:blipFill>
        <p:spPr>
          <a:xfrm>
            <a:off x="10420200" y="65160"/>
            <a:ext cx="1721520" cy="786960"/>
          </a:xfrm>
          <a:prstGeom prst="rect">
            <a:avLst/>
          </a:prstGeom>
          <a:ln w="0">
            <a:noFill/>
          </a:ln>
        </p:spPr>
      </p:pic>
      <p:sp>
        <p:nvSpPr>
          <p:cNvPr id="405" name="Title 4"/>
          <p:cNvSpPr/>
          <p:nvPr/>
        </p:nvSpPr>
        <p:spPr>
          <a:xfrm>
            <a:off x="953280" y="335880"/>
            <a:ext cx="10292400" cy="140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99"/>
              </a:lnSpc>
              <a:spcAft>
                <a:spcPts val="1800"/>
              </a:spcAft>
              <a:buNone/>
              <a:tabLst>
                <a:tab algn="l" pos="408240"/>
              </a:tabLst>
            </a:pPr>
            <a:r>
              <a:rPr b="1" lang="en-US" sz="2300" spc="109" strike="noStrike" cap="all">
                <a:solidFill>
                  <a:srgbClr val="005555"/>
                </a:solidFill>
                <a:latin typeface="Arial"/>
                <a:ea typeface="DejaVu Sans"/>
              </a:rPr>
              <a:t>Cherenkov telescope principle 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406" name=""/>
          <p:cNvSpPr/>
          <p:nvPr/>
        </p:nvSpPr>
        <p:spPr>
          <a:xfrm>
            <a:off x="0" y="6651720"/>
            <a:ext cx="2968560" cy="20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9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407" name=""/>
          <p:cNvSpPr/>
          <p:nvPr/>
        </p:nvSpPr>
        <p:spPr>
          <a:xfrm>
            <a:off x="0" y="6634080"/>
            <a:ext cx="9380880" cy="3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050" spc="-1" strike="noStrike" u="sng">
                <a:solidFill>
                  <a:srgbClr val="005555"/>
                </a:solidFill>
                <a:uFillTx/>
                <a:latin typeface="Arial"/>
                <a:ea typeface="DejaVu Sans"/>
                <a:hlinkClick r:id="rId3"/>
              </a:rPr>
              <a:t>https://www.physik.uzh.ch/dam/jcr:d73c2f7c-635a-46e0-a924-569566367a6c/poster_32.pdf</a:t>
            </a: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10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947880" y="447480"/>
            <a:ext cx="10292400" cy="140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ts val="2599"/>
              </a:lnSpc>
              <a:spcAft>
                <a:spcPts val="1800"/>
              </a:spcAft>
              <a:buNone/>
            </a:pPr>
            <a:r>
              <a:rPr b="1" lang="en-US" sz="2300" spc="109" strike="noStrike" cap="all">
                <a:solidFill>
                  <a:srgbClr val="005555"/>
                </a:solidFill>
                <a:latin typeface="Arial"/>
              </a:rPr>
              <a:t>The telescopes</a:t>
            </a:r>
            <a:br>
              <a:rPr sz="2300"/>
            </a:br>
            <a:endParaRPr b="0" lang="en-US" sz="2300" spc="-1" strike="noStrike">
              <a:latin typeface="Arial"/>
            </a:endParaRPr>
          </a:p>
        </p:txBody>
      </p:sp>
      <p:sp>
        <p:nvSpPr>
          <p:cNvPr id="409" name="TextBox 1"/>
          <p:cNvSpPr/>
          <p:nvPr/>
        </p:nvSpPr>
        <p:spPr>
          <a:xfrm>
            <a:off x="11316960" y="6453360"/>
            <a:ext cx="30276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800" spc="-1" strike="noStrike">
                <a:solidFill>
                  <a:srgbClr val="a6a6a6"/>
                </a:solidFill>
                <a:latin typeface="Arial"/>
                <a:ea typeface="DejaVu Sans"/>
              </a:rPr>
              <a:t>17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 type="ftr" idx="26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  <a:defRPr b="0" lang="de-DE" sz="8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</a:pPr>
            <a:r>
              <a:rPr b="0" lang="de-DE" sz="800" spc="60" strike="noStrike">
                <a:solidFill>
                  <a:srgbClr val="404040"/>
                </a:solidFill>
                <a:latin typeface="Arial"/>
              </a:rPr>
              <a:t>Anne Timmermans | Astroparticle School | Obertrubach-Barnfals | 14.10.2024</a:t>
            </a:r>
            <a:endParaRPr b="0" lang="en-US" sz="800" spc="-1" strike="noStrike">
              <a:latin typeface="Times New Roman"/>
            </a:endParaRPr>
          </a:p>
        </p:txBody>
      </p:sp>
      <p:pic>
        <p:nvPicPr>
          <p:cNvPr id="411" name="Grafik 2" descr=""/>
          <p:cNvPicPr/>
          <p:nvPr/>
        </p:nvPicPr>
        <p:blipFill>
          <a:blip r:embed="rId1"/>
          <a:stretch/>
        </p:blipFill>
        <p:spPr>
          <a:xfrm>
            <a:off x="10420200" y="65160"/>
            <a:ext cx="1721520" cy="786960"/>
          </a:xfrm>
          <a:prstGeom prst="rect">
            <a:avLst/>
          </a:prstGeom>
          <a:ln w="0">
            <a:noFill/>
          </a:ln>
        </p:spPr>
      </p:pic>
      <p:pic>
        <p:nvPicPr>
          <p:cNvPr id="412" name="" descr=""/>
          <p:cNvPicPr/>
          <p:nvPr/>
        </p:nvPicPr>
        <p:blipFill>
          <a:blip r:embed="rId2"/>
          <a:stretch/>
        </p:blipFill>
        <p:spPr>
          <a:xfrm>
            <a:off x="720" y="1724760"/>
            <a:ext cx="12188160" cy="4141080"/>
          </a:xfrm>
          <a:prstGeom prst="rect">
            <a:avLst/>
          </a:prstGeom>
          <a:ln w="0">
            <a:noFill/>
          </a:ln>
        </p:spPr>
      </p:pic>
      <p:sp>
        <p:nvSpPr>
          <p:cNvPr id="413" name=""/>
          <p:cNvSpPr/>
          <p:nvPr/>
        </p:nvSpPr>
        <p:spPr>
          <a:xfrm>
            <a:off x="0" y="6653520"/>
            <a:ext cx="3425760" cy="20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900" spc="-1" strike="noStrike" u="sng">
                <a:solidFill>
                  <a:srgbClr val="005555"/>
                </a:solidFill>
                <a:uFillTx/>
                <a:latin typeface="Calibri"/>
                <a:ea typeface="DejaVu Sans"/>
                <a:hlinkClick r:id="rId3"/>
              </a:rPr>
              <a:t>https://www.ctao.org/emission-to-discovery/telescopes/</a:t>
            </a:r>
            <a:r>
              <a:rPr b="0" lang="en-US" sz="9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" descr=""/>
          <p:cNvPicPr/>
          <p:nvPr/>
        </p:nvPicPr>
        <p:blipFill>
          <a:blip r:embed="rId1"/>
          <a:stretch/>
        </p:blipFill>
        <p:spPr>
          <a:xfrm>
            <a:off x="1247040" y="250200"/>
            <a:ext cx="10942200" cy="6184800"/>
          </a:xfrm>
          <a:prstGeom prst="rect">
            <a:avLst/>
          </a:prstGeom>
          <a:ln w="0">
            <a:noFill/>
          </a:ln>
        </p:spPr>
      </p:pic>
      <p:sp>
        <p:nvSpPr>
          <p:cNvPr id="237" name="TextBox 9"/>
          <p:cNvSpPr/>
          <p:nvPr/>
        </p:nvSpPr>
        <p:spPr>
          <a:xfrm>
            <a:off x="11316960" y="6453360"/>
            <a:ext cx="30276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800" spc="-1" strike="noStrike">
                <a:solidFill>
                  <a:srgbClr val="a6a6a6"/>
                </a:solidFill>
                <a:latin typeface="Arial"/>
                <a:ea typeface="DejaVu Sans"/>
              </a:rPr>
              <a:t>2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238" name="PlaceHolder 1"/>
          <p:cNvSpPr>
            <a:spLocks noGrp="1"/>
          </p:cNvSpPr>
          <p:nvPr>
            <p:ph type="ftr" idx="9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  <a:defRPr b="0" lang="de-DE" sz="8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</a:pPr>
            <a:r>
              <a:rPr b="0" lang="de-DE" sz="800" spc="60" strike="noStrike">
                <a:solidFill>
                  <a:srgbClr val="404040"/>
                </a:solidFill>
                <a:latin typeface="Arial"/>
              </a:rPr>
              <a:t>Anne Timmermans | Astroparticle School | Obertrubach-Barnfals | 14.10.2024</a:t>
            </a:r>
            <a:endParaRPr b="0" lang="en-US" sz="800" spc="-1" strike="noStrike">
              <a:latin typeface="Times New Roman"/>
            </a:endParaRPr>
          </a:p>
        </p:txBody>
      </p:sp>
      <p:pic>
        <p:nvPicPr>
          <p:cNvPr id="239" name="Grafik 6" descr=""/>
          <p:cNvPicPr/>
          <p:nvPr/>
        </p:nvPicPr>
        <p:blipFill>
          <a:blip r:embed="rId2"/>
          <a:stretch/>
        </p:blipFill>
        <p:spPr>
          <a:xfrm>
            <a:off x="10420200" y="65160"/>
            <a:ext cx="1721520" cy="786960"/>
          </a:xfrm>
          <a:prstGeom prst="rect">
            <a:avLst/>
          </a:prstGeom>
          <a:ln w="0">
            <a:noFill/>
          </a:ln>
        </p:spPr>
      </p:pic>
      <p:sp>
        <p:nvSpPr>
          <p:cNvPr id="240" name=""/>
          <p:cNvSpPr/>
          <p:nvPr/>
        </p:nvSpPr>
        <p:spPr>
          <a:xfrm>
            <a:off x="74160" y="6653520"/>
            <a:ext cx="4266000" cy="20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900" spc="-1" strike="noStrike" u="sng">
                <a:solidFill>
                  <a:srgbClr val="005555"/>
                </a:solidFill>
                <a:uFillTx/>
                <a:latin typeface="Calibri"/>
                <a:ea typeface="DejaVu Sans"/>
                <a:hlinkClick r:id="rId3"/>
              </a:rPr>
              <a:t>https://www.ctao.org/emission-to-discovery/science/how-ctao-works/</a:t>
            </a:r>
            <a:r>
              <a:rPr b="0" lang="en-US" sz="9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241" name="Title 3"/>
          <p:cNvSpPr/>
          <p:nvPr/>
        </p:nvSpPr>
        <p:spPr>
          <a:xfrm>
            <a:off x="957600" y="335880"/>
            <a:ext cx="10292400" cy="140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99"/>
              </a:lnSpc>
              <a:spcAft>
                <a:spcPts val="1800"/>
              </a:spcAft>
              <a:buNone/>
              <a:tabLst>
                <a:tab algn="l" pos="408240"/>
              </a:tabLst>
            </a:pPr>
            <a:r>
              <a:rPr b="1" lang="en-US" sz="2300" spc="109" strike="noStrike" cap="all">
                <a:solidFill>
                  <a:srgbClr val="005555"/>
                </a:solidFill>
                <a:latin typeface="Arial"/>
                <a:ea typeface="DejaVu Sans"/>
              </a:rPr>
              <a:t>Ctao: gamma-ray observatory</a:t>
            </a:r>
            <a:endParaRPr b="0" lang="en-US" sz="2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947880" y="465480"/>
            <a:ext cx="10292400" cy="140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ts val="2599"/>
              </a:lnSpc>
              <a:spcAft>
                <a:spcPts val="1800"/>
              </a:spcAft>
              <a:buNone/>
            </a:pPr>
            <a:r>
              <a:rPr b="1" lang="en-US" sz="2300" spc="109" strike="noStrike" cap="all">
                <a:solidFill>
                  <a:srgbClr val="005555"/>
                </a:solidFill>
                <a:latin typeface="Arial"/>
              </a:rPr>
              <a:t>Data from flashcam</a:t>
            </a:r>
            <a:endParaRPr b="0" lang="en-US" sz="2300" spc="-1" strike="noStrike">
              <a:latin typeface="Arial"/>
            </a:endParaRPr>
          </a:p>
        </p:txBody>
      </p:sp>
      <p:pic>
        <p:nvPicPr>
          <p:cNvPr id="415" name="Picture 2" descr=""/>
          <p:cNvPicPr/>
          <p:nvPr/>
        </p:nvPicPr>
        <p:blipFill>
          <a:blip r:embed="rId1"/>
          <a:stretch/>
        </p:blipFill>
        <p:spPr>
          <a:xfrm>
            <a:off x="22078800" y="2651760"/>
            <a:ext cx="2320200" cy="339120"/>
          </a:xfrm>
          <a:prstGeom prst="rect">
            <a:avLst/>
          </a:prstGeom>
          <a:ln w="0">
            <a:noFill/>
          </a:ln>
        </p:spPr>
      </p:pic>
      <p:sp>
        <p:nvSpPr>
          <p:cNvPr id="416" name="TextBox 14"/>
          <p:cNvSpPr/>
          <p:nvPr/>
        </p:nvSpPr>
        <p:spPr>
          <a:xfrm>
            <a:off x="11316960" y="6453360"/>
            <a:ext cx="30276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800" spc="-1" strike="noStrike">
                <a:solidFill>
                  <a:srgbClr val="a6a6a6"/>
                </a:solidFill>
                <a:latin typeface="Arial"/>
                <a:ea typeface="DejaVu Sans"/>
              </a:rPr>
              <a:t>18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 type="ftr" idx="27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  <a:defRPr b="0" lang="de-DE" sz="8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</a:pPr>
            <a:r>
              <a:rPr b="0" lang="de-DE" sz="800" spc="60" strike="noStrike">
                <a:solidFill>
                  <a:srgbClr val="404040"/>
                </a:solidFill>
                <a:latin typeface="Arial"/>
              </a:rPr>
              <a:t>Anne Timmermans | Astroparticle School | Obertrubach-Barnfals | 14.10.2024</a:t>
            </a:r>
            <a:endParaRPr b="0" lang="en-US" sz="800" spc="-1" strike="noStrike">
              <a:latin typeface="Times New Roman"/>
            </a:endParaRPr>
          </a:p>
        </p:txBody>
      </p:sp>
      <p:pic>
        <p:nvPicPr>
          <p:cNvPr id="418" name="" descr=""/>
          <p:cNvPicPr/>
          <p:nvPr/>
        </p:nvPicPr>
        <p:blipFill>
          <a:blip r:embed="rId2"/>
          <a:stretch/>
        </p:blipFill>
        <p:spPr>
          <a:xfrm>
            <a:off x="5715000" y="740160"/>
            <a:ext cx="5606640" cy="5711400"/>
          </a:xfrm>
          <a:prstGeom prst="rect">
            <a:avLst/>
          </a:prstGeom>
          <a:ln w="0">
            <a:noFill/>
          </a:ln>
        </p:spPr>
      </p:pic>
      <p:pic>
        <p:nvPicPr>
          <p:cNvPr id="419" name="Grafik 10" descr=""/>
          <p:cNvPicPr/>
          <p:nvPr/>
        </p:nvPicPr>
        <p:blipFill>
          <a:blip r:embed="rId3"/>
          <a:stretch/>
        </p:blipFill>
        <p:spPr>
          <a:xfrm>
            <a:off x="10420200" y="65160"/>
            <a:ext cx="1721520" cy="786960"/>
          </a:xfrm>
          <a:prstGeom prst="rect">
            <a:avLst/>
          </a:prstGeom>
          <a:ln w="0">
            <a:noFill/>
          </a:ln>
        </p:spPr>
      </p:pic>
      <p:sp>
        <p:nvSpPr>
          <p:cNvPr id="420" name=""/>
          <p:cNvSpPr/>
          <p:nvPr/>
        </p:nvSpPr>
        <p:spPr>
          <a:xfrm>
            <a:off x="0" y="6634080"/>
            <a:ext cx="12124080" cy="59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000" spc="-1" strike="noStrike" u="sng">
                <a:solidFill>
                  <a:srgbClr val="005555"/>
                </a:solidFill>
                <a:uFillTx/>
                <a:latin typeface="Arial"/>
                <a:ea typeface="DejaVu Sans"/>
                <a:hlinkClick r:id="rId4"/>
              </a:rPr>
              <a:t>https://www.mpi-hd.mpg.de/mpi/en/public-relations/news/news-item/mit-flashcam-bestuecktes-teleskop-sieht-erstmals-tscherenkow-licht-aus-der-atmosphaere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421" name="" descr=""/>
          <p:cNvPicPr/>
          <p:nvPr/>
        </p:nvPicPr>
        <p:blipFill>
          <a:blip r:embed="rId5"/>
          <a:stretch/>
        </p:blipFill>
        <p:spPr>
          <a:xfrm>
            <a:off x="457200" y="914400"/>
            <a:ext cx="4951080" cy="543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947880" y="465480"/>
            <a:ext cx="10292400" cy="140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ts val="2599"/>
              </a:lnSpc>
              <a:spcAft>
                <a:spcPts val="1800"/>
              </a:spcAft>
              <a:buNone/>
            </a:pPr>
            <a:r>
              <a:rPr b="1" lang="en-US" sz="2300" spc="109" strike="noStrike" cap="all">
                <a:solidFill>
                  <a:srgbClr val="005555"/>
                </a:solidFill>
                <a:latin typeface="Arial"/>
              </a:rPr>
              <a:t>Sensitivity ctao</a:t>
            </a:r>
            <a:endParaRPr b="0" lang="en-US" sz="2300" spc="-1" strike="noStrike">
              <a:latin typeface="Arial"/>
            </a:endParaRPr>
          </a:p>
        </p:txBody>
      </p:sp>
      <p:pic>
        <p:nvPicPr>
          <p:cNvPr id="423" name="Picture 10" descr=""/>
          <p:cNvPicPr/>
          <p:nvPr/>
        </p:nvPicPr>
        <p:blipFill>
          <a:blip r:embed="rId1"/>
          <a:stretch/>
        </p:blipFill>
        <p:spPr>
          <a:xfrm>
            <a:off x="22078800" y="2651760"/>
            <a:ext cx="2320200" cy="339120"/>
          </a:xfrm>
          <a:prstGeom prst="rect">
            <a:avLst/>
          </a:prstGeom>
          <a:ln w="0">
            <a:noFill/>
          </a:ln>
        </p:spPr>
      </p:pic>
      <p:sp>
        <p:nvSpPr>
          <p:cNvPr id="424" name="TextBox 31"/>
          <p:cNvSpPr/>
          <p:nvPr/>
        </p:nvSpPr>
        <p:spPr>
          <a:xfrm>
            <a:off x="11316960" y="6453360"/>
            <a:ext cx="30276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800" spc="-1" strike="noStrike">
                <a:solidFill>
                  <a:srgbClr val="a6a6a6"/>
                </a:solidFill>
                <a:latin typeface="Arial"/>
                <a:ea typeface="DejaVu Sans"/>
              </a:rPr>
              <a:t>19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ftr" idx="28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  <a:defRPr b="0" lang="de-DE" sz="8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</a:pPr>
            <a:r>
              <a:rPr b="0" lang="de-DE" sz="800" spc="60" strike="noStrike">
                <a:solidFill>
                  <a:srgbClr val="404040"/>
                </a:solidFill>
                <a:latin typeface="Arial"/>
              </a:rPr>
              <a:t>Anne Timmermans | Astroparticle School | Obertrubach-Barnfals | 14.10.2024</a:t>
            </a:r>
            <a:endParaRPr b="0" lang="en-US" sz="800" spc="-1" strike="noStrike">
              <a:latin typeface="Times New Roman"/>
            </a:endParaRPr>
          </a:p>
        </p:txBody>
      </p:sp>
      <p:pic>
        <p:nvPicPr>
          <p:cNvPr id="426" name="Grafik 4" descr=""/>
          <p:cNvPicPr/>
          <p:nvPr/>
        </p:nvPicPr>
        <p:blipFill>
          <a:blip r:embed="rId2"/>
          <a:stretch/>
        </p:blipFill>
        <p:spPr>
          <a:xfrm>
            <a:off x="10420200" y="65160"/>
            <a:ext cx="1721520" cy="786960"/>
          </a:xfrm>
          <a:prstGeom prst="rect">
            <a:avLst/>
          </a:prstGeom>
          <a:ln w="0">
            <a:noFill/>
          </a:ln>
        </p:spPr>
      </p:pic>
      <p:sp>
        <p:nvSpPr>
          <p:cNvPr id="427" name=""/>
          <p:cNvSpPr/>
          <p:nvPr/>
        </p:nvSpPr>
        <p:spPr>
          <a:xfrm>
            <a:off x="0" y="6634080"/>
            <a:ext cx="12124080" cy="59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https://www.researchgate.net/figure/On-axis-differential-flux-sensitivity-for-point-like-sources-of-the-two-CTAO-arrays_fig2_355275037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428" name="" descr=""/>
          <p:cNvPicPr/>
          <p:nvPr/>
        </p:nvPicPr>
        <p:blipFill>
          <a:blip r:embed="rId3"/>
          <a:stretch/>
        </p:blipFill>
        <p:spPr>
          <a:xfrm>
            <a:off x="2876760" y="1000440"/>
            <a:ext cx="8095320" cy="5171040"/>
          </a:xfrm>
          <a:prstGeom prst="rect">
            <a:avLst/>
          </a:prstGeom>
          <a:ln w="3672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" descr=""/>
          <p:cNvPicPr/>
          <p:nvPr/>
        </p:nvPicPr>
        <p:blipFill>
          <a:blip r:embed="rId1"/>
          <a:stretch/>
        </p:blipFill>
        <p:spPr>
          <a:xfrm>
            <a:off x="1836000" y="578160"/>
            <a:ext cx="5642280" cy="6015240"/>
          </a:xfrm>
          <a:prstGeom prst="rect">
            <a:avLst/>
          </a:prstGeom>
          <a:ln w="0">
            <a:noFill/>
          </a:ln>
        </p:spPr>
      </p:pic>
      <p:sp>
        <p:nvSpPr>
          <p:cNvPr id="243" name="TextBox 5"/>
          <p:cNvSpPr/>
          <p:nvPr/>
        </p:nvSpPr>
        <p:spPr>
          <a:xfrm>
            <a:off x="11316960" y="6453360"/>
            <a:ext cx="30276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800" spc="-1" strike="noStrike">
                <a:solidFill>
                  <a:srgbClr val="a6a6a6"/>
                </a:solidFill>
                <a:latin typeface="Arial"/>
                <a:ea typeface="DejaVu Sans"/>
              </a:rPr>
              <a:t>3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244" name="PlaceHolder 1"/>
          <p:cNvSpPr>
            <a:spLocks noGrp="1"/>
          </p:cNvSpPr>
          <p:nvPr>
            <p:ph type="ftr" idx="10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  <a:defRPr b="0" lang="de-DE" sz="8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</a:pPr>
            <a:r>
              <a:rPr b="0" lang="de-DE" sz="800" spc="60" strike="noStrike">
                <a:solidFill>
                  <a:srgbClr val="404040"/>
                </a:solidFill>
                <a:latin typeface="Arial"/>
              </a:rPr>
              <a:t>Anne Timmermans | Astroparticle School | Obertrubach-Barnfals | 14.10.2024</a:t>
            </a:r>
            <a:endParaRPr b="0" lang="en-US" sz="800" spc="-1" strike="noStrike">
              <a:latin typeface="Times New Roman"/>
            </a:endParaRPr>
          </a:p>
        </p:txBody>
      </p:sp>
      <p:pic>
        <p:nvPicPr>
          <p:cNvPr id="245" name="Grafik 3" descr=""/>
          <p:cNvPicPr/>
          <p:nvPr/>
        </p:nvPicPr>
        <p:blipFill>
          <a:blip r:embed="rId2"/>
          <a:stretch/>
        </p:blipFill>
        <p:spPr>
          <a:xfrm>
            <a:off x="10420200" y="65160"/>
            <a:ext cx="1721520" cy="786960"/>
          </a:xfrm>
          <a:prstGeom prst="rect">
            <a:avLst/>
          </a:prstGeom>
          <a:ln w="0">
            <a:noFill/>
          </a:ln>
        </p:spPr>
      </p:pic>
      <p:sp>
        <p:nvSpPr>
          <p:cNvPr id="246" name="Title 5"/>
          <p:cNvSpPr/>
          <p:nvPr/>
        </p:nvSpPr>
        <p:spPr>
          <a:xfrm>
            <a:off x="953280" y="335880"/>
            <a:ext cx="10292400" cy="140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99"/>
              </a:lnSpc>
              <a:spcAft>
                <a:spcPts val="1800"/>
              </a:spcAft>
              <a:buNone/>
              <a:tabLst>
                <a:tab algn="l" pos="408240"/>
              </a:tabLst>
            </a:pPr>
            <a:r>
              <a:rPr b="1" lang="en-US" sz="2300" spc="109" strike="noStrike" cap="all">
                <a:solidFill>
                  <a:srgbClr val="005555"/>
                </a:solidFill>
                <a:latin typeface="Arial"/>
                <a:ea typeface="DejaVu Sans"/>
              </a:rPr>
              <a:t>Cherenkov telescope principle 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247" name=""/>
          <p:cNvSpPr/>
          <p:nvPr/>
        </p:nvSpPr>
        <p:spPr>
          <a:xfrm>
            <a:off x="0" y="6651720"/>
            <a:ext cx="2968560" cy="20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9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248" name=""/>
          <p:cNvSpPr/>
          <p:nvPr/>
        </p:nvSpPr>
        <p:spPr>
          <a:xfrm>
            <a:off x="0" y="6634080"/>
            <a:ext cx="9380880" cy="3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DejaVu Sans"/>
              </a:rPr>
              <a:t>https://ar5iv.labs.arxiv.org/html/1510.05675</a:t>
            </a: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10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" descr=""/>
          <p:cNvPicPr/>
          <p:nvPr/>
        </p:nvPicPr>
        <p:blipFill>
          <a:blip r:embed="rId1"/>
          <a:stretch/>
        </p:blipFill>
        <p:spPr>
          <a:xfrm>
            <a:off x="1836000" y="578160"/>
            <a:ext cx="5642280" cy="6015240"/>
          </a:xfrm>
          <a:prstGeom prst="rect">
            <a:avLst/>
          </a:prstGeom>
          <a:ln w="0">
            <a:noFill/>
          </a:ln>
        </p:spPr>
      </p:pic>
      <p:sp>
        <p:nvSpPr>
          <p:cNvPr id="250" name="TextBox 37"/>
          <p:cNvSpPr/>
          <p:nvPr/>
        </p:nvSpPr>
        <p:spPr>
          <a:xfrm>
            <a:off x="11316960" y="6453360"/>
            <a:ext cx="30276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800" spc="-1" strike="noStrike">
                <a:solidFill>
                  <a:srgbClr val="a6a6a6"/>
                </a:solidFill>
                <a:latin typeface="Arial"/>
                <a:ea typeface="DejaVu Sans"/>
              </a:rPr>
              <a:t>3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251" name="PlaceHolder 1"/>
          <p:cNvSpPr>
            <a:spLocks noGrp="1"/>
          </p:cNvSpPr>
          <p:nvPr>
            <p:ph type="ftr" idx="11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  <a:defRPr b="0" lang="de-DE" sz="8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</a:pPr>
            <a:r>
              <a:rPr b="0" lang="de-DE" sz="800" spc="60" strike="noStrike">
                <a:solidFill>
                  <a:srgbClr val="404040"/>
                </a:solidFill>
                <a:latin typeface="Arial"/>
              </a:rPr>
              <a:t>Anne Timmermans | Astroparticle School | Obertrubach-Barnfals | 14.10.2024</a:t>
            </a:r>
            <a:endParaRPr b="0" lang="en-US" sz="800" spc="-1" strike="noStrike">
              <a:latin typeface="Times New Roman"/>
            </a:endParaRPr>
          </a:p>
        </p:txBody>
      </p:sp>
      <p:pic>
        <p:nvPicPr>
          <p:cNvPr id="252" name="Grafik 20" descr=""/>
          <p:cNvPicPr/>
          <p:nvPr/>
        </p:nvPicPr>
        <p:blipFill>
          <a:blip r:embed="rId2"/>
          <a:stretch/>
        </p:blipFill>
        <p:spPr>
          <a:xfrm>
            <a:off x="10420200" y="65160"/>
            <a:ext cx="1721520" cy="786960"/>
          </a:xfrm>
          <a:prstGeom prst="rect">
            <a:avLst/>
          </a:prstGeom>
          <a:ln w="0">
            <a:noFill/>
          </a:ln>
        </p:spPr>
      </p:pic>
      <p:sp>
        <p:nvSpPr>
          <p:cNvPr id="253" name="Title 6"/>
          <p:cNvSpPr/>
          <p:nvPr/>
        </p:nvSpPr>
        <p:spPr>
          <a:xfrm>
            <a:off x="953280" y="335880"/>
            <a:ext cx="10292400" cy="140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99"/>
              </a:lnSpc>
              <a:spcAft>
                <a:spcPts val="1800"/>
              </a:spcAft>
              <a:buNone/>
              <a:tabLst>
                <a:tab algn="l" pos="408240"/>
              </a:tabLst>
            </a:pPr>
            <a:r>
              <a:rPr b="1" lang="en-US" sz="2300" spc="109" strike="noStrike" cap="all">
                <a:solidFill>
                  <a:srgbClr val="005555"/>
                </a:solidFill>
                <a:latin typeface="Arial"/>
                <a:ea typeface="DejaVu Sans"/>
              </a:rPr>
              <a:t>Cherenkov telescope principle 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254" name=""/>
          <p:cNvSpPr/>
          <p:nvPr/>
        </p:nvSpPr>
        <p:spPr>
          <a:xfrm>
            <a:off x="0" y="6651720"/>
            <a:ext cx="2968560" cy="20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9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255" name=""/>
          <p:cNvSpPr/>
          <p:nvPr/>
        </p:nvSpPr>
        <p:spPr>
          <a:xfrm>
            <a:off x="0" y="6634080"/>
            <a:ext cx="9380880" cy="3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DejaVu Sans"/>
              </a:rPr>
              <a:t>https://ar5iv.labs.arxiv.org/html/1510.05675</a:t>
            </a: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1050" spc="-1" strike="noStrike">
              <a:latin typeface="Arial"/>
            </a:endParaRPr>
          </a:p>
        </p:txBody>
      </p:sp>
      <p:pic>
        <p:nvPicPr>
          <p:cNvPr id="256" name="" descr=""/>
          <p:cNvPicPr/>
          <p:nvPr/>
        </p:nvPicPr>
        <p:blipFill>
          <a:blip r:embed="rId3"/>
          <a:stretch/>
        </p:blipFill>
        <p:spPr>
          <a:xfrm>
            <a:off x="7543800" y="1366560"/>
            <a:ext cx="4340160" cy="4805640"/>
          </a:xfrm>
          <a:prstGeom prst="rect">
            <a:avLst/>
          </a:prstGeom>
          <a:ln w="0">
            <a:noFill/>
          </a:ln>
        </p:spPr>
      </p:pic>
      <p:cxnSp>
        <p:nvCxnSpPr>
          <p:cNvPr id="257" name=""/>
          <p:cNvCxnSpPr>
            <a:stCxn id="249" idx="0"/>
            <a:endCxn id="249" idx="0"/>
          </p:cNvCxnSpPr>
          <p:nvPr/>
        </p:nvCxnSpPr>
        <p:spPr>
          <a:xfrm>
            <a:off x="4656960" y="578160"/>
            <a:ext cx="360" cy="360"/>
          </a:xfrm>
          <a:prstGeom prst="straightConnector1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258" name=""/>
          <p:cNvCxnSpPr/>
          <p:nvPr/>
        </p:nvCxnSpPr>
        <p:spPr>
          <a:xfrm flipV="1">
            <a:off x="4638240" y="3944880"/>
            <a:ext cx="2905920" cy="1313280"/>
          </a:xfrm>
          <a:prstGeom prst="straightConnector1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</p:cxnSp>
      <p:sp>
        <p:nvSpPr>
          <p:cNvPr id="259" name="TextBox 38"/>
          <p:cNvSpPr/>
          <p:nvPr/>
        </p:nvSpPr>
        <p:spPr>
          <a:xfrm>
            <a:off x="10261800" y="5787000"/>
            <a:ext cx="181404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Timescale: 100 ns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" descr=""/>
          <p:cNvPicPr/>
          <p:nvPr/>
        </p:nvPicPr>
        <p:blipFill>
          <a:blip r:embed="rId1"/>
          <a:stretch/>
        </p:blipFill>
        <p:spPr>
          <a:xfrm>
            <a:off x="2701080" y="685800"/>
            <a:ext cx="8956440" cy="5722560"/>
          </a:xfrm>
          <a:prstGeom prst="rect">
            <a:avLst/>
          </a:prstGeom>
          <a:ln w="0">
            <a:noFill/>
          </a:ln>
        </p:spPr>
      </p:pic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947880" y="447480"/>
            <a:ext cx="10292400" cy="140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ts val="2599"/>
              </a:lnSpc>
              <a:spcAft>
                <a:spcPts val="1800"/>
              </a:spcAft>
              <a:buNone/>
            </a:pPr>
            <a:r>
              <a:rPr b="1" lang="en-US" sz="2300" spc="109" strike="noStrike">
                <a:solidFill>
                  <a:srgbClr val="005555"/>
                </a:solidFill>
                <a:latin typeface="Arial"/>
              </a:rPr>
              <a:t>CTAO: A new Cherenkov Telescope Observatory </a:t>
            </a:r>
            <a:br>
              <a:rPr sz="2300"/>
            </a:br>
            <a:endParaRPr b="0" lang="en-US" sz="2300" spc="-1" strike="noStrike">
              <a:latin typeface="Arial"/>
            </a:endParaRPr>
          </a:p>
        </p:txBody>
      </p:sp>
      <p:sp>
        <p:nvSpPr>
          <p:cNvPr id="262" name="TextBox 4"/>
          <p:cNvSpPr/>
          <p:nvPr/>
        </p:nvSpPr>
        <p:spPr>
          <a:xfrm>
            <a:off x="11316960" y="6453360"/>
            <a:ext cx="30276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800" spc="-1" strike="noStrike">
                <a:solidFill>
                  <a:srgbClr val="a6a6a6"/>
                </a:solidFill>
                <a:latin typeface="Arial"/>
                <a:ea typeface="DejaVu Sans"/>
              </a:rPr>
              <a:t>4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ftr" idx="12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  <a:defRPr b="0" lang="de-DE" sz="8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</a:pPr>
            <a:r>
              <a:rPr b="0" lang="de-DE" sz="800" spc="60" strike="noStrike">
                <a:solidFill>
                  <a:srgbClr val="404040"/>
                </a:solidFill>
                <a:latin typeface="Arial"/>
              </a:rPr>
              <a:t>Anne Timmermans | Astroparticle School | Obertrubach-Barnfals | 14.10.2024</a:t>
            </a:r>
            <a:endParaRPr b="0" lang="en-US" sz="800" spc="-1" strike="noStrike">
              <a:latin typeface="Times New Roman"/>
            </a:endParaRPr>
          </a:p>
        </p:txBody>
      </p:sp>
      <p:pic>
        <p:nvPicPr>
          <p:cNvPr id="264" name="Grafik 7" descr=""/>
          <p:cNvPicPr/>
          <p:nvPr/>
        </p:nvPicPr>
        <p:blipFill>
          <a:blip r:embed="rId2"/>
          <a:stretch/>
        </p:blipFill>
        <p:spPr>
          <a:xfrm>
            <a:off x="10420200" y="65160"/>
            <a:ext cx="1721520" cy="786960"/>
          </a:xfrm>
          <a:prstGeom prst="rect">
            <a:avLst/>
          </a:prstGeom>
          <a:ln w="0">
            <a:noFill/>
          </a:ln>
        </p:spPr>
      </p:pic>
      <p:sp>
        <p:nvSpPr>
          <p:cNvPr id="265" name="TextBox 39"/>
          <p:cNvSpPr/>
          <p:nvPr/>
        </p:nvSpPr>
        <p:spPr>
          <a:xfrm>
            <a:off x="457200" y="2215080"/>
            <a:ext cx="4785840" cy="248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1" lang="en-US" sz="1800" spc="-1" strike="noStrike">
                <a:solidFill>
                  <a:srgbClr val="005555"/>
                </a:solidFill>
                <a:latin typeface="Arial"/>
                <a:ea typeface="DejaVu Sans"/>
              </a:rPr>
              <a:t>3 Detector types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Satellite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→ Fermi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ICTA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→ HESS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WCT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→ SWGO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" descr=""/>
          <p:cNvPicPr/>
          <p:nvPr/>
        </p:nvPicPr>
        <p:blipFill>
          <a:blip r:embed="rId1"/>
          <a:stretch/>
        </p:blipFill>
        <p:spPr>
          <a:xfrm>
            <a:off x="3181320" y="1209960"/>
            <a:ext cx="9010080" cy="4504320"/>
          </a:xfrm>
          <a:prstGeom prst="rect">
            <a:avLst/>
          </a:prstGeom>
          <a:ln w="36720">
            <a:noFill/>
          </a:ln>
        </p:spPr>
      </p:pic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947880" y="447480"/>
            <a:ext cx="10292400" cy="140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ts val="2599"/>
              </a:lnSpc>
              <a:spcAft>
                <a:spcPts val="1800"/>
              </a:spcAft>
              <a:buNone/>
            </a:pPr>
            <a:r>
              <a:rPr b="1" lang="en-US" sz="2300" spc="109" strike="noStrike" cap="all">
                <a:solidFill>
                  <a:srgbClr val="005555"/>
                </a:solidFill>
                <a:latin typeface="Arial"/>
              </a:rPr>
              <a:t>Cherenkov telescope array observatory</a:t>
            </a:r>
            <a:br>
              <a:rPr sz="2300"/>
            </a:br>
            <a:endParaRPr b="0" lang="en-US" sz="2300" spc="-1" strike="noStrike">
              <a:latin typeface="Arial"/>
            </a:endParaRPr>
          </a:p>
        </p:txBody>
      </p:sp>
      <p:sp>
        <p:nvSpPr>
          <p:cNvPr id="268" name="TextBox 20"/>
          <p:cNvSpPr/>
          <p:nvPr/>
        </p:nvSpPr>
        <p:spPr>
          <a:xfrm>
            <a:off x="11316960" y="6453360"/>
            <a:ext cx="30276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800" spc="-1" strike="noStrike">
                <a:solidFill>
                  <a:srgbClr val="a6a6a6"/>
                </a:solidFill>
                <a:latin typeface="Arial"/>
                <a:ea typeface="DejaVu Sans"/>
              </a:rPr>
              <a:t>5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ftr" idx="13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  <a:defRPr b="0" lang="de-DE" sz="8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</a:pPr>
            <a:r>
              <a:rPr b="0" lang="de-DE" sz="800" spc="60" strike="noStrike">
                <a:solidFill>
                  <a:srgbClr val="404040"/>
                </a:solidFill>
                <a:latin typeface="Arial"/>
              </a:rPr>
              <a:t>Anne Timmermans | Astroparticle School | Obertrubach-Barnfals | 14.10.2024</a:t>
            </a:r>
            <a:endParaRPr b="0" lang="en-US" sz="800" spc="-1" strike="noStrike">
              <a:latin typeface="Times New Roman"/>
            </a:endParaRPr>
          </a:p>
        </p:txBody>
      </p:sp>
      <p:pic>
        <p:nvPicPr>
          <p:cNvPr id="270" name="Grafik 12" descr=""/>
          <p:cNvPicPr/>
          <p:nvPr/>
        </p:nvPicPr>
        <p:blipFill>
          <a:blip r:embed="rId2"/>
          <a:stretch/>
        </p:blipFill>
        <p:spPr>
          <a:xfrm>
            <a:off x="10420200" y="65160"/>
            <a:ext cx="1721520" cy="786960"/>
          </a:xfrm>
          <a:prstGeom prst="rect">
            <a:avLst/>
          </a:prstGeom>
          <a:ln w="0">
            <a:noFill/>
          </a:ln>
        </p:spPr>
      </p:pic>
      <p:sp>
        <p:nvSpPr>
          <p:cNvPr id="271" name="TextBox 21"/>
          <p:cNvSpPr/>
          <p:nvPr/>
        </p:nvSpPr>
        <p:spPr>
          <a:xfrm>
            <a:off x="228600" y="2057400"/>
            <a:ext cx="4785840" cy="72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1" lang="en-US" sz="1800" spc="-1" strike="noStrike">
                <a:solidFill>
                  <a:srgbClr val="005555"/>
                </a:solidFill>
                <a:latin typeface="Arial"/>
                <a:ea typeface="DejaVu Sans"/>
              </a:rPr>
              <a:t>2 telescope arrays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La Palma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72" name=""/>
          <p:cNvSpPr/>
          <p:nvPr/>
        </p:nvSpPr>
        <p:spPr>
          <a:xfrm>
            <a:off x="0" y="6634080"/>
            <a:ext cx="6826680" cy="3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100" spc="-1" strike="noStrike" u="sng">
                <a:solidFill>
                  <a:srgbClr val="005555"/>
                </a:solidFill>
                <a:uFillTx/>
                <a:latin typeface="Arial"/>
                <a:ea typeface="DejaVu Sans"/>
                <a:hlinkClick r:id="rId3"/>
              </a:rPr>
              <a:t>https://www.ctao.org/emission-to-discovery/array-sites/ctao-south/</a:t>
            </a: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273" name=""/>
          <p:cNvSpPr/>
          <p:nvPr/>
        </p:nvSpPr>
        <p:spPr>
          <a:xfrm>
            <a:off x="2769480" y="4130280"/>
            <a:ext cx="3173760" cy="3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8360">
            <a:solidFill>
              <a:srgbClr val="c9211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TextBox 22"/>
          <p:cNvSpPr/>
          <p:nvPr/>
        </p:nvSpPr>
        <p:spPr>
          <a:xfrm>
            <a:off x="228600" y="3487680"/>
            <a:ext cx="4785840" cy="72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Atacama Desert, Chile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75" name=""/>
          <p:cNvSpPr/>
          <p:nvPr/>
        </p:nvSpPr>
        <p:spPr>
          <a:xfrm>
            <a:off x="1625040" y="2697480"/>
            <a:ext cx="5677200" cy="50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8360">
            <a:solidFill>
              <a:srgbClr val="c9211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" descr=""/>
          <p:cNvPicPr/>
          <p:nvPr/>
        </p:nvPicPr>
        <p:blipFill>
          <a:blip r:embed="rId1"/>
          <a:stretch/>
        </p:blipFill>
        <p:spPr>
          <a:xfrm>
            <a:off x="3181320" y="1209960"/>
            <a:ext cx="9010080" cy="4504320"/>
          </a:xfrm>
          <a:prstGeom prst="rect">
            <a:avLst/>
          </a:prstGeom>
          <a:ln w="36720">
            <a:noFill/>
          </a:ln>
        </p:spPr>
      </p:pic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947880" y="447480"/>
            <a:ext cx="10292400" cy="140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ts val="2599"/>
              </a:lnSpc>
              <a:spcAft>
                <a:spcPts val="1800"/>
              </a:spcAft>
              <a:buNone/>
            </a:pPr>
            <a:r>
              <a:rPr b="1" lang="en-US" sz="2300" spc="109" strike="noStrike" cap="all">
                <a:solidFill>
                  <a:srgbClr val="005555"/>
                </a:solidFill>
                <a:latin typeface="Arial"/>
              </a:rPr>
              <a:t>Cherenkov telescope array observatory</a:t>
            </a:r>
            <a:br>
              <a:rPr sz="2300"/>
            </a:br>
            <a:endParaRPr b="0" lang="en-US" sz="2300" spc="-1" strike="noStrike">
              <a:latin typeface="Arial"/>
            </a:endParaRPr>
          </a:p>
        </p:txBody>
      </p:sp>
      <p:sp>
        <p:nvSpPr>
          <p:cNvPr id="278" name="TextBox 33"/>
          <p:cNvSpPr/>
          <p:nvPr/>
        </p:nvSpPr>
        <p:spPr>
          <a:xfrm>
            <a:off x="11316960" y="6453360"/>
            <a:ext cx="30276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800" spc="-1" strike="noStrike">
                <a:solidFill>
                  <a:srgbClr val="a6a6a6"/>
                </a:solidFill>
                <a:latin typeface="Arial"/>
                <a:ea typeface="DejaVu Sans"/>
              </a:rPr>
              <a:t>6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ftr" idx="14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  <a:defRPr b="0" lang="de-DE" sz="8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</a:pPr>
            <a:r>
              <a:rPr b="0" lang="de-DE" sz="800" spc="60" strike="noStrike">
                <a:solidFill>
                  <a:srgbClr val="404040"/>
                </a:solidFill>
                <a:latin typeface="Arial"/>
              </a:rPr>
              <a:t>Anne Timmermans | Astroparticle School | Obertrubach-Barnfals | 14.10.2024</a:t>
            </a:r>
            <a:endParaRPr b="0" lang="en-US" sz="800" spc="-1" strike="noStrike">
              <a:latin typeface="Times New Roman"/>
            </a:endParaRPr>
          </a:p>
        </p:txBody>
      </p:sp>
      <p:pic>
        <p:nvPicPr>
          <p:cNvPr id="280" name="Grafik 18" descr=""/>
          <p:cNvPicPr/>
          <p:nvPr/>
        </p:nvPicPr>
        <p:blipFill>
          <a:blip r:embed="rId2"/>
          <a:stretch/>
        </p:blipFill>
        <p:spPr>
          <a:xfrm>
            <a:off x="10420200" y="65160"/>
            <a:ext cx="1721520" cy="786960"/>
          </a:xfrm>
          <a:prstGeom prst="rect">
            <a:avLst/>
          </a:prstGeom>
          <a:ln w="0">
            <a:noFill/>
          </a:ln>
        </p:spPr>
      </p:pic>
      <p:sp>
        <p:nvSpPr>
          <p:cNvPr id="281" name="TextBox 34"/>
          <p:cNvSpPr/>
          <p:nvPr/>
        </p:nvSpPr>
        <p:spPr>
          <a:xfrm>
            <a:off x="228600" y="2057400"/>
            <a:ext cx="4785840" cy="72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1" lang="en-US" sz="1800" spc="-1" strike="noStrike">
                <a:solidFill>
                  <a:srgbClr val="005555"/>
                </a:solidFill>
                <a:latin typeface="Arial"/>
                <a:ea typeface="DejaVu Sans"/>
              </a:rPr>
              <a:t>2 telescope arrays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La Palma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82" name=""/>
          <p:cNvSpPr/>
          <p:nvPr/>
        </p:nvSpPr>
        <p:spPr>
          <a:xfrm>
            <a:off x="0" y="6634080"/>
            <a:ext cx="6826680" cy="3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100" spc="-1" strike="noStrike" u="sng">
                <a:solidFill>
                  <a:srgbClr val="005555"/>
                </a:solidFill>
                <a:uFillTx/>
                <a:latin typeface="Arial"/>
                <a:ea typeface="DejaVu Sans"/>
                <a:hlinkClick r:id="rId3"/>
              </a:rPr>
              <a:t>https://www.ctao.org/emission-to-discovery/array-sites/ctao-south/</a:t>
            </a: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283" name=""/>
          <p:cNvSpPr/>
          <p:nvPr/>
        </p:nvSpPr>
        <p:spPr>
          <a:xfrm>
            <a:off x="2769480" y="4130280"/>
            <a:ext cx="3173760" cy="3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8360">
            <a:solidFill>
              <a:srgbClr val="c9211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"/>
          <p:cNvSpPr/>
          <p:nvPr/>
        </p:nvSpPr>
        <p:spPr>
          <a:xfrm>
            <a:off x="231120" y="3986280"/>
            <a:ext cx="2511360" cy="231120"/>
          </a:xfrm>
          <a:prstGeom prst="rect">
            <a:avLst/>
          </a:prstGeom>
          <a:solidFill>
            <a:srgbClr val="ffffff"/>
          </a:solidFill>
          <a:ln w="18360">
            <a:solidFill>
              <a:srgbClr val="00555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TextBox 35"/>
          <p:cNvSpPr/>
          <p:nvPr/>
        </p:nvSpPr>
        <p:spPr>
          <a:xfrm>
            <a:off x="228600" y="3487680"/>
            <a:ext cx="4785840" cy="72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Atacama Desert, Chile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86" name=""/>
          <p:cNvSpPr/>
          <p:nvPr/>
        </p:nvSpPr>
        <p:spPr>
          <a:xfrm>
            <a:off x="1625040" y="2697480"/>
            <a:ext cx="5677200" cy="50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8360">
            <a:solidFill>
              <a:srgbClr val="c9211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947880" y="447480"/>
            <a:ext cx="10292400" cy="140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ts val="2599"/>
              </a:lnSpc>
              <a:spcAft>
                <a:spcPts val="1800"/>
              </a:spcAft>
              <a:buNone/>
            </a:pPr>
            <a:r>
              <a:rPr b="1" lang="en-US" sz="2300" spc="109" strike="noStrike" cap="all">
                <a:solidFill>
                  <a:srgbClr val="005555"/>
                </a:solidFill>
                <a:latin typeface="Arial"/>
              </a:rPr>
              <a:t>Cherenkov telescope array observatory</a:t>
            </a:r>
            <a:br>
              <a:rPr sz="2300"/>
            </a:br>
            <a:endParaRPr b="0" lang="en-US" sz="2300" spc="-1" strike="noStrike">
              <a:latin typeface="Arial"/>
            </a:endParaRPr>
          </a:p>
        </p:txBody>
      </p:sp>
      <p:sp>
        <p:nvSpPr>
          <p:cNvPr id="288" name="TextBox 30"/>
          <p:cNvSpPr/>
          <p:nvPr/>
        </p:nvSpPr>
        <p:spPr>
          <a:xfrm>
            <a:off x="11316960" y="6453360"/>
            <a:ext cx="30276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800" spc="-1" strike="noStrike">
                <a:solidFill>
                  <a:srgbClr val="a6a6a6"/>
                </a:solidFill>
                <a:latin typeface="Arial"/>
                <a:ea typeface="DejaVu Sans"/>
              </a:rPr>
              <a:t>7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ftr" idx="15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  <a:defRPr b="0" lang="de-DE" sz="8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</a:pPr>
            <a:r>
              <a:rPr b="0" lang="de-DE" sz="800" spc="60" strike="noStrike">
                <a:solidFill>
                  <a:srgbClr val="404040"/>
                </a:solidFill>
                <a:latin typeface="Arial"/>
              </a:rPr>
              <a:t>Anne Timmermans | Astroparticle School | Obertrubach-Barnfals | 14.10.2024</a:t>
            </a:r>
            <a:endParaRPr b="0" lang="en-US" sz="800" spc="-1" strike="noStrike">
              <a:latin typeface="Times New Roman"/>
            </a:endParaRPr>
          </a:p>
        </p:txBody>
      </p:sp>
      <p:pic>
        <p:nvPicPr>
          <p:cNvPr id="290" name="Grafik 17" descr=""/>
          <p:cNvPicPr/>
          <p:nvPr/>
        </p:nvPicPr>
        <p:blipFill>
          <a:blip r:embed="rId1"/>
          <a:stretch/>
        </p:blipFill>
        <p:spPr>
          <a:xfrm>
            <a:off x="10420200" y="65160"/>
            <a:ext cx="1721520" cy="786960"/>
          </a:xfrm>
          <a:prstGeom prst="rect">
            <a:avLst/>
          </a:prstGeom>
          <a:ln w="0">
            <a:noFill/>
          </a:ln>
        </p:spPr>
      </p:pic>
      <p:pic>
        <p:nvPicPr>
          <p:cNvPr id="291" name="" descr=""/>
          <p:cNvPicPr/>
          <p:nvPr/>
        </p:nvPicPr>
        <p:blipFill>
          <a:blip r:embed="rId2"/>
          <a:stretch/>
        </p:blipFill>
        <p:spPr>
          <a:xfrm>
            <a:off x="5715000" y="1071360"/>
            <a:ext cx="5118480" cy="5008320"/>
          </a:xfrm>
          <a:prstGeom prst="rect">
            <a:avLst/>
          </a:prstGeom>
          <a:ln w="0">
            <a:noFill/>
          </a:ln>
        </p:spPr>
      </p:pic>
      <p:pic>
        <p:nvPicPr>
          <p:cNvPr id="292" name="" descr=""/>
          <p:cNvPicPr/>
          <p:nvPr/>
        </p:nvPicPr>
        <p:blipFill>
          <a:blip r:embed="rId3"/>
          <a:stretch/>
        </p:blipFill>
        <p:spPr>
          <a:xfrm>
            <a:off x="553320" y="4591440"/>
            <a:ext cx="4701240" cy="1596240"/>
          </a:xfrm>
          <a:prstGeom prst="rect">
            <a:avLst/>
          </a:prstGeom>
          <a:ln w="0">
            <a:noFill/>
          </a:ln>
        </p:spPr>
      </p:pic>
      <p:sp>
        <p:nvSpPr>
          <p:cNvPr id="293" name="TextBox 32"/>
          <p:cNvSpPr/>
          <p:nvPr/>
        </p:nvSpPr>
        <p:spPr>
          <a:xfrm>
            <a:off x="457200" y="2214000"/>
            <a:ext cx="4785840" cy="160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1" lang="en-US" sz="1800" spc="-1" strike="noStrike">
                <a:solidFill>
                  <a:srgbClr val="005555"/>
                </a:solidFill>
                <a:latin typeface="Arial"/>
                <a:ea typeface="DejaVu Sans"/>
              </a:rPr>
              <a:t>3 telescope types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SST (2 reflectors, 1</a:t>
            </a:r>
            <a:r>
              <a:rPr b="0" lang="en-US" sz="16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st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 4 m, 2</a:t>
            </a:r>
            <a:r>
              <a:rPr b="0" lang="en-US" sz="16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nd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 1.8 m)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MST (12 m diameter)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ts val="2299"/>
              </a:lnSpc>
              <a:spcBef>
                <a:spcPts val="11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LST (23 m diameter)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94" name=""/>
          <p:cNvSpPr/>
          <p:nvPr/>
        </p:nvSpPr>
        <p:spPr>
          <a:xfrm>
            <a:off x="0" y="6634080"/>
            <a:ext cx="6826680" cy="3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1100" spc="-1" strike="noStrike" u="sng">
                <a:solidFill>
                  <a:srgbClr val="005555"/>
                </a:solidFill>
                <a:uFillTx/>
                <a:latin typeface="Arial"/>
                <a:ea typeface="DejaVu Sans"/>
                <a:hlinkClick r:id="rId4"/>
              </a:rPr>
              <a:t>https://www.ctao.org/emission-to-discovery/array-sites/ctao-south/</a:t>
            </a: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295" name=""/>
          <p:cNvSpPr/>
          <p:nvPr/>
        </p:nvSpPr>
        <p:spPr>
          <a:xfrm flipV="1">
            <a:off x="5747040" y="6122520"/>
            <a:ext cx="5058360" cy="1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8360">
            <a:solidFill>
              <a:srgbClr val="5983b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"/>
          <p:cNvSpPr/>
          <p:nvPr/>
        </p:nvSpPr>
        <p:spPr>
          <a:xfrm flipH="1" flipV="1">
            <a:off x="10992600" y="1153080"/>
            <a:ext cx="360" cy="5058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8360">
            <a:solidFill>
              <a:srgbClr val="5983b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TextBox 18"/>
          <p:cNvSpPr/>
          <p:nvPr/>
        </p:nvSpPr>
        <p:spPr>
          <a:xfrm>
            <a:off x="10746720" y="3429000"/>
            <a:ext cx="2054160" cy="27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 marL="285840" indent="-285840">
              <a:lnSpc>
                <a:spcPct val="100000"/>
              </a:lnSpc>
              <a:spcBef>
                <a:spcPts val="1151"/>
              </a:spcBef>
              <a:buClr>
                <a:srgbClr val="000000"/>
              </a:buClr>
              <a:buFont typeface="Arial"/>
              <a:buChar char="•"/>
              <a:tabLst>
                <a:tab algn="l" pos="40824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~ 2 km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98" name="TextBox 19"/>
          <p:cNvSpPr/>
          <p:nvPr/>
        </p:nvSpPr>
        <p:spPr>
          <a:xfrm>
            <a:off x="7542720" y="6129000"/>
            <a:ext cx="2054160" cy="27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 marL="285840" indent="-285840">
              <a:lnSpc>
                <a:spcPct val="100000"/>
              </a:lnSpc>
              <a:spcBef>
                <a:spcPts val="1151"/>
              </a:spcBef>
              <a:buClr>
                <a:srgbClr val="000000"/>
              </a:buClr>
              <a:buFont typeface="Arial"/>
              <a:buChar char="•"/>
              <a:tabLst>
                <a:tab algn="l" pos="40824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~ 2 km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" descr=""/>
          <p:cNvPicPr/>
          <p:nvPr/>
        </p:nvPicPr>
        <p:blipFill>
          <a:blip r:embed="rId1"/>
          <a:stretch/>
        </p:blipFill>
        <p:spPr>
          <a:xfrm>
            <a:off x="6419520" y="789840"/>
            <a:ext cx="5645160" cy="5826600"/>
          </a:xfrm>
          <a:prstGeom prst="rect">
            <a:avLst/>
          </a:prstGeom>
          <a:ln w="0">
            <a:noFill/>
          </a:ln>
        </p:spPr>
      </p:pic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947880" y="326160"/>
            <a:ext cx="10292400" cy="140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ts val="2599"/>
              </a:lnSpc>
              <a:spcAft>
                <a:spcPts val="1800"/>
              </a:spcAft>
              <a:buNone/>
            </a:pPr>
            <a:r>
              <a:rPr b="1" lang="en-US" sz="2300" spc="109" strike="noStrike" cap="all">
                <a:solidFill>
                  <a:srgbClr val="005555"/>
                </a:solidFill>
                <a:latin typeface="Arial"/>
              </a:rPr>
              <a:t>The medium sized telescope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301" name="TextBox 8"/>
          <p:cNvSpPr/>
          <p:nvPr/>
        </p:nvSpPr>
        <p:spPr>
          <a:xfrm>
            <a:off x="11316960" y="6453360"/>
            <a:ext cx="30276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>
              <a:lnSpc>
                <a:spcPts val="2299"/>
              </a:lnSpc>
              <a:spcBef>
                <a:spcPts val="1151"/>
              </a:spcBef>
              <a:buNone/>
              <a:tabLst>
                <a:tab algn="l" pos="408240"/>
              </a:tabLst>
            </a:pPr>
            <a:r>
              <a:rPr b="0" lang="en-US" sz="800" spc="-1" strike="noStrike">
                <a:solidFill>
                  <a:srgbClr val="a6a6a6"/>
                </a:solidFill>
                <a:latin typeface="Arial"/>
                <a:ea typeface="DejaVu Sans"/>
              </a:rPr>
              <a:t>8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ftr" idx="16"/>
          </p:nvPr>
        </p:nvSpPr>
        <p:spPr>
          <a:xfrm>
            <a:off x="0" y="6454800"/>
            <a:ext cx="12182040" cy="176040"/>
          </a:xfrm>
          <a:prstGeom prst="rect">
            <a:avLst/>
          </a:prstGeom>
          <a:noFill/>
          <a:ln w="0">
            <a:noFill/>
          </a:ln>
        </p:spPr>
        <p:txBody>
          <a:bodyPr lIns="946800" rIns="0" tIns="0" bIns="0" anchor="b">
            <a:noAutofit/>
          </a:bodyPr>
          <a:lstStyle>
            <a:lvl1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  <a:defRPr b="0" lang="de-DE" sz="800" spc="60" strike="noStrike">
                <a:solidFill>
                  <a:srgbClr val="40404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r" pos="9777600"/>
                <a:tab algn="r" pos="10227600"/>
              </a:tabLst>
            </a:pPr>
            <a:r>
              <a:rPr b="0" lang="de-DE" sz="800" spc="60" strike="noStrike">
                <a:solidFill>
                  <a:srgbClr val="404040"/>
                </a:solidFill>
                <a:latin typeface="Arial"/>
              </a:rPr>
              <a:t>Anne Timmermans | Astroparticle School | Obertrubach-Barnfals | 14.10.2024</a:t>
            </a:r>
            <a:endParaRPr b="0" lang="en-US" sz="800" spc="-1" strike="noStrike">
              <a:latin typeface="Times New Roman"/>
            </a:endParaRPr>
          </a:p>
        </p:txBody>
      </p:sp>
      <p:pic>
        <p:nvPicPr>
          <p:cNvPr id="303" name="Grafik 5" descr=""/>
          <p:cNvPicPr/>
          <p:nvPr/>
        </p:nvPicPr>
        <p:blipFill>
          <a:blip r:embed="rId2"/>
          <a:stretch/>
        </p:blipFill>
        <p:spPr>
          <a:xfrm>
            <a:off x="10420200" y="65160"/>
            <a:ext cx="1721520" cy="786960"/>
          </a:xfrm>
          <a:prstGeom prst="rect">
            <a:avLst/>
          </a:prstGeom>
          <a:ln w="0">
            <a:noFill/>
          </a:ln>
        </p:spPr>
      </p:pic>
      <p:sp>
        <p:nvSpPr>
          <p:cNvPr id="304" name="Connector: Curved 22"/>
          <p:cNvSpPr/>
          <p:nvPr/>
        </p:nvSpPr>
        <p:spPr>
          <a:xfrm flipV="1">
            <a:off x="4114800" y="1136160"/>
            <a:ext cx="4340160" cy="251136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00555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5" name=""/>
          <p:cNvSpPr/>
          <p:nvPr/>
        </p:nvSpPr>
        <p:spPr>
          <a:xfrm>
            <a:off x="2514600" y="3429000"/>
            <a:ext cx="1596960" cy="453960"/>
          </a:xfrm>
          <a:prstGeom prst="rect">
            <a:avLst/>
          </a:prstGeom>
          <a:solidFill>
            <a:srgbClr val="ffffff"/>
          </a:solidFill>
          <a:ln w="18360">
            <a:solidFill>
              <a:srgbClr val="00555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TextBox 6"/>
          <p:cNvSpPr/>
          <p:nvPr/>
        </p:nvSpPr>
        <p:spPr>
          <a:xfrm>
            <a:off x="2286000" y="3429000"/>
            <a:ext cx="205416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 marL="285840" indent="-285840">
              <a:lnSpc>
                <a:spcPct val="100000"/>
              </a:lnSpc>
              <a:spcBef>
                <a:spcPts val="1151"/>
              </a:spcBef>
              <a:buClr>
                <a:srgbClr val="000000"/>
              </a:buClr>
              <a:buFont typeface="Arial"/>
              <a:buChar char="•"/>
              <a:tabLst>
                <a:tab algn="l" pos="408240"/>
              </a:tabLst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FlashCam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307" name=""/>
          <p:cNvSpPr/>
          <p:nvPr/>
        </p:nvSpPr>
        <p:spPr>
          <a:xfrm>
            <a:off x="0" y="6651720"/>
            <a:ext cx="3882960" cy="20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en-US" sz="900" spc="-1" strike="noStrike" u="sng">
                <a:solidFill>
                  <a:srgbClr val="005555"/>
                </a:solidFill>
                <a:uFillTx/>
                <a:latin typeface="Calibri"/>
                <a:ea typeface="DejaVu Sans"/>
                <a:hlinkClick r:id="rId3"/>
              </a:rPr>
              <a:t>https://www.ctao.org/emission-to-discovery/telescopes/mst/</a:t>
            </a:r>
            <a:r>
              <a:rPr b="0" lang="en-US" sz="9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308" name=""/>
          <p:cNvSpPr/>
          <p:nvPr/>
        </p:nvSpPr>
        <p:spPr>
          <a:xfrm>
            <a:off x="9242280" y="789840"/>
            <a:ext cx="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8360">
            <a:solidFill>
              <a:srgbClr val="c9211e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"/>
          <p:cNvSpPr/>
          <p:nvPr/>
        </p:nvSpPr>
        <p:spPr>
          <a:xfrm>
            <a:off x="11430000" y="941760"/>
            <a:ext cx="360" cy="545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8360">
            <a:solidFill>
              <a:srgbClr val="c9211e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TextBox 2"/>
          <p:cNvSpPr/>
          <p:nvPr/>
        </p:nvSpPr>
        <p:spPr>
          <a:xfrm>
            <a:off x="10287000" y="3200400"/>
            <a:ext cx="205416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lIns="0" rIns="0" tIns="0" bIns="0" anchor="t">
            <a:spAutoFit/>
          </a:bodyPr>
          <a:p>
            <a:pPr marL="285840" indent="-285840">
              <a:lnSpc>
                <a:spcPct val="100000"/>
              </a:lnSpc>
              <a:spcBef>
                <a:spcPts val="1151"/>
              </a:spcBef>
              <a:buClr>
                <a:srgbClr val="000000"/>
              </a:buClr>
              <a:buFont typeface="Arial"/>
              <a:buChar char="•"/>
              <a:tabLst>
                <a:tab algn="l" pos="408240"/>
              </a:tabLst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27 m</a:t>
            </a: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_rels/item4.xml.rels><?xml version="1.0" encoding="UTF-8"?>
<Relationships xmlns="http://schemas.openxmlformats.org/package/2006/relationships"><Relationship Id="rId1" Type="http://schemas.openxmlformats.org/officeDocument/2006/relationships/customXmlProps" Target="itemProps4.xml"/>
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pgDocDescription xmlns="c6c67821-26bb-42f7-bdf8-5a2625b641ff">Mustermappe zur Erstellung von PowerPoint-Präsentationen.</mpgDocDescription>
    <mpgPLPublishingDate xmlns="http://schemas.microsoft.com/sharepoint/v3">2020-05-27T22:00:00+00:00</mpgPLPublishingDate>
    <mpgPLContentResponsible xmlns="http://schemas.microsoft.com/sharepoint/v3">
      <UserInfo>
        <DisplayName>i:0e.t|sso-gv|057328</DisplayName>
        <AccountId>493</AccountId>
        <AccountType/>
      </UserInfo>
    </mpgPLContentResponsible>
    <mpgDocTargetGroupTaxHTField xmlns="http://schemas.microsoft.com/sharepoint/v3">
      <Terms xmlns="http://schemas.microsoft.com/office/infopath/2007/PartnerControls">
        <TermInfo>
          <TermName>GV</TermName>
          <TermId>57c45585-e7ac-4fd7-9240-3f1dcd05ca05</TermId>
        </TermInfo>
      </Terms>
    </mpgDocTargetGroupTaxHTField>
    <TaxCatchAll xmlns="c6c67821-26bb-42f7-bdf8-5a2625b641ff">
      <Value>2540</Value>
      <Value>9</Value>
      <Value>2</Value>
    </TaxCatchAll>
    <mpgPLLanguageTaxHTField xmlns="http://schemas.microsoft.com/sharepoint/v3">
      <Terms xmlns="http://schemas.microsoft.com/office/infopath/2007/PartnerControls">
        <TermInfo>
          <TermName>deutsch</TermName>
          <TermId>44abdae6-0e73-433a-aa95-162c84ae1ca9</TermId>
        </TermInfo>
      </Terms>
    </mpgPLLanguageTaxHTField>
    <TaxKeywordTaxHTField xmlns="c6c67821-26bb-42f7-bdf8-5a2625b641ff">
      <Terms xmlns="http://schemas.microsoft.com/office/infopath/2007/PartnerControls"/>
    </TaxKeywordTaxHTField>
    <mpgDocDocTypeTaxHTField xmlns="http://schemas.microsoft.com/sharepoint/v3">
      <Terms xmlns="http://schemas.microsoft.com/office/infopath/2007/PartnerControls">
        <TermInfo>
          <TermName>Vorlage</TermName>
          <TermId>09f70767-5cdb-414d-a322-d8016a38f1a6</TermId>
        </TermInfo>
      </Terms>
    </mpgDocDocTypeTaxHTField>
    <mpgPLExpiryDate xmlns="http://schemas.microsoft.com/sharepoint/v3" xsi:nil="true"/>
  </documentManagement>
</p:properties>
</file>

<file path=customXml/item3.xml><?xml version="1.0" encoding="utf-8"?>
<?mso-contentType ?>
<spe:Receivers xmlns:spe="http://schemas.microsoft.com/sharepoint/events">
  <Receiver>
    <Name>DocumentEventReceiverItemAdded</Name>
    <Synchronization>Synchronous</Synchronization>
    <Type>10001</Type>
    <SequenceNumber>16000</SequenceNumber>
    <Url/>
    <Assembly>MPG.Intra20.Publishing, Version=1.0.0.0, Culture=neutral, PublicKeyToken=87bb4b3fa8c36758</Assembly>
    <Class>MPG.Intra20.Publishing.SharePoint.EventReceiver.DocumentEventReceiver.DocumentEventReceiver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MPG Dokument" ma:contentTypeID="0x0101004AB6DF3283EA4DF58212D22E9467034C009AE54748E543DB4E897550B5FCF4F56F" ma:contentTypeVersion="122" ma:contentTypeDescription="Dokument Inhaltstyp" ma:contentTypeScope="" ma:versionID="5d50fa3fdd412e03ea1824b6b89e9526">
  <xsd:schema xmlns:xsd="http://www.w3.org/2001/XMLSchema" xmlns:xs="http://www.w3.org/2001/XMLSchema" xmlns:p="http://schemas.microsoft.com/office/2006/metadata/properties" xmlns:ns1="http://schemas.microsoft.com/sharepoint/v3" xmlns:ns2="c6c67821-26bb-42f7-bdf8-5a2625b641ff" targetNamespace="http://schemas.microsoft.com/office/2006/metadata/properties" ma:root="true" ma:fieldsID="c716f81d2c21273f69a714a80fa5c6de" ns1:_="" ns2:_="">
    <xsd:import namespace="http://schemas.microsoft.com/sharepoint/v3"/>
    <xsd:import namespace="c6c67821-26bb-42f7-bdf8-5a2625b641ff"/>
    <xsd:element name="properties">
      <xsd:complexType>
        <xsd:sequence>
          <xsd:element name="documentManagement">
            <xsd:complexType>
              <xsd:all>
                <xsd:element ref="ns1:mpgPLContentResponsible"/>
                <xsd:element ref="ns1:mpgPLPublishingDate" minOccurs="0"/>
                <xsd:element ref="ns1:mpgPLExpiryDate" minOccurs="0"/>
                <xsd:element ref="ns2:TaxKeywordTaxHTField" minOccurs="0"/>
                <xsd:element ref="ns1:mpgDocDocTypeTaxHTField" minOccurs="0"/>
                <xsd:element ref="ns2:TaxCatchAll" minOccurs="0"/>
                <xsd:element ref="ns2:TaxCatchAllLabel" minOccurs="0"/>
                <xsd:element ref="ns1:mpgDocTargetGroupTaxHTField" minOccurs="0"/>
                <xsd:element ref="ns1:mpgPLLanguageTaxHTField" minOccurs="0"/>
                <xsd:element ref="ns2:SharedWithUsers" minOccurs="0"/>
                <xsd:element ref="ns2:mpgDocDescrip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mpgPLContentResponsible" ma:index="8" ma:displayName="Inhaltsverantwortliche*r" ma:description="" ma:list="UserInfo" ma:SharePointGroup="0" ma:internalName="mpgPLContentResponsib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pgPLPublishingDate" ma:index="9" nillable="true" ma:displayName="Veröffentlichungsdatum" ma:default="[TODAY]" ma:description="" ma:format="DateOnly" ma:internalName="mpgPLPublishingDate">
      <xsd:simpleType>
        <xsd:restriction base="dms:DateTime"/>
      </xsd:simpleType>
    </xsd:element>
    <xsd:element name="mpgPLExpiryDate" ma:index="10" nillable="true" ma:displayName="Ablaufdatum" ma:description="" ma:format="DateOnly" ma:internalName="mpgPLExpiryDate">
      <xsd:simpleType>
        <xsd:restriction base="dms:DateTime"/>
      </xsd:simpleType>
    </xsd:element>
    <xsd:element name="mpgDocDocTypeTaxHTField" ma:index="13" ma:taxonomy="true" ma:internalName="mpgDocDocTypeTaxHTField" ma:taxonomyFieldName="mpgDocDocType" ma:displayName="Art" ma:fieldId="{601dbd04-b693-439b-b28e-0b23f1dc2428}" ma:sspId="41004379-2ab6-411a-b317-f2f5ec94df92" ma:termSetId="e1711f15-461a-476e-9d7d-f02bebbaddb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pgDocTargetGroupTaxHTField" ma:index="17" ma:taxonomy="true" ma:internalName="mpgDocTargetGroupTaxHTField" ma:taxonomyFieldName="mpgDocTargetGroup" ma:displayName="Zielgruppe" ma:fieldId="{6ba75283-d0e7-4150-bb2c-741bb77c72d2}" ma:sspId="41004379-2ab6-411a-b317-f2f5ec94df92" ma:termSetId="54bc12ce-a5a6-4ae3-8b04-494423616de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pgPLLanguageTaxHTField" ma:index="19" ma:taxonomy="true" ma:internalName="mpgPLLanguageTaxHTField" ma:taxonomyFieldName="mpgPLLanguage" ma:displayName="Sprache" ma:fieldId="{b1679fa1-1b0d-44c5-99e4-91e3fdab4b26}" ma:sspId="41004379-2ab6-411a-b317-f2f5ec94df92" ma:termSetId="e30160ba-dae6-41a6-ae27-2318da018462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c67821-26bb-42f7-bdf8-5a2625b641ff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2" nillable="true" ma:taxonomy="true" ma:internalName="TaxKeywordTaxHTField" ma:taxonomyFieldName="TaxKeyword" ma:displayName="Keywords" ma:fieldId="{23f27201-bee3-471e-b2e7-b64fd8b7ca38}" ma:taxonomyMulti="true" ma:sspId="41004379-2ab6-411a-b317-f2f5ec94df9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description="" ma:hidden="true" ma:list="{d7fbe5fd-9a95-431e-af01-f63580c6228b}" ma:internalName="TaxCatchAll" ma:showField="CatchAllData" ma:web="c6c67821-26bb-42f7-bdf8-5a2625b641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description="" ma:hidden="true" ma:list="{d7fbe5fd-9a95-431e-af01-f63580c6228b}" ma:internalName="TaxCatchAllLabel" ma:readOnly="true" ma:showField="CatchAllDataLabel" ma:web="c6c67821-26bb-42f7-bdf8-5a2625b641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pgDocDescription" ma:index="22" nillable="true" ma:displayName="Description" ma:description="" ma:internalName="mpgDocDescription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4D114E-A335-4D1F-B2AB-59B85C9B0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B04CF1-2BB0-4521-84A0-B4B2049AA8D3}">
  <ds:schemaRefs>
    <ds:schemaRef ds:uri="c6c67821-26bb-42f7-bdf8-5a2625b641f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C97DD61-7904-449B-A634-CDAECE14548A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B62CAEBB-EFFA-4B99-A134-68D8B99B2139}">
  <ds:schemaRefs>
    <ds:schemaRef ds:uri="c6c67821-26bb-42f7-bdf8-5a2625b641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946</TotalTime>
  <Application>LibreOffice/7.3.7.2$Linux_X86_64 LibreOffice_project/30$Build-2</Application>
  <AppVersion>15.0000</AppVersion>
  <Words>304</Words>
  <Paragraphs>74</Paragraphs>
  <Company>Max-Planck-Gesellschaft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2021-11-17T15:55:04Z</dcterms:created>
  <dc:creator>Dalija Budimlic</dc:creator>
  <dc:description/>
  <dc:language>en-US</dc:language>
  <cp:lastModifiedBy/>
  <dcterms:modified xsi:type="dcterms:W3CDTF">2024-10-14T08:47:00Z</dcterms:modified>
  <cp:revision>480</cp:revision>
  <dc:subject/>
  <dc:title>Der Neue Max Planck Master Musterfolien zur Inspiration,  zum editieren &amp;  weiterarbeiten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0x0101004AB6DF3283EA4DF58212D22E9467034C009AE54748E543DB4E897550B5FCF4F56F</vt:lpwstr>
  </property>
  <property fmtid="{D5CDD505-2E9C-101B-9397-08002B2CF9AE}" pid="3" name="Notes">
    <vt:r8>1</vt:r8>
  </property>
  <property fmtid="{D5CDD505-2E9C-101B-9397-08002B2CF9AE}" pid="4" name="PresentationFormat">
    <vt:lpwstr>Breitbild</vt:lpwstr>
  </property>
  <property fmtid="{D5CDD505-2E9C-101B-9397-08002B2CF9AE}" pid="5" name="Slides">
    <vt:r8>8</vt:r8>
  </property>
  <property fmtid="{D5CDD505-2E9C-101B-9397-08002B2CF9AE}" pid="6" name="TaxKeyword">
    <vt:lpwstr/>
  </property>
  <property fmtid="{D5CDD505-2E9C-101B-9397-08002B2CF9AE}" pid="7" name="mpgDocDocType">
    <vt:lpwstr>2540;#Vorlage|09f70767-5cdb-414d-a322-d8016a38f1a6</vt:lpwstr>
  </property>
  <property fmtid="{D5CDD505-2E9C-101B-9397-08002B2CF9AE}" pid="8" name="mpgDocTargetGroup">
    <vt:lpwstr>2;#GV|57c45585-e7ac-4fd7-9240-3f1dcd05ca05</vt:lpwstr>
  </property>
  <property fmtid="{D5CDD505-2E9C-101B-9397-08002B2CF9AE}" pid="9" name="mpgPLLanguage">
    <vt:lpwstr>9;#deutsch|44abdae6-0e73-433a-aa95-162c84ae1ca9</vt:lpwstr>
  </property>
</Properties>
</file>