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11" r:id="rId3"/>
    <p:sldId id="338" r:id="rId4"/>
    <p:sldId id="281" r:id="rId5"/>
    <p:sldId id="310" r:id="rId6"/>
    <p:sldId id="339" r:id="rId7"/>
    <p:sldId id="340" r:id="rId8"/>
    <p:sldId id="341" r:id="rId9"/>
    <p:sldId id="342" r:id="rId10"/>
    <p:sldId id="343" r:id="rId11"/>
    <p:sldId id="275" r:id="rId12"/>
    <p:sldId id="329" r:id="rId13"/>
    <p:sldId id="314" r:id="rId14"/>
    <p:sldId id="332" r:id="rId15"/>
    <p:sldId id="331" r:id="rId16"/>
    <p:sldId id="336" r:id="rId17"/>
    <p:sldId id="326" r:id="rId18"/>
    <p:sldId id="333" r:id="rId19"/>
    <p:sldId id="334" r:id="rId20"/>
    <p:sldId id="335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E0E0E0"/>
    <a:srgbClr val="8DB3C8"/>
    <a:srgbClr val="70A2EC"/>
    <a:srgbClr val="126E8A"/>
    <a:srgbClr val="3079A6"/>
    <a:srgbClr val="925E3B"/>
    <a:srgbClr val="D1833A"/>
    <a:srgbClr val="649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0" autoAdjust="0"/>
    <p:restoredTop sz="93772" autoAdjust="0"/>
  </p:normalViewPr>
  <p:slideViewPr>
    <p:cSldViewPr snapToGrid="0">
      <p:cViewPr varScale="1">
        <p:scale>
          <a:sx n="104" d="100"/>
          <a:sy n="104" d="100"/>
        </p:scale>
        <p:origin x="3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FF900-A8E0-4DC9-8937-EA7112A166AC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731B3-2125-4331-9F79-2A047BE94C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5044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731B3-2125-4331-9F79-2A047BE94CC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7921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731B3-2125-4331-9F79-2A047BE94CC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941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731B3-2125-4331-9F79-2A047BE94CC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9101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731B3-2125-4331-9F79-2A047BE94CC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4081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731B3-2125-4331-9F79-2A047BE94CC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3837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731B3-2125-4331-9F79-2A047BE94CC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9517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731B3-2125-4331-9F79-2A047BE94CC3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910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731B3-2125-4331-9F79-2A047BE94CC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422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731B3-2125-4331-9F79-2A047BE94CC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15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731B3-2125-4331-9F79-2A047BE94CC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311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731B3-2125-4331-9F79-2A047BE94CC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753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731B3-2125-4331-9F79-2A047BE94CC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7620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731B3-2125-4331-9F79-2A047BE94CC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9709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731B3-2125-4331-9F79-2A047BE94CC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7575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731B3-2125-4331-9F79-2A047BE94CC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4154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731B3-2125-4331-9F79-2A047BE94CC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95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DF8E84-8002-444A-B37F-F6066F068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80897A-AA4C-454D-8285-02BE72C09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C082EA-D17C-4B85-B8AD-6E23B6DE9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E9C-81F6-4731-8F7A-747ED8B5438F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311C31-F6D0-473E-8FC9-0BA46771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3354B3-D402-4E3D-A6BB-4B71D92A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D5DE-6A93-403B-8B1C-5C8B04B3A6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326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AF21CF-F846-4160-93D2-0FCE13340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5D2340-0FB5-42D1-B99A-6F0AB62F3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F81EAA-8528-4F92-AAA0-2A77FE1E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E9C-81F6-4731-8F7A-747ED8B5438F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7796B9-1530-4D11-8DCA-FAD0A85B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8DCAE8-6F34-45CB-82EB-744ADB1E8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D5DE-6A93-403B-8B1C-5C8B04B3A6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58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820479B-E167-4FE7-83B5-D45893C2E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14D3459-A11F-425E-8BBB-0BED628F7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5EE56F-56AA-44E0-A3CC-F98573E5C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E9C-81F6-4731-8F7A-747ED8B5438F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CBF3F1-5E0A-43CF-B1CB-686320C13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84619B-6786-4D1C-8E95-0C12D09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D5DE-6A93-403B-8B1C-5C8B04B3A6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131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A9758-809F-4707-B902-B95E0E0C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53C99F-E4D2-4932-9A12-5EA232E34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8EED92-8943-49A2-B501-16A5C8393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E9C-81F6-4731-8F7A-747ED8B5438F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A9B18C-5E87-4772-983A-412DCBC66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EAC26C-4B1E-42D7-8DC2-3A32C061A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D5DE-6A93-403B-8B1C-5C8B04B3A6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84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222CD5-0107-4A6F-8088-B0252490C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3790D9-97F0-4C1E-A7AD-DF19F5C57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B97D3B-2D7F-4C83-8F39-D922E1EC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E9C-81F6-4731-8F7A-747ED8B5438F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4809DE-CAD2-4E2B-BF3B-0DE6AC187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23DE93-FAB0-41BE-B454-828991C61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D5DE-6A93-403B-8B1C-5C8B04B3A6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5296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47C77-2C52-497E-B9E1-860B898D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ED6019-D441-459A-BFF7-B171B2BB8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2DA7B2-E03D-4084-BEF8-D63F63661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E5C978A-46F7-47CB-A8E8-2BCC5FBEE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E9C-81F6-4731-8F7A-747ED8B5438F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090F5AB-4158-4314-AD21-020923923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C93641-F344-4B29-B8FF-EF6BACB09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D5DE-6A93-403B-8B1C-5C8B04B3A6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804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33639C-DB38-41D3-9FA1-30FBC5DB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BB8E463-A7FE-41B1-86A0-139D34927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D9ED556-D5D9-49BF-A5F0-E84919AC6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3B0C1A9-FA84-4BBD-A237-7E8DB187B9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427C6CC-832F-4B82-91D7-A8D7580F40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401917B-B855-44F1-BD9D-4A7682FDF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E9C-81F6-4731-8F7A-747ED8B5438F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C8358E4-96B0-42E7-A6AD-392E53544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022C579-1F3C-48FE-9132-BFCCD14C1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D5DE-6A93-403B-8B1C-5C8B04B3A6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280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DBFFEF-E3E5-4ECC-AF17-EF6A3AAD3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EF2A9B-34C4-4A1B-A321-07630B699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E9C-81F6-4731-8F7A-747ED8B5438F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144A55-9159-409E-8571-FD0040DC3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76D6A84-FD80-46FC-AF31-3D0CE8433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D5DE-6A93-403B-8B1C-5C8B04B3A6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3492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77E45EC-51A4-4E49-86D9-0A2830AE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E9C-81F6-4731-8F7A-747ED8B5438F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E5B839-539C-4D4F-B6CB-60292D3A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629A76-4ED1-48B1-8CB3-2F8321DAA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D5DE-6A93-403B-8B1C-5C8B04B3A6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718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0BADC5-3D91-4C7D-BE10-B72DFC00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1B4824-4366-40DC-92CE-7F1562537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DF5A12-FE87-4223-B8DD-0EDC848AB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D8783A-3BED-4867-B9F2-10E15CC8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E9C-81F6-4731-8F7A-747ED8B5438F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F2EE1C-D399-44EC-A6CC-F391AA2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5E1C2D4-6C78-4300-A97C-EE724F103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D5DE-6A93-403B-8B1C-5C8B04B3A6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91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42FDA2-0DCB-4EDF-B02A-DC9DB942D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CD8D4EC-BC37-49FC-8902-F4D4417287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B897465-9CAB-4EBB-BCA2-3FAE5AA1E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44339D-5FB4-466A-A3B1-7BF926189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E9C-81F6-4731-8F7A-747ED8B5438F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540B825-D6F3-4297-A961-B60ACBF79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856798-62C3-44E8-ABCB-2C6EA4EFB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D5DE-6A93-403B-8B1C-5C8B04B3A6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541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13912E0-2A3B-4816-94AF-C10EA43C9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22D404-57B7-4E17-A020-DE672302C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14D770-CECB-4E30-A8CF-75767CD31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4AE9C-81F6-4731-8F7A-747ED8B5438F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32936B-9875-48B7-BDF1-CA5BC3142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750F33-FAA3-45A6-A36E-CDEE5532B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BD5DE-6A93-403B-8B1C-5C8B04B3A6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91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ewitterblitz 45">
            <a:extLst>
              <a:ext uri="{FF2B5EF4-FFF2-40B4-BE49-F238E27FC236}">
                <a16:creationId xmlns:a16="http://schemas.microsoft.com/office/drawing/2014/main" id="{9FC7138A-0D5F-B5BF-5409-A5E33AFE7714}"/>
              </a:ext>
            </a:extLst>
          </p:cNvPr>
          <p:cNvSpPr/>
          <p:nvPr/>
        </p:nvSpPr>
        <p:spPr>
          <a:xfrm rot="7997566">
            <a:off x="5643820" y="2201085"/>
            <a:ext cx="1498906" cy="661863"/>
          </a:xfrm>
          <a:prstGeom prst="lightningBol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B88B3EAD-2B45-4D04-21AC-B5C83420D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6393">
            <a:off x="-910441" y="2353232"/>
            <a:ext cx="7609164" cy="5700532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6A2037DB-D96F-462C-89ED-CD3985920A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829A32A-4456-4B18-ABF4-47B6A543B636}"/>
              </a:ext>
            </a:extLst>
          </p:cNvPr>
          <p:cNvSpPr txBox="1"/>
          <p:nvPr/>
        </p:nvSpPr>
        <p:spPr>
          <a:xfrm>
            <a:off x="213592" y="591969"/>
            <a:ext cx="6500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Quicksand" pitchFamily="2" charset="0"/>
              </a:rPr>
              <a:t>VLBI Probes of Jet Physics in Neutrino-Candidate Blazars</a:t>
            </a:r>
            <a:endParaRPr lang="de-DE" sz="2800" dirty="0">
              <a:latin typeface="Quicksand" pitchFamily="2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7CBC06B-1B78-4849-A8F3-6F332A8B35FE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25F7B1A5-03D4-4201-80BE-C2A0F4C45BED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BB4AD2C-A458-493E-A24B-8B301BD6CCF2}"/>
              </a:ext>
            </a:extLst>
          </p:cNvPr>
          <p:cNvSpPr txBox="1"/>
          <p:nvPr/>
        </p:nvSpPr>
        <p:spPr>
          <a:xfrm>
            <a:off x="3096491" y="1795910"/>
            <a:ext cx="1329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Quicksand" pitchFamily="2" charset="0"/>
              </a:rPr>
              <a:t>©H. Pohl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9D70B95-723A-4BD3-BE61-86BA9C44BD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8486BE1-45C6-4A65-8146-D11D3482AD30}"/>
              </a:ext>
            </a:extLst>
          </p:cNvPr>
          <p:cNvSpPr txBox="1"/>
          <p:nvPr/>
        </p:nvSpPr>
        <p:spPr>
          <a:xfrm>
            <a:off x="213591" y="1593313"/>
            <a:ext cx="5800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Quicksand" pitchFamily="2" charset="0"/>
              </a:rPr>
              <a:t>Florian Eppel</a:t>
            </a:r>
          </a:p>
          <a:p>
            <a:r>
              <a:rPr lang="de-DE" sz="1800" i="1" dirty="0">
                <a:latin typeface="Quicksand" pitchFamily="2" charset="0"/>
              </a:rPr>
              <a:t>JMU</a:t>
            </a:r>
            <a:r>
              <a:rPr lang="de-DE" i="1" dirty="0">
                <a:latin typeface="Quicksand" pitchFamily="2" charset="0"/>
              </a:rPr>
              <a:t> W</a:t>
            </a:r>
            <a:r>
              <a:rPr lang="de-DE" sz="1800" i="1" dirty="0">
                <a:latin typeface="Quicksand" pitchFamily="2" charset="0"/>
              </a:rPr>
              <a:t>ürzburg &amp; </a:t>
            </a:r>
            <a:r>
              <a:rPr lang="de-DE" sz="1800" i="1" dirty="0" err="1">
                <a:latin typeface="Quicksand" pitchFamily="2" charset="0"/>
              </a:rPr>
              <a:t>MPIfR</a:t>
            </a:r>
            <a:r>
              <a:rPr lang="de-DE" sz="1800" i="1" dirty="0">
                <a:latin typeface="Quicksand" pitchFamily="2" charset="0"/>
              </a:rPr>
              <a:t> Bonn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5F56F1D-8EB1-3944-4927-B75FBEB87799}"/>
              </a:ext>
            </a:extLst>
          </p:cNvPr>
          <p:cNvSpPr txBox="1"/>
          <p:nvPr/>
        </p:nvSpPr>
        <p:spPr>
          <a:xfrm>
            <a:off x="3096491" y="4877037"/>
            <a:ext cx="9095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M. Kadler, E. Ros, J. Heßdörfer, F. Rösch, P. Benke, B. </a:t>
            </a:r>
            <a:r>
              <a:rPr lang="de-DE" dirty="0" err="1">
                <a:latin typeface="Quicksand" pitchFamily="2" charset="0"/>
              </a:rPr>
              <a:t>Boccardi</a:t>
            </a:r>
            <a:r>
              <a:rPr lang="de-DE" dirty="0">
                <a:latin typeface="Quicksand" pitchFamily="2" charset="0"/>
              </a:rPr>
              <a:t>, S. </a:t>
            </a:r>
            <a:r>
              <a:rPr lang="de-DE" dirty="0" err="1">
                <a:latin typeface="Quicksand" pitchFamily="2" charset="0"/>
              </a:rPr>
              <a:t>Buson</a:t>
            </a:r>
            <a:r>
              <a:rPr lang="de-DE" dirty="0">
                <a:latin typeface="Quicksand" pitchFamily="2" charset="0"/>
              </a:rPr>
              <a:t>, P. Edwards, C. Fromm, M. </a:t>
            </a:r>
            <a:r>
              <a:rPr lang="de-DE" dirty="0" err="1">
                <a:latin typeface="Quicksand" pitchFamily="2" charset="0"/>
              </a:rPr>
              <a:t>Giroletti</a:t>
            </a:r>
            <a:r>
              <a:rPr lang="de-DE" dirty="0">
                <a:latin typeface="Quicksand" pitchFamily="2" charset="0"/>
              </a:rPr>
              <a:t>, A. Gokus, J. L. Gomez, S. </a:t>
            </a:r>
            <a:r>
              <a:rPr lang="de-DE" dirty="0" err="1">
                <a:latin typeface="Quicksand" pitchFamily="2" charset="0"/>
              </a:rPr>
              <a:t>Hämmerich</a:t>
            </a:r>
            <a:r>
              <a:rPr lang="de-DE" dirty="0">
                <a:latin typeface="Quicksand" pitchFamily="2" charset="0"/>
              </a:rPr>
              <a:t>, D. Kirchner, Y. Y. Kovalev, T. P. Krichbaum, M. Lister, K. Mannheim, F. McBride, C. </a:t>
            </a:r>
            <a:r>
              <a:rPr lang="de-DE" dirty="0" err="1">
                <a:latin typeface="Quicksand" pitchFamily="2" charset="0"/>
              </a:rPr>
              <a:t>Nanci</a:t>
            </a:r>
            <a:r>
              <a:rPr lang="de-DE" dirty="0">
                <a:latin typeface="Quicksand" pitchFamily="2" charset="0"/>
              </a:rPr>
              <a:t>, R. </a:t>
            </a:r>
            <a:r>
              <a:rPr lang="de-DE" dirty="0" err="1">
                <a:latin typeface="Quicksand" pitchFamily="2" charset="0"/>
              </a:rPr>
              <a:t>Ojha</a:t>
            </a:r>
            <a:r>
              <a:rPr lang="de-DE" dirty="0">
                <a:latin typeface="Quicksand" pitchFamily="2" charset="0"/>
              </a:rPr>
              <a:t>, G. F. </a:t>
            </a:r>
            <a:r>
              <a:rPr lang="de-DE" dirty="0" err="1">
                <a:latin typeface="Quicksand" pitchFamily="2" charset="0"/>
              </a:rPr>
              <a:t>Paraschos</a:t>
            </a:r>
            <a:r>
              <a:rPr lang="de-DE" dirty="0">
                <a:latin typeface="Quicksand" pitchFamily="2" charset="0"/>
              </a:rPr>
              <a:t>, M. </a:t>
            </a:r>
            <a:r>
              <a:rPr lang="de-DE" dirty="0" err="1">
                <a:latin typeface="Quicksand" pitchFamily="2" charset="0"/>
              </a:rPr>
              <a:t>Perucho</a:t>
            </a:r>
            <a:r>
              <a:rPr lang="de-DE" dirty="0">
                <a:latin typeface="Quicksand" pitchFamily="2" charset="0"/>
              </a:rPr>
              <a:t>, A. </a:t>
            </a:r>
            <a:r>
              <a:rPr lang="de-DE" dirty="0" err="1">
                <a:latin typeface="Quicksand" pitchFamily="2" charset="0"/>
              </a:rPr>
              <a:t>Plavin</a:t>
            </a:r>
            <a:r>
              <a:rPr lang="de-DE" dirty="0">
                <a:latin typeface="Quicksand" pitchFamily="2" charset="0"/>
              </a:rPr>
              <a:t>, A. C. S. </a:t>
            </a:r>
            <a:r>
              <a:rPr lang="de-DE" dirty="0" err="1">
                <a:latin typeface="Quicksand" pitchFamily="2" charset="0"/>
              </a:rPr>
              <a:t>Readhead</a:t>
            </a:r>
            <a:r>
              <a:rPr lang="de-DE" dirty="0">
                <a:latin typeface="Quicksand" pitchFamily="2" charset="0"/>
              </a:rPr>
              <a:t>, J. Stevens, P. Weber, P. </a:t>
            </a:r>
            <a:r>
              <a:rPr lang="de-DE" dirty="0" err="1">
                <a:latin typeface="Quicksand" pitchFamily="2" charset="0"/>
              </a:rPr>
              <a:t>Torne</a:t>
            </a:r>
            <a:endParaRPr lang="de-DE" dirty="0">
              <a:latin typeface="Quicksand" pitchFamily="2" charset="0"/>
            </a:endParaRP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1F1C0BEC-7673-59EA-238B-7836689DE341}"/>
              </a:ext>
            </a:extLst>
          </p:cNvPr>
          <p:cNvGrpSpPr/>
          <p:nvPr/>
        </p:nvGrpSpPr>
        <p:grpSpPr>
          <a:xfrm>
            <a:off x="9141314" y="1169907"/>
            <a:ext cx="3927822" cy="3129193"/>
            <a:chOff x="9197878" y="1039080"/>
            <a:chExt cx="3927822" cy="3129193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ADAA9349-1256-45BE-3902-80C279644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25250" y="1039080"/>
              <a:ext cx="3600450" cy="3129193"/>
            </a:xfrm>
            <a:prstGeom prst="rect">
              <a:avLst/>
            </a:prstGeom>
          </p:spPr>
        </p:pic>
        <p:pic>
          <p:nvPicPr>
            <p:cNvPr id="21" name="Grafik 20" descr="Ein Bild, das Kreis enthält.&#10;&#10;Automatisch generierte Beschreibung">
              <a:extLst>
                <a:ext uri="{FF2B5EF4-FFF2-40B4-BE49-F238E27FC236}">
                  <a16:creationId xmlns:a16="http://schemas.microsoft.com/office/drawing/2014/main" id="{3926DD08-164D-A94D-98D3-9EF0967D4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80402" flipH="1">
              <a:off x="9247081" y="1145474"/>
              <a:ext cx="846586" cy="886892"/>
            </a:xfrm>
            <a:prstGeom prst="rect">
              <a:avLst/>
            </a:prstGeom>
          </p:spPr>
        </p:pic>
        <p:pic>
          <p:nvPicPr>
            <p:cNvPr id="26" name="Grafik 25" descr="Ein Bild, das Kreis enthält.&#10;&#10;Automatisch generierte Beschreibung">
              <a:extLst>
                <a:ext uri="{FF2B5EF4-FFF2-40B4-BE49-F238E27FC236}">
                  <a16:creationId xmlns:a16="http://schemas.microsoft.com/office/drawing/2014/main" id="{6EA7B131-68F1-3728-5838-239C45CA6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629213">
              <a:off x="9214289" y="2432041"/>
              <a:ext cx="771306" cy="804128"/>
            </a:xfrm>
            <a:prstGeom prst="rect">
              <a:avLst/>
            </a:prstGeom>
          </p:spPr>
        </p:pic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AAB8E19E-51B6-C7A1-B3DA-6ACBC2D941A6}"/>
              </a:ext>
            </a:extLst>
          </p:cNvPr>
          <p:cNvSpPr txBox="1"/>
          <p:nvPr/>
        </p:nvSpPr>
        <p:spPr>
          <a:xfrm>
            <a:off x="1393" y="5856936"/>
            <a:ext cx="26631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latin typeface="Quicksand" pitchFamily="2" charset="0"/>
              </a:rPr>
              <a:t>Credit: Sophia Dagnello, NRAO/AUI/NSF</a:t>
            </a:r>
            <a:endParaRPr lang="de-DE" sz="1050" dirty="0">
              <a:latin typeface="Quicksand" pitchFamily="2" charset="0"/>
            </a:endParaRP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8A66F656-EC7B-6E7F-40F2-524AF26C4D7F}"/>
              </a:ext>
            </a:extLst>
          </p:cNvPr>
          <p:cNvGrpSpPr/>
          <p:nvPr/>
        </p:nvGrpSpPr>
        <p:grpSpPr>
          <a:xfrm>
            <a:off x="6484768" y="1920010"/>
            <a:ext cx="1060215" cy="1060215"/>
            <a:chOff x="5092869" y="1971043"/>
            <a:chExt cx="1060215" cy="106021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0BA1A2EB-33E3-3A4B-B513-4E2F352E4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869" y="1971043"/>
              <a:ext cx="1060215" cy="1060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feld 43">
                  <a:extLst>
                    <a:ext uri="{FF2B5EF4-FFF2-40B4-BE49-F238E27FC236}">
                      <a16:creationId xmlns:a16="http://schemas.microsoft.com/office/drawing/2014/main" id="{1EE13D03-2359-0B45-1E08-F6E26BFCA2C1}"/>
                    </a:ext>
                  </a:extLst>
                </p:cNvPr>
                <p:cNvSpPr txBox="1"/>
                <p:nvPr/>
              </p:nvSpPr>
              <p:spPr>
                <a:xfrm>
                  <a:off x="5357758" y="2019898"/>
                  <a:ext cx="483775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oMath>
                    </m:oMathPara>
                  </a14:m>
                  <a:endParaRPr lang="de-DE" b="1" dirty="0">
                    <a:latin typeface="Amasis MT Pro Black" panose="02040A04050005020304" pitchFamily="18" charset="0"/>
                  </a:endParaRPr>
                </a:p>
                <a:p>
                  <a:endParaRPr lang="de-DE" dirty="0"/>
                </a:p>
              </p:txBody>
            </p:sp>
          </mc:Choice>
          <mc:Fallback xmlns="">
            <p:sp>
              <p:nvSpPr>
                <p:cNvPr id="44" name="Textfeld 43">
                  <a:extLst>
                    <a:ext uri="{FF2B5EF4-FFF2-40B4-BE49-F238E27FC236}">
                      <a16:creationId xmlns:a16="http://schemas.microsoft.com/office/drawing/2014/main" id="{1EE13D03-2359-0B45-1E08-F6E26BFCA2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7758" y="2019898"/>
                  <a:ext cx="483775" cy="55399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54500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FBCF62FB-E1FD-F770-96AE-7762A5683FF2}"/>
              </a:ext>
            </a:extLst>
          </p:cNvPr>
          <p:cNvSpPr/>
          <p:nvPr/>
        </p:nvSpPr>
        <p:spPr>
          <a:xfrm>
            <a:off x="555862" y="1337339"/>
            <a:ext cx="5540138" cy="4662210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93D5A59-405C-4264-BCA6-AA93D9CBEE5E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3A1159-B0EF-429E-B25D-B9ADD2E64990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05783B-F8D2-4F59-8AB0-DF89CCB048D9}"/>
              </a:ext>
            </a:extLst>
          </p:cNvPr>
          <p:cNvSpPr txBox="1"/>
          <p:nvPr/>
        </p:nvSpPr>
        <p:spPr>
          <a:xfrm>
            <a:off x="11609242" y="6341879"/>
            <a:ext cx="493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10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08DD326-0FF3-4E7B-8DC7-B81C58639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03B329D-92E8-461A-BE87-1011B6531B7F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>
            <a:extLst>
              <a:ext uri="{FF2B5EF4-FFF2-40B4-BE49-F238E27FC236}">
                <a16:creationId xmlns:a16="http://schemas.microsoft.com/office/drawing/2014/main" id="{C7F6E2CC-57E9-F1BB-7C8B-2A79CCDF629A}"/>
              </a:ext>
            </a:extLst>
          </p:cNvPr>
          <p:cNvSpPr/>
          <p:nvPr/>
        </p:nvSpPr>
        <p:spPr>
          <a:xfrm>
            <a:off x="-128724" y="506341"/>
            <a:ext cx="7721830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138AC47D-29B4-4D91-F2BD-9C580203E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75" y="504870"/>
            <a:ext cx="10087934" cy="776191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PKS 1502+106 (</a:t>
            </a:r>
            <a:r>
              <a:rPr lang="de-DE" dirty="0" err="1">
                <a:solidFill>
                  <a:schemeClr val="bg1"/>
                </a:solidFill>
                <a:latin typeface="Berlin Sans FB" panose="020E0602020502020306" pitchFamily="34" charset="0"/>
              </a:rPr>
              <a:t>ongoing</a:t>
            </a:r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Berlin Sans FB" panose="020E0602020502020306" pitchFamily="34" charset="0"/>
              </a:rPr>
              <a:t>work</a:t>
            </a:r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24E2113-91EE-C67B-11BB-AE05AA1A5B14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B9A8451-AE87-C486-AF04-55E9BEC4E3B6}"/>
              </a:ext>
            </a:extLst>
          </p:cNvPr>
          <p:cNvSpPr txBox="1"/>
          <p:nvPr/>
        </p:nvSpPr>
        <p:spPr>
          <a:xfrm>
            <a:off x="7899830" y="1550904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Quicksand" pitchFamily="2" charset="0"/>
              </a:rPr>
              <a:t>Main Goals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F5AF7D2E-6304-D589-F263-82FD44DA0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977" y="2074617"/>
            <a:ext cx="4445161" cy="2848985"/>
          </a:xfr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>
                <a:latin typeface="Quicksand" pitchFamily="2" charset="0"/>
              </a:rPr>
              <a:t>Study </a:t>
            </a:r>
            <a:r>
              <a:rPr lang="de-DE" sz="1800" dirty="0" err="1">
                <a:latin typeface="Quicksand" pitchFamily="2" charset="0"/>
              </a:rPr>
              <a:t>kinematics</a:t>
            </a:r>
            <a:r>
              <a:rPr lang="de-DE" sz="1800" dirty="0">
                <a:latin typeface="Quicksand" pitchFamily="2" charset="0"/>
              </a:rPr>
              <a:t> and </a:t>
            </a:r>
            <a:r>
              <a:rPr lang="de-DE" sz="1800" dirty="0" err="1">
                <a:latin typeface="Quicksand" pitchFamily="2" charset="0"/>
              </a:rPr>
              <a:t>evolution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of</a:t>
            </a:r>
            <a:r>
              <a:rPr lang="de-DE" sz="1800" dirty="0">
                <a:latin typeface="Quicksand" pitchFamily="2" charset="0"/>
              </a:rPr>
              <a:t> EVPA after </a:t>
            </a:r>
            <a:r>
              <a:rPr lang="de-DE" sz="1800" dirty="0" err="1">
                <a:latin typeface="Quicksand" pitchFamily="2" charset="0"/>
              </a:rPr>
              <a:t>the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neutrino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event</a:t>
            </a:r>
            <a:endParaRPr lang="de-DE" sz="1800" dirty="0">
              <a:latin typeface="Quicksand" pitchFamily="2" charset="0"/>
            </a:endParaRPr>
          </a:p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 err="1">
                <a:latin typeface="Quicksand" pitchFamily="2" charset="0"/>
              </a:rPr>
              <a:t>Investigate</a:t>
            </a:r>
            <a:r>
              <a:rPr lang="de-DE" sz="1800" dirty="0">
                <a:latin typeface="Quicksand" pitchFamily="2" charset="0"/>
              </a:rPr>
              <a:t> possible EVPA </a:t>
            </a:r>
            <a:r>
              <a:rPr lang="de-DE" sz="1800" dirty="0" err="1">
                <a:latin typeface="Quicksand" pitchFamily="2" charset="0"/>
              </a:rPr>
              <a:t>swings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which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have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been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observed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before</a:t>
            </a:r>
            <a:endParaRPr lang="de-DE" sz="1800" dirty="0">
              <a:latin typeface="Quicksand" pitchFamily="2" charset="0"/>
            </a:endParaRPr>
          </a:p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 err="1">
                <a:latin typeface="Quicksand" pitchFamily="2" charset="0"/>
              </a:rPr>
              <a:t>Spectral</a:t>
            </a:r>
            <a:r>
              <a:rPr lang="de-DE" sz="1800" dirty="0">
                <a:latin typeface="Quicksand" pitchFamily="2" charset="0"/>
              </a:rPr>
              <a:t>-Index Analysis</a:t>
            </a:r>
          </a:p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>
                <a:latin typeface="Quicksand" pitchFamily="2" charset="0"/>
              </a:rPr>
              <a:t>Core-Shift Analysis</a:t>
            </a:r>
          </a:p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 err="1">
                <a:latin typeface="Quicksand" pitchFamily="2" charset="0"/>
              </a:rPr>
              <a:t>Investigate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spine-sheath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structure</a:t>
            </a:r>
            <a:r>
              <a:rPr lang="de-DE" sz="1800" dirty="0">
                <a:latin typeface="Quicksand" pitchFamily="2" charset="0"/>
              </a:rPr>
              <a:t> in </a:t>
            </a:r>
            <a:r>
              <a:rPr lang="de-DE" sz="1800" dirty="0" err="1">
                <a:latin typeface="Quicksand" pitchFamily="2" charset="0"/>
              </a:rPr>
              <a:t>combination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with</a:t>
            </a:r>
            <a:r>
              <a:rPr lang="de-DE" sz="1800" dirty="0">
                <a:latin typeface="Quicksand" pitchFamily="2" charset="0"/>
              </a:rPr>
              <a:t> lepto-</a:t>
            </a:r>
            <a:r>
              <a:rPr lang="de-DE" sz="1800" dirty="0" err="1">
                <a:latin typeface="Quicksand" pitchFamily="2" charset="0"/>
              </a:rPr>
              <a:t>hadronic</a:t>
            </a:r>
            <a:r>
              <a:rPr lang="de-DE" sz="1800" dirty="0">
                <a:latin typeface="Quicksand" pitchFamily="2" charset="0"/>
              </a:rPr>
              <a:t> SED </a:t>
            </a:r>
            <a:r>
              <a:rPr lang="de-DE" sz="1800" dirty="0" err="1">
                <a:latin typeface="Quicksand" pitchFamily="2" charset="0"/>
              </a:rPr>
              <a:t>models</a:t>
            </a:r>
            <a:endParaRPr lang="de-DE" sz="1800" dirty="0">
              <a:latin typeface="Quicksand" pitchFamily="2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5E94542-8FC5-E47A-AFD7-1FFF216D2833}"/>
              </a:ext>
            </a:extLst>
          </p:cNvPr>
          <p:cNvSpPr txBox="1"/>
          <p:nvPr/>
        </p:nvSpPr>
        <p:spPr>
          <a:xfrm>
            <a:off x="706122" y="5602995"/>
            <a:ext cx="512758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latin typeface="Quicksand" pitchFamily="2" charset="0"/>
              </a:rPr>
              <a:t>43 GHz Image </a:t>
            </a:r>
            <a:r>
              <a:rPr lang="de-DE" sz="1300" dirty="0" err="1">
                <a:latin typeface="Quicksand" pitchFamily="2" charset="0"/>
              </a:rPr>
              <a:t>of</a:t>
            </a:r>
            <a:r>
              <a:rPr lang="de-DE" sz="1300" dirty="0">
                <a:latin typeface="Quicksand" pitchFamily="2" charset="0"/>
              </a:rPr>
              <a:t> PKS 1502+106 ~1 </a:t>
            </a:r>
            <a:r>
              <a:rPr lang="de-DE" sz="1300" dirty="0" err="1">
                <a:latin typeface="Quicksand" pitchFamily="2" charset="0"/>
              </a:rPr>
              <a:t>month</a:t>
            </a:r>
            <a:r>
              <a:rPr lang="de-DE" sz="1300" dirty="0">
                <a:latin typeface="Quicksand" pitchFamily="2" charset="0"/>
              </a:rPr>
              <a:t> after </a:t>
            </a:r>
            <a:r>
              <a:rPr lang="de-DE" sz="1300" dirty="0" err="1">
                <a:latin typeface="Quicksand" pitchFamily="2" charset="0"/>
              </a:rPr>
              <a:t>the</a:t>
            </a:r>
            <a:r>
              <a:rPr lang="de-DE" sz="1300" dirty="0">
                <a:latin typeface="Quicksand" pitchFamily="2" charset="0"/>
              </a:rPr>
              <a:t> Neutrino Event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469C80C-412F-EA97-345D-4AC308128377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21E8F1-0C9E-6E83-65DB-82A6B6B390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  <p:pic>
        <p:nvPicPr>
          <p:cNvPr id="6" name="Grafik 5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986514AD-2097-AEAA-BE66-AEA72AFE5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8" y="1415982"/>
            <a:ext cx="5309632" cy="414498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32DE691-436C-EC26-C0C9-3161C9701322}"/>
              </a:ext>
            </a:extLst>
          </p:cNvPr>
          <p:cNvSpPr txBox="1"/>
          <p:nvPr/>
        </p:nvSpPr>
        <p:spPr>
          <a:xfrm>
            <a:off x="3810208" y="1743404"/>
            <a:ext cx="2961228" cy="353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  <a:latin typeface="Quicksand" pitchFamily="2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409289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4FEC5B22-20F1-4B68-A54D-A43499C3A3E7}"/>
              </a:ext>
            </a:extLst>
          </p:cNvPr>
          <p:cNvSpPr/>
          <p:nvPr/>
        </p:nvSpPr>
        <p:spPr>
          <a:xfrm>
            <a:off x="-128727" y="506341"/>
            <a:ext cx="9703033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6FD4EB-063A-4FAE-BBFE-A77F82C67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84" y="504870"/>
            <a:ext cx="8822801" cy="776191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PKS 0215+015: A New Neutrino Emitter?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93D5A59-405C-4264-BCA6-AA93D9CBEE5E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3A1159-B0EF-429E-B25D-B9ADD2E64990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05783B-F8D2-4F59-8AB0-DF89CCB048D9}"/>
              </a:ext>
            </a:extLst>
          </p:cNvPr>
          <p:cNvSpPr txBox="1"/>
          <p:nvPr/>
        </p:nvSpPr>
        <p:spPr>
          <a:xfrm>
            <a:off x="11614352" y="6333928"/>
            <a:ext cx="43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11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08DD326-0FF3-4E7B-8DC7-B81C58639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03B329D-92E8-461A-BE87-1011B6531B7F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>
            <a:extLst>
              <a:ext uri="{FF2B5EF4-FFF2-40B4-BE49-F238E27FC236}">
                <a16:creationId xmlns:a16="http://schemas.microsoft.com/office/drawing/2014/main" id="{3B080A2E-7104-4772-B439-85E0C62FCE66}"/>
              </a:ext>
            </a:extLst>
          </p:cNvPr>
          <p:cNvSpPr txBox="1"/>
          <p:nvPr/>
        </p:nvSpPr>
        <p:spPr>
          <a:xfrm>
            <a:off x="6312052" y="2258270"/>
            <a:ext cx="56864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26E8A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latin typeface="Quicksand" pitchFamily="2" charset="0"/>
              </a:rPr>
              <a:t>Total of 6 epochs after the neutrino event </a:t>
            </a:r>
            <a:br>
              <a:rPr lang="en-US" dirty="0">
                <a:latin typeface="Quicksand" pitchFamily="2" charset="0"/>
              </a:rPr>
            </a:br>
            <a:r>
              <a:rPr lang="en-US" dirty="0">
                <a:latin typeface="Quicksand" pitchFamily="2" charset="0"/>
              </a:rPr>
              <a:t>(1 per month)</a:t>
            </a:r>
          </a:p>
          <a:p>
            <a:pPr marL="285750" indent="-285750">
              <a:buClr>
                <a:srgbClr val="126E8A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latin typeface="Quicksand" pitchFamily="2" charset="0"/>
              </a:rPr>
              <a:t>Three-point spectral-index (20mm, 14mm, 7mm) and Faraday-rotation measurements</a:t>
            </a:r>
          </a:p>
          <a:p>
            <a:pPr marL="285750" indent="-285750">
              <a:buClr>
                <a:srgbClr val="126E8A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latin typeface="Quicksand" pitchFamily="2" charset="0"/>
              </a:rPr>
              <a:t>Probe jet kinematics</a:t>
            </a:r>
          </a:p>
          <a:p>
            <a:pPr marL="285750" indent="-285750">
              <a:buClr>
                <a:srgbClr val="126E8A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latin typeface="Quicksand" pitchFamily="2" charset="0"/>
              </a:rPr>
              <a:t>Search for characteristic similarities to TXS 0506+056 and other candidate neutrino-emitting blazars</a:t>
            </a:r>
          </a:p>
          <a:p>
            <a:pPr>
              <a:buClr>
                <a:srgbClr val="126E8A"/>
              </a:buClr>
              <a:buSzPct val="130000"/>
            </a:pPr>
            <a:endParaRPr lang="en-US" dirty="0">
              <a:latin typeface="Quicksand" pitchFamily="2" charset="0"/>
            </a:endParaRPr>
          </a:p>
          <a:p>
            <a:pPr>
              <a:buClr>
                <a:srgbClr val="126E8A"/>
              </a:buClr>
              <a:buSzPct val="130000"/>
            </a:pPr>
            <a:r>
              <a:rPr lang="en-US" dirty="0">
                <a:latin typeface="Quicksand" pitchFamily="2" charset="0"/>
                <a:cs typeface="Times New Roman" panose="02020603050405020304" pitchFamily="18" charset="0"/>
              </a:rPr>
              <a:t>→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Quicksand" pitchFamily="2" charset="0"/>
              </a:rPr>
              <a:t>First VLBA observation took place on </a:t>
            </a:r>
            <a:r>
              <a:rPr lang="en-US" b="1" dirty="0">
                <a:latin typeface="Quicksand" pitchFamily="2" charset="0"/>
              </a:rPr>
              <a:t>March 24, 2022 </a:t>
            </a:r>
            <a:r>
              <a:rPr lang="en-US" dirty="0">
                <a:latin typeface="Quicksand" pitchFamily="2" charset="0"/>
              </a:rPr>
              <a:t>(total of 6 epochs)</a:t>
            </a:r>
            <a:endParaRPr lang="de-DE" dirty="0">
              <a:latin typeface="Quicksand" pitchFamily="2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197A2713-C95D-41CF-BF34-6D9A54CEA8F2}"/>
              </a:ext>
            </a:extLst>
          </p:cNvPr>
          <p:cNvSpPr txBox="1"/>
          <p:nvPr/>
        </p:nvSpPr>
        <p:spPr>
          <a:xfrm>
            <a:off x="7829260" y="1538889"/>
            <a:ext cx="659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Quicksand" pitchFamily="2" charset="0"/>
              </a:rPr>
              <a:t>VLBA </a:t>
            </a:r>
            <a:r>
              <a:rPr lang="de-DE" b="1" dirty="0" err="1">
                <a:latin typeface="Quicksand" pitchFamily="2" charset="0"/>
              </a:rPr>
              <a:t>ToO-Proposal</a:t>
            </a:r>
            <a:endParaRPr lang="de-DE" b="1" dirty="0">
              <a:latin typeface="Quicksand" pitchFamily="2" charset="0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C5CD048-7FA6-4931-326A-0B682C36C085}"/>
              </a:ext>
            </a:extLst>
          </p:cNvPr>
          <p:cNvGrpSpPr/>
          <p:nvPr/>
        </p:nvGrpSpPr>
        <p:grpSpPr>
          <a:xfrm>
            <a:off x="203464" y="1580867"/>
            <a:ext cx="5879285" cy="4399221"/>
            <a:chOff x="203464" y="1580867"/>
            <a:chExt cx="5879285" cy="4399221"/>
          </a:xfrm>
        </p:grpSpPr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ADC47083-E36B-4CD9-B161-002854AC3E40}"/>
                </a:ext>
              </a:extLst>
            </p:cNvPr>
            <p:cNvSpPr/>
            <p:nvPr/>
          </p:nvSpPr>
          <p:spPr>
            <a:xfrm>
              <a:off x="203464" y="1580867"/>
              <a:ext cx="5879283" cy="4399221"/>
            </a:xfrm>
            <a:prstGeom prst="rect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C2CF9C91-76DE-44BE-9833-EBF7CE58C1AC}"/>
                </a:ext>
              </a:extLst>
            </p:cNvPr>
            <p:cNvSpPr txBox="1"/>
            <p:nvPr/>
          </p:nvSpPr>
          <p:spPr>
            <a:xfrm>
              <a:off x="275182" y="5409632"/>
              <a:ext cx="580756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00" dirty="0">
                  <a:latin typeface="Quicksand" pitchFamily="2" charset="0"/>
                </a:rPr>
                <a:t>Gamma-</a:t>
              </a:r>
              <a:r>
                <a:rPr lang="de-DE" sz="1300" dirty="0" err="1">
                  <a:latin typeface="Quicksand" pitchFamily="2" charset="0"/>
                </a:rPr>
                <a:t>ray</a:t>
              </a:r>
              <a:r>
                <a:rPr lang="de-DE" sz="1300" dirty="0">
                  <a:latin typeface="Quicksand" pitchFamily="2" charset="0"/>
                </a:rPr>
                <a:t> and </a:t>
              </a:r>
              <a:r>
                <a:rPr lang="de-DE" sz="1300" dirty="0" err="1">
                  <a:latin typeface="Quicksand" pitchFamily="2" charset="0"/>
                </a:rPr>
                <a:t>radio</a:t>
              </a:r>
              <a:r>
                <a:rPr lang="de-DE" sz="1300" dirty="0">
                  <a:latin typeface="Quicksand" pitchFamily="2" charset="0"/>
                </a:rPr>
                <a:t> </a:t>
              </a:r>
              <a:r>
                <a:rPr lang="de-DE" sz="1300" dirty="0" err="1">
                  <a:latin typeface="Quicksand" pitchFamily="2" charset="0"/>
                </a:rPr>
                <a:t>flaring</a:t>
              </a:r>
              <a:r>
                <a:rPr lang="de-DE" sz="1300" dirty="0">
                  <a:latin typeface="Quicksand" pitchFamily="2" charset="0"/>
                </a:rPr>
                <a:t> </a:t>
              </a:r>
              <a:r>
                <a:rPr lang="de-DE" sz="1300" dirty="0" err="1">
                  <a:latin typeface="Quicksand" pitchFamily="2" charset="0"/>
                </a:rPr>
                <a:t>of</a:t>
              </a:r>
              <a:r>
                <a:rPr lang="de-DE" sz="1300" dirty="0">
                  <a:latin typeface="Quicksand" pitchFamily="2" charset="0"/>
                </a:rPr>
                <a:t> </a:t>
              </a:r>
              <a:r>
                <a:rPr lang="de-DE" sz="1300" b="1" dirty="0">
                  <a:latin typeface="Quicksand" pitchFamily="2" charset="0"/>
                </a:rPr>
                <a:t>PKS 0215+015</a:t>
              </a:r>
              <a:r>
                <a:rPr lang="de-DE" sz="1300" dirty="0">
                  <a:latin typeface="Quicksand" pitchFamily="2" charset="0"/>
                </a:rPr>
                <a:t> in </a:t>
              </a:r>
              <a:r>
                <a:rPr lang="de-DE" sz="1300" dirty="0" err="1">
                  <a:latin typeface="Quicksand" pitchFamily="2" charset="0"/>
                </a:rPr>
                <a:t>coincidence</a:t>
              </a:r>
              <a:r>
                <a:rPr lang="de-DE" sz="1300" dirty="0">
                  <a:latin typeface="Quicksand" pitchFamily="2" charset="0"/>
                </a:rPr>
                <a:t> </a:t>
              </a:r>
              <a:r>
                <a:rPr lang="de-DE" sz="1300" dirty="0" err="1">
                  <a:latin typeface="Quicksand" pitchFamily="2" charset="0"/>
                </a:rPr>
                <a:t>with</a:t>
              </a:r>
              <a:r>
                <a:rPr lang="de-DE" sz="1300" dirty="0">
                  <a:latin typeface="Quicksand" pitchFamily="2" charset="0"/>
                </a:rPr>
                <a:t> </a:t>
              </a:r>
              <a:r>
                <a:rPr lang="de-DE" sz="1300" dirty="0" err="1">
                  <a:latin typeface="Quicksand" pitchFamily="2" charset="0"/>
                </a:rPr>
                <a:t>the</a:t>
              </a:r>
              <a:r>
                <a:rPr lang="de-DE" sz="1300" dirty="0">
                  <a:latin typeface="Quicksand" pitchFamily="2" charset="0"/>
                </a:rPr>
                <a:t> </a:t>
              </a:r>
              <a:r>
                <a:rPr lang="de-DE" sz="1300" dirty="0" err="1">
                  <a:latin typeface="Quicksand" pitchFamily="2" charset="0"/>
                </a:rPr>
                <a:t>IceCube</a:t>
              </a:r>
              <a:r>
                <a:rPr lang="de-DE" sz="1300" dirty="0">
                  <a:latin typeface="Quicksand" pitchFamily="2" charset="0"/>
                </a:rPr>
                <a:t> Neutrino Alert IC220225A</a:t>
              </a: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40886538-CFB4-F1AB-0ABF-0D5A9580EDBB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EB9A23E-3A70-C890-383B-C05D6F164E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" t="3501" r="8666" b="1359"/>
          <a:stretch/>
        </p:blipFill>
        <p:spPr>
          <a:xfrm>
            <a:off x="351972" y="1678690"/>
            <a:ext cx="5573559" cy="3707326"/>
          </a:xfrm>
          <a:prstGeom prst="rect">
            <a:avLst/>
          </a:prstGeom>
        </p:spPr>
      </p:pic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F51D66FD-0E87-453A-BF7F-FF26747396E9}"/>
              </a:ext>
            </a:extLst>
          </p:cNvPr>
          <p:cNvCxnSpPr>
            <a:cxnSpLocks/>
          </p:cNvCxnSpPr>
          <p:nvPr/>
        </p:nvCxnSpPr>
        <p:spPr>
          <a:xfrm flipH="1">
            <a:off x="5680364" y="1747145"/>
            <a:ext cx="1849521" cy="3567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45462267-60D3-CF92-530A-79F8DD7E9774}"/>
              </a:ext>
            </a:extLst>
          </p:cNvPr>
          <p:cNvSpPr txBox="1"/>
          <p:nvPr/>
        </p:nvSpPr>
        <p:spPr>
          <a:xfrm>
            <a:off x="10031211" y="893860"/>
            <a:ext cx="195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Eppel et al. 2023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5652B03-203C-12F1-2733-0B313F05F995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B78958E-8CBD-3D33-76F6-E3EAA6C1F8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4FEC5B22-20F1-4B68-A54D-A43499C3A3E7}"/>
              </a:ext>
            </a:extLst>
          </p:cNvPr>
          <p:cNvSpPr/>
          <p:nvPr/>
        </p:nvSpPr>
        <p:spPr>
          <a:xfrm>
            <a:off x="-128727" y="506341"/>
            <a:ext cx="9703033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6FD4EB-063A-4FAE-BBFE-A77F82C67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33" y="506341"/>
            <a:ext cx="8822801" cy="776191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PKS 0215+015: A New Neutrino Emitter?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93D5A59-405C-4264-BCA6-AA93D9CBEE5E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3A1159-B0EF-429E-B25D-B9ADD2E64990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05783B-F8D2-4F59-8AB0-DF89CCB048D9}"/>
              </a:ext>
            </a:extLst>
          </p:cNvPr>
          <p:cNvSpPr txBox="1"/>
          <p:nvPr/>
        </p:nvSpPr>
        <p:spPr>
          <a:xfrm>
            <a:off x="11610256" y="6341879"/>
            <a:ext cx="43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12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08DD326-0FF3-4E7B-8DC7-B81C58639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03B329D-92E8-461A-BE87-1011B6531B7F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469B6B59-0CDC-C43D-3D08-C22BE8F94732}"/>
              </a:ext>
            </a:extLst>
          </p:cNvPr>
          <p:cNvGrpSpPr/>
          <p:nvPr/>
        </p:nvGrpSpPr>
        <p:grpSpPr>
          <a:xfrm>
            <a:off x="6297354" y="1394800"/>
            <a:ext cx="5300127" cy="4522079"/>
            <a:chOff x="6681511" y="1421131"/>
            <a:chExt cx="5300127" cy="4522079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F47CC092-0C35-5A34-0461-C5ED9B1A4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1511" y="1421131"/>
              <a:ext cx="5300127" cy="4522079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45AA804-9FBA-78A4-2ECB-049D80F35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9089" y="2860662"/>
              <a:ext cx="1009686" cy="339458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9C5EA5A3-4F6B-0D05-059C-AD8970693898}"/>
                </a:ext>
              </a:extLst>
            </p:cNvPr>
            <p:cNvSpPr txBox="1"/>
            <p:nvPr/>
          </p:nvSpPr>
          <p:spPr>
            <a:xfrm>
              <a:off x="10754072" y="4802587"/>
              <a:ext cx="826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latin typeface="Quicksand" pitchFamily="2" charset="0"/>
                </a:rPr>
                <a:t>VLBA</a:t>
              </a:r>
            </a:p>
            <a:p>
              <a:r>
                <a:rPr lang="de-DE" b="1" dirty="0" err="1">
                  <a:latin typeface="Quicksand" pitchFamily="2" charset="0"/>
                </a:rPr>
                <a:t>obs</a:t>
              </a:r>
              <a:r>
                <a:rPr lang="de-DE" b="1" dirty="0">
                  <a:latin typeface="Quicksand" pitchFamily="2" charset="0"/>
                </a:rPr>
                <a:t>.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8AF79510-D548-C1BC-27D4-1A45578EA978}"/>
              </a:ext>
            </a:extLst>
          </p:cNvPr>
          <p:cNvSpPr txBox="1"/>
          <p:nvPr/>
        </p:nvSpPr>
        <p:spPr>
          <a:xfrm>
            <a:off x="434644" y="1583769"/>
            <a:ext cx="5166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buClr>
                <a:srgbClr val="126E8A"/>
              </a:buClr>
              <a:buSzPct val="130000"/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1pPr>
          </a:lstStyle>
          <a:p>
            <a:pPr marL="0" indent="0">
              <a:buNone/>
            </a:pPr>
            <a:r>
              <a:rPr lang="de-DE" b="1" dirty="0"/>
              <a:t>VLBA </a:t>
            </a:r>
            <a:r>
              <a:rPr lang="de-DE" b="1" dirty="0" err="1"/>
              <a:t>observations</a:t>
            </a:r>
            <a:r>
              <a:rPr lang="de-DE" b="1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Quicksand" pitchFamily="2" charset="0"/>
              </a:rPr>
              <a:t>6 </a:t>
            </a:r>
            <a:r>
              <a:rPr lang="de-DE" dirty="0" err="1">
                <a:latin typeface="Quicksand" pitchFamily="2" charset="0"/>
              </a:rPr>
              <a:t>epochs</a:t>
            </a:r>
            <a:r>
              <a:rPr lang="de-DE" dirty="0">
                <a:latin typeface="Quicksand" pitchFamily="2" charset="0"/>
              </a:rPr>
              <a:t> </a:t>
            </a:r>
            <a:r>
              <a:rPr lang="de-DE" dirty="0" err="1">
                <a:latin typeface="Quicksand" pitchFamily="2" charset="0"/>
              </a:rPr>
              <a:t>with</a:t>
            </a:r>
            <a:r>
              <a:rPr lang="de-DE" dirty="0">
                <a:latin typeface="Quicksand" pitchFamily="2" charset="0"/>
              </a:rPr>
              <a:t> 20 mm, 14 mm and 7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Quicksand" pitchFamily="2" charset="0"/>
              </a:rPr>
              <a:t>3 additional MOJAVE </a:t>
            </a:r>
            <a:r>
              <a:rPr lang="de-DE" dirty="0" err="1">
                <a:latin typeface="Quicksand" pitchFamily="2" charset="0"/>
              </a:rPr>
              <a:t>epochs</a:t>
            </a:r>
            <a:r>
              <a:rPr lang="de-DE" dirty="0">
                <a:latin typeface="Quicksand" pitchFamily="2" charset="0"/>
              </a:rPr>
              <a:t> </a:t>
            </a:r>
            <a:r>
              <a:rPr lang="de-DE" dirty="0" err="1">
                <a:latin typeface="Quicksand" pitchFamily="2" charset="0"/>
              </a:rPr>
              <a:t>with</a:t>
            </a:r>
            <a:r>
              <a:rPr lang="de-DE" dirty="0">
                <a:latin typeface="Quicksand" pitchFamily="2" charset="0"/>
              </a:rPr>
              <a:t> </a:t>
            </a:r>
            <a:r>
              <a:rPr lang="de-DE" dirty="0" err="1">
                <a:latin typeface="Quicksand" pitchFamily="2" charset="0"/>
              </a:rPr>
              <a:t>only</a:t>
            </a:r>
            <a:r>
              <a:rPr lang="de-DE" dirty="0">
                <a:latin typeface="Quicksand" pitchFamily="2" charset="0"/>
              </a:rPr>
              <a:t> 20mm </a:t>
            </a:r>
            <a:r>
              <a:rPr lang="de-DE" dirty="0" err="1">
                <a:latin typeface="Quicksand" pitchFamily="2" charset="0"/>
              </a:rPr>
              <a:t>available</a:t>
            </a:r>
            <a:endParaRPr lang="de-DE" dirty="0">
              <a:latin typeface="Quicksand" pitchFamily="2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87C50CB-2F96-63C3-4D29-9523B8956DDD}"/>
              </a:ext>
            </a:extLst>
          </p:cNvPr>
          <p:cNvSpPr txBox="1"/>
          <p:nvPr/>
        </p:nvSpPr>
        <p:spPr>
          <a:xfrm>
            <a:off x="434644" y="3030391"/>
            <a:ext cx="50758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buClr>
                <a:srgbClr val="126E8A"/>
              </a:buClr>
              <a:buSzPct val="130000"/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1pPr>
          </a:lstStyle>
          <a:p>
            <a:pPr marL="0" indent="0">
              <a:buNone/>
            </a:pPr>
            <a:r>
              <a:rPr lang="de-DE" b="1" dirty="0" err="1"/>
              <a:t>Current</a:t>
            </a:r>
            <a:r>
              <a:rPr lang="de-DE" b="1" dirty="0"/>
              <a:t> Status: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Quicksand" pitchFamily="2" charset="0"/>
              </a:rPr>
              <a:t>All </a:t>
            </a:r>
            <a:r>
              <a:rPr lang="de-DE" dirty="0" err="1">
                <a:latin typeface="Quicksand" pitchFamily="2" charset="0"/>
              </a:rPr>
              <a:t>epochs</a:t>
            </a:r>
            <a:r>
              <a:rPr lang="de-DE" dirty="0">
                <a:latin typeface="Quicksand" pitchFamily="2" charset="0"/>
              </a:rPr>
              <a:t> </a:t>
            </a:r>
            <a:r>
              <a:rPr lang="de-DE" dirty="0" err="1">
                <a:latin typeface="Quicksand" pitchFamily="2" charset="0"/>
              </a:rPr>
              <a:t>calibrated</a:t>
            </a:r>
            <a:r>
              <a:rPr lang="de-DE" dirty="0">
                <a:latin typeface="Quicksand" pitchFamily="2" charset="0"/>
              </a:rPr>
              <a:t> in AIPS &amp; </a:t>
            </a:r>
            <a:r>
              <a:rPr lang="de-DE" dirty="0" err="1">
                <a:latin typeface="Quicksand" pitchFamily="2" charset="0"/>
              </a:rPr>
              <a:t>rPICARD</a:t>
            </a:r>
            <a:r>
              <a:rPr lang="de-DE" dirty="0">
                <a:latin typeface="Quicksand" pitchFamily="2" charset="0"/>
              </a:rPr>
              <a:t>/CASA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Quicksand" pitchFamily="2" charset="0"/>
              </a:rPr>
              <a:t>Preliminary</a:t>
            </a:r>
            <a:r>
              <a:rPr lang="de-DE" dirty="0">
                <a:latin typeface="Quicksand" pitchFamily="2" charset="0"/>
              </a:rPr>
              <a:t> </a:t>
            </a:r>
            <a:r>
              <a:rPr lang="de-DE" dirty="0" err="1">
                <a:latin typeface="Quicksand" pitchFamily="2" charset="0"/>
              </a:rPr>
              <a:t>imaging</a:t>
            </a:r>
            <a:r>
              <a:rPr lang="de-DE" dirty="0">
                <a:latin typeface="Quicksand" pitchFamily="2" charset="0"/>
              </a:rPr>
              <a:t> and </a:t>
            </a:r>
            <a:r>
              <a:rPr lang="de-DE" dirty="0" err="1">
                <a:latin typeface="Quicksand" pitchFamily="2" charset="0"/>
              </a:rPr>
              <a:t>selfcal</a:t>
            </a:r>
            <a:r>
              <a:rPr lang="de-DE" dirty="0">
                <a:latin typeface="Quicksand" pitchFamily="2" charset="0"/>
              </a:rPr>
              <a:t> </a:t>
            </a:r>
            <a:r>
              <a:rPr lang="de-DE" dirty="0" err="1">
                <a:latin typeface="Quicksand" pitchFamily="2" charset="0"/>
              </a:rPr>
              <a:t>performed</a:t>
            </a:r>
            <a:r>
              <a:rPr lang="de-DE" dirty="0">
                <a:latin typeface="Quicksand" pitchFamily="2" charset="0"/>
              </a:rPr>
              <a:t> in DIFMAP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0105EE6-3514-69BC-1836-080CA491D73B}"/>
              </a:ext>
            </a:extLst>
          </p:cNvPr>
          <p:cNvSpPr txBox="1"/>
          <p:nvPr/>
        </p:nvSpPr>
        <p:spPr>
          <a:xfrm>
            <a:off x="434644" y="4453541"/>
            <a:ext cx="5075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buClr>
                <a:srgbClr val="126E8A"/>
              </a:buClr>
              <a:buSzPct val="130000"/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1pPr>
          </a:lstStyle>
          <a:p>
            <a:pPr marL="0" indent="0">
              <a:buNone/>
            </a:pPr>
            <a:r>
              <a:rPr lang="de-DE" b="1" dirty="0" err="1"/>
              <a:t>To</a:t>
            </a:r>
            <a:r>
              <a:rPr lang="de-DE" b="1" dirty="0"/>
              <a:t> Do: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Quicksand" pitchFamily="2" charset="0"/>
              </a:rPr>
              <a:t>Consistency check </a:t>
            </a:r>
            <a:r>
              <a:rPr lang="de-DE" dirty="0" err="1">
                <a:latin typeface="Quicksand" pitchFamily="2" charset="0"/>
              </a:rPr>
              <a:t>of</a:t>
            </a:r>
            <a:r>
              <a:rPr lang="de-DE" dirty="0">
                <a:latin typeface="Quicksand" pitchFamily="2" charset="0"/>
              </a:rPr>
              <a:t> final </a:t>
            </a:r>
            <a:r>
              <a:rPr lang="de-DE" dirty="0" err="1">
                <a:latin typeface="Quicksand" pitchFamily="2" charset="0"/>
              </a:rPr>
              <a:t>images</a:t>
            </a:r>
            <a:endParaRPr lang="de-DE" dirty="0">
              <a:latin typeface="Quicksand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Quicksand" pitchFamily="2" charset="0"/>
              </a:rPr>
              <a:t>Modelfitting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Quicksand" pitchFamily="2" charset="0"/>
              </a:rPr>
              <a:t>Polarization</a:t>
            </a:r>
            <a:r>
              <a:rPr lang="de-DE" dirty="0">
                <a:latin typeface="Quicksand" pitchFamily="2" charset="0"/>
              </a:rPr>
              <a:t> </a:t>
            </a:r>
            <a:r>
              <a:rPr lang="de-DE" dirty="0" err="1">
                <a:latin typeface="Quicksand" pitchFamily="2" charset="0"/>
              </a:rPr>
              <a:t>calibration</a:t>
            </a:r>
            <a:r>
              <a:rPr lang="de-DE" dirty="0">
                <a:latin typeface="Quicksand" pitchFamily="2" charset="0"/>
              </a:rPr>
              <a:t>/</a:t>
            </a:r>
            <a:r>
              <a:rPr lang="de-DE" dirty="0" err="1">
                <a:latin typeface="Quicksand" pitchFamily="2" charset="0"/>
              </a:rPr>
              <a:t>imaging</a:t>
            </a:r>
            <a:endParaRPr lang="de-DE" dirty="0">
              <a:latin typeface="Quicksand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401FB13-A078-C9D4-55F8-91DEEE820085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DD42CE2-FD4A-C941-F0D1-575A1515A28B}"/>
              </a:ext>
            </a:extLst>
          </p:cNvPr>
          <p:cNvSpPr txBox="1"/>
          <p:nvPr/>
        </p:nvSpPr>
        <p:spPr>
          <a:xfrm>
            <a:off x="7802352" y="4224155"/>
            <a:ext cx="1703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Quicksand" pitchFamily="2" charset="0"/>
              </a:rPr>
              <a:t>Neutrino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EE43C04-B0BE-8084-AD5D-37BAFF4503B1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3AE0C4DB-BDF8-DAD0-BFDB-426F09AEEB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2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7" grpId="0" uiExpand="1" build="p"/>
      <p:bldP spid="1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4FEC5B22-20F1-4B68-A54D-A43499C3A3E7}"/>
              </a:ext>
            </a:extLst>
          </p:cNvPr>
          <p:cNvSpPr/>
          <p:nvPr/>
        </p:nvSpPr>
        <p:spPr>
          <a:xfrm>
            <a:off x="-128728" y="506341"/>
            <a:ext cx="8672093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6FD4EB-063A-4FAE-BBFE-A77F82C67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99" y="512968"/>
            <a:ext cx="7954966" cy="776191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PKS 0215+015: First Look at 15 GHz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93D5A59-405C-4264-BCA6-AA93D9CBEE5E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3A1159-B0EF-429E-B25D-B9ADD2E64990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05783B-F8D2-4F59-8AB0-DF89CCB048D9}"/>
              </a:ext>
            </a:extLst>
          </p:cNvPr>
          <p:cNvSpPr txBox="1"/>
          <p:nvPr/>
        </p:nvSpPr>
        <p:spPr>
          <a:xfrm>
            <a:off x="11608775" y="6346030"/>
            <a:ext cx="43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13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08DD326-0FF3-4E7B-8DC7-B81C58639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03B329D-92E8-461A-BE87-1011B6531B7F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F4E6FD8F-F09E-AC01-08C9-C0147332265E}"/>
              </a:ext>
            </a:extLst>
          </p:cNvPr>
          <p:cNvSpPr txBox="1"/>
          <p:nvPr/>
        </p:nvSpPr>
        <p:spPr>
          <a:xfrm>
            <a:off x="1007154" y="5647056"/>
            <a:ext cx="507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buClr>
                <a:srgbClr val="126E8A"/>
              </a:buClr>
              <a:buSzPct val="130000"/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1pPr>
          </a:lstStyle>
          <a:p>
            <a:pPr marL="0" indent="0">
              <a:buNone/>
            </a:pPr>
            <a:r>
              <a:rPr lang="de-DE" b="1" dirty="0"/>
              <a:t>2022-01-03 (MOJAVE) - </a:t>
            </a:r>
            <a:r>
              <a:rPr lang="de-DE" b="1" dirty="0" err="1"/>
              <a:t>pre</a:t>
            </a:r>
            <a:r>
              <a:rPr lang="de-DE" b="1" dirty="0"/>
              <a:t>-neutrino</a:t>
            </a:r>
            <a:endParaRPr lang="de-DE" dirty="0">
              <a:latin typeface="Quicksand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3534A2-C5BE-A1C3-5F6D-95F94ACFBBC9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C2BB22A6-4AD4-902F-3C01-A2EF168406D6}"/>
              </a:ext>
            </a:extLst>
          </p:cNvPr>
          <p:cNvGrpSpPr/>
          <p:nvPr/>
        </p:nvGrpSpPr>
        <p:grpSpPr>
          <a:xfrm>
            <a:off x="6211712" y="1181058"/>
            <a:ext cx="5252174" cy="4776973"/>
            <a:chOff x="6211712" y="1181058"/>
            <a:chExt cx="5252174" cy="4776973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BA76D1D9-E5C6-4F3C-A386-3FED44B44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2" r="6836"/>
            <a:stretch/>
          </p:blipFill>
          <p:spPr>
            <a:xfrm>
              <a:off x="6211712" y="1349823"/>
              <a:ext cx="5252174" cy="4297233"/>
            </a:xfrm>
            <a:prstGeom prst="rect">
              <a:avLst/>
            </a:prstGeom>
          </p:spPr>
        </p:pic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2FEE7968-B081-AA2A-53D7-DDB98DEC8F3B}"/>
                </a:ext>
              </a:extLst>
            </p:cNvPr>
            <p:cNvGrpSpPr/>
            <p:nvPr/>
          </p:nvGrpSpPr>
          <p:grpSpPr>
            <a:xfrm>
              <a:off x="7325597" y="1181058"/>
              <a:ext cx="3422199" cy="4776973"/>
              <a:chOff x="7214909" y="1239415"/>
              <a:chExt cx="3422199" cy="4776973"/>
            </a:xfrm>
          </p:grpSpPr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E18DE5F7-3B15-8081-00B5-234B5769081B}"/>
                  </a:ext>
                </a:extLst>
              </p:cNvPr>
              <p:cNvSpPr txBox="1"/>
              <p:nvPr/>
            </p:nvSpPr>
            <p:spPr>
              <a:xfrm>
                <a:off x="7214909" y="5647056"/>
                <a:ext cx="31972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285750" indent="-285750">
                  <a:buClr>
                    <a:srgbClr val="126E8A"/>
                  </a:buClr>
                  <a:buSzPct val="130000"/>
                  <a:buFont typeface="Arial" panose="020B0604020202020204" pitchFamily="34" charset="0"/>
                  <a:buChar char="•"/>
                  <a:defRPr>
                    <a:latin typeface="Quicksand" pitchFamily="2" charset="0"/>
                  </a:defRPr>
                </a:lvl1pPr>
              </a:lstStyle>
              <a:p>
                <a:pPr marL="0" indent="0">
                  <a:buNone/>
                </a:pPr>
                <a:r>
                  <a:rPr lang="de-DE" b="1" dirty="0"/>
                  <a:t>2022-03-24 - post-neutrino</a:t>
                </a:r>
                <a:endParaRPr lang="de-DE" dirty="0">
                  <a:latin typeface="Quicksand" pitchFamily="2" charset="0"/>
                </a:endParaRP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0145235E-E84B-2FAC-7405-B123B31688F8}"/>
                  </a:ext>
                </a:extLst>
              </p:cNvPr>
              <p:cNvSpPr txBox="1"/>
              <p:nvPr/>
            </p:nvSpPr>
            <p:spPr>
              <a:xfrm>
                <a:off x="8813555" y="1239415"/>
                <a:ext cx="18235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rgbClr val="FF0000"/>
                    </a:solidFill>
                    <a:latin typeface="Quicksand" pitchFamily="2" charset="0"/>
                  </a:rPr>
                  <a:t>PRELIMINARY</a:t>
                </a:r>
              </a:p>
            </p:txBody>
          </p:sp>
        </p:grp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615DBC70-A5A5-6A53-2520-105B1C10F75C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7A5E5F7-26E7-9647-9BE8-FE6A4C884B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  <p:pic>
        <p:nvPicPr>
          <p:cNvPr id="7" name="Grafik 6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4CE767EB-3C88-1608-58D0-6332E9DA9F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6" r="9970"/>
          <a:stretch/>
        </p:blipFill>
        <p:spPr>
          <a:xfrm>
            <a:off x="728114" y="1386311"/>
            <a:ext cx="4990266" cy="42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3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22A53A5A-F9BD-1E07-AEB9-D1059E78CF25}"/>
              </a:ext>
            </a:extLst>
          </p:cNvPr>
          <p:cNvGrpSpPr/>
          <p:nvPr/>
        </p:nvGrpSpPr>
        <p:grpSpPr>
          <a:xfrm>
            <a:off x="253913" y="1705154"/>
            <a:ext cx="5874183" cy="3959350"/>
            <a:chOff x="244677" y="1705154"/>
            <a:chExt cx="5874183" cy="395935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DB179669-4B17-6FC9-D82E-5A26C1B69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2" r="6836"/>
            <a:stretch/>
          </p:blipFill>
          <p:spPr>
            <a:xfrm>
              <a:off x="244677" y="1939065"/>
              <a:ext cx="3962330" cy="3241906"/>
            </a:xfrm>
            <a:prstGeom prst="rect">
              <a:avLst/>
            </a:prstGeom>
          </p:spPr>
        </p:pic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F0DA474F-B519-211C-A3C8-4AF257EC3FCA}"/>
                </a:ext>
              </a:extLst>
            </p:cNvPr>
            <p:cNvGrpSpPr/>
            <p:nvPr/>
          </p:nvGrpSpPr>
          <p:grpSpPr>
            <a:xfrm>
              <a:off x="1043014" y="1705154"/>
              <a:ext cx="5075846" cy="3959350"/>
              <a:chOff x="1043014" y="1705154"/>
              <a:chExt cx="5075846" cy="3959350"/>
            </a:xfrm>
          </p:grpSpPr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23E7E2A8-A9F8-3F14-ECCF-DD66A5DEBAFF}"/>
                  </a:ext>
                </a:extLst>
              </p:cNvPr>
              <p:cNvSpPr txBox="1"/>
              <p:nvPr/>
            </p:nvSpPr>
            <p:spPr>
              <a:xfrm>
                <a:off x="1220803" y="1705154"/>
                <a:ext cx="18235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rgbClr val="FF0000"/>
                    </a:solidFill>
                    <a:latin typeface="Quicksand" pitchFamily="2" charset="0"/>
                  </a:rPr>
                  <a:t>PRELIMINARY</a:t>
                </a:r>
              </a:p>
            </p:txBody>
          </p:sp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823B4800-749B-DA3B-3A26-AB0E7688FF4D}"/>
                  </a:ext>
                </a:extLst>
              </p:cNvPr>
              <p:cNvSpPr txBox="1"/>
              <p:nvPr/>
            </p:nvSpPr>
            <p:spPr>
              <a:xfrm>
                <a:off x="1043014" y="5295172"/>
                <a:ext cx="50758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285750" indent="-285750">
                  <a:buClr>
                    <a:srgbClr val="126E8A"/>
                  </a:buClr>
                  <a:buSzPct val="130000"/>
                  <a:buFont typeface="Arial" panose="020B0604020202020204" pitchFamily="34" charset="0"/>
                  <a:buChar char="•"/>
                  <a:defRPr>
                    <a:latin typeface="Quicksand" pitchFamily="2" charset="0"/>
                  </a:defRPr>
                </a:lvl1pPr>
              </a:lstStyle>
              <a:p>
                <a:pPr marL="0" indent="0">
                  <a:buNone/>
                </a:pPr>
                <a:r>
                  <a:rPr lang="de-DE" b="1" dirty="0" err="1"/>
                  <a:t>Ku</a:t>
                </a:r>
                <a:r>
                  <a:rPr lang="de-DE" b="1" dirty="0"/>
                  <a:t>-Band (15 GHz)</a:t>
                </a:r>
                <a:endParaRPr lang="de-DE" dirty="0">
                  <a:latin typeface="Quicksand" pitchFamily="2" charset="0"/>
                </a:endParaRPr>
              </a:p>
            </p:txBody>
          </p:sp>
        </p:grp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858136A-E888-318F-B7F2-0D52A57398ED}"/>
              </a:ext>
            </a:extLst>
          </p:cNvPr>
          <p:cNvGrpSpPr/>
          <p:nvPr/>
        </p:nvGrpSpPr>
        <p:grpSpPr>
          <a:xfrm>
            <a:off x="1190811" y="1699180"/>
            <a:ext cx="8653165" cy="3963956"/>
            <a:chOff x="1190811" y="1699180"/>
            <a:chExt cx="8653165" cy="3963956"/>
          </a:xfrm>
        </p:grpSpPr>
        <p:pic>
          <p:nvPicPr>
            <p:cNvPr id="21" name="Grafik 20" descr="Ein Bild, das Diagramm enthält.&#10;&#10;Automatisch generierte Beschreibung">
              <a:extLst>
                <a:ext uri="{FF2B5EF4-FFF2-40B4-BE49-F238E27FC236}">
                  <a16:creationId xmlns:a16="http://schemas.microsoft.com/office/drawing/2014/main" id="{9771D022-7E3F-7857-6B46-B66678F71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18"/>
            <a:stretch/>
          </p:blipFill>
          <p:spPr>
            <a:xfrm>
              <a:off x="3365452" y="1910855"/>
              <a:ext cx="4550112" cy="3272925"/>
            </a:xfrm>
            <a:prstGeom prst="rect">
              <a:avLst/>
            </a:prstGeom>
          </p:spPr>
        </p:pic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7F23FBB8-133D-9F5E-AF04-BD0C602D379F}"/>
                </a:ext>
              </a:extLst>
            </p:cNvPr>
            <p:cNvGrpSpPr/>
            <p:nvPr/>
          </p:nvGrpSpPr>
          <p:grpSpPr>
            <a:xfrm>
              <a:off x="1190811" y="1699180"/>
              <a:ext cx="8653165" cy="3963956"/>
              <a:chOff x="1584511" y="1699180"/>
              <a:chExt cx="8653165" cy="3963956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2DF4869C-BE19-16DA-18AB-A7BDF72830ED}"/>
                  </a:ext>
                </a:extLst>
              </p:cNvPr>
              <p:cNvSpPr/>
              <p:nvPr/>
            </p:nvSpPr>
            <p:spPr>
              <a:xfrm>
                <a:off x="1584511" y="2581835"/>
                <a:ext cx="1665353" cy="167012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C376527D-AB14-299E-4574-76233BCE9A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43819" y="2068512"/>
                <a:ext cx="1577101" cy="5281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4C3FD4F1-B910-6AFC-F02D-E65C0BF7C4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3819" y="4240529"/>
                <a:ext cx="1577101" cy="48139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DA8C3447-110D-6A76-9288-F1E2B8B9A749}"/>
                  </a:ext>
                </a:extLst>
              </p:cNvPr>
              <p:cNvSpPr txBox="1"/>
              <p:nvPr/>
            </p:nvSpPr>
            <p:spPr>
              <a:xfrm>
                <a:off x="5307781" y="1699180"/>
                <a:ext cx="18235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rgbClr val="FF0000"/>
                    </a:solidFill>
                    <a:latin typeface="Quicksand" pitchFamily="2" charset="0"/>
                  </a:rPr>
                  <a:t>PRELIMINARY</a:t>
                </a:r>
              </a:p>
            </p:txBody>
          </p:sp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D03FE8B8-6702-9EE5-D964-5F49E6AFBE52}"/>
                  </a:ext>
                </a:extLst>
              </p:cNvPr>
              <p:cNvSpPr txBox="1"/>
              <p:nvPr/>
            </p:nvSpPr>
            <p:spPr>
              <a:xfrm>
                <a:off x="5161830" y="5293804"/>
                <a:ext cx="50758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285750" indent="-285750">
                  <a:buClr>
                    <a:srgbClr val="126E8A"/>
                  </a:buClr>
                  <a:buSzPct val="130000"/>
                  <a:buFont typeface="Arial" panose="020B0604020202020204" pitchFamily="34" charset="0"/>
                  <a:buChar char="•"/>
                  <a:defRPr>
                    <a:latin typeface="Quicksand" pitchFamily="2" charset="0"/>
                  </a:defRPr>
                </a:lvl1pPr>
              </a:lstStyle>
              <a:p>
                <a:pPr marL="0" indent="0">
                  <a:buNone/>
                </a:pPr>
                <a:r>
                  <a:rPr lang="de-DE" b="1" dirty="0"/>
                  <a:t>K-Band (23 GHz)</a:t>
                </a:r>
                <a:endParaRPr lang="de-DE" dirty="0">
                  <a:latin typeface="Quicksand" pitchFamily="2" charset="0"/>
                </a:endParaRPr>
              </a:p>
            </p:txBody>
          </p:sp>
        </p:grp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4FEC5B22-20F1-4B68-A54D-A43499C3A3E7}"/>
              </a:ext>
            </a:extLst>
          </p:cNvPr>
          <p:cNvSpPr/>
          <p:nvPr/>
        </p:nvSpPr>
        <p:spPr>
          <a:xfrm>
            <a:off x="-128727" y="506341"/>
            <a:ext cx="6834328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6FD4EB-063A-4FAE-BBFE-A77F82C67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99" y="512968"/>
            <a:ext cx="7954966" cy="776191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PKS 0215+015: First Look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93D5A59-405C-4264-BCA6-AA93D9CBEE5E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3A1159-B0EF-429E-B25D-B9ADD2E64990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05783B-F8D2-4F59-8AB0-DF89CCB048D9}"/>
              </a:ext>
            </a:extLst>
          </p:cNvPr>
          <p:cNvSpPr txBox="1"/>
          <p:nvPr/>
        </p:nvSpPr>
        <p:spPr>
          <a:xfrm>
            <a:off x="11597917" y="6346030"/>
            <a:ext cx="43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14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08DD326-0FF3-4E7B-8DC7-B81C58639F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03B329D-92E8-461A-BE87-1011B6531B7F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29F466A1-E9A1-567D-633F-A3B48AC54A65}"/>
              </a:ext>
            </a:extLst>
          </p:cNvPr>
          <p:cNvGrpSpPr/>
          <p:nvPr/>
        </p:nvGrpSpPr>
        <p:grpSpPr>
          <a:xfrm>
            <a:off x="5060701" y="1706937"/>
            <a:ext cx="8897756" cy="3892240"/>
            <a:chOff x="5060701" y="1706937"/>
            <a:chExt cx="8897756" cy="3892240"/>
          </a:xfrm>
        </p:grpSpPr>
        <p:pic>
          <p:nvPicPr>
            <p:cNvPr id="31" name="Grafik 30" descr="Ein Bild, das Diagramm enthält.&#10;&#10;Automatisch generierte Beschreibung">
              <a:extLst>
                <a:ext uri="{FF2B5EF4-FFF2-40B4-BE49-F238E27FC236}">
                  <a16:creationId xmlns:a16="http://schemas.microsoft.com/office/drawing/2014/main" id="{AC11B536-2EC0-A87C-312F-4DD19B1B8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594" y="1947946"/>
              <a:ext cx="4838334" cy="3225556"/>
            </a:xfrm>
            <a:prstGeom prst="rect">
              <a:avLst/>
            </a:prstGeom>
          </p:spPr>
        </p:pic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550A2D48-B783-0E89-88B6-CB612EECD08E}"/>
                </a:ext>
              </a:extLst>
            </p:cNvPr>
            <p:cNvGrpSpPr/>
            <p:nvPr/>
          </p:nvGrpSpPr>
          <p:grpSpPr>
            <a:xfrm>
              <a:off x="5060701" y="1706937"/>
              <a:ext cx="8897756" cy="3892240"/>
              <a:chOff x="5060701" y="1706937"/>
              <a:chExt cx="8897756" cy="3892240"/>
            </a:xfrm>
          </p:grpSpPr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B43432D5-7510-A876-3D7B-A3576B46CF4E}"/>
                  </a:ext>
                </a:extLst>
              </p:cNvPr>
              <p:cNvSpPr/>
              <p:nvPr/>
            </p:nvSpPr>
            <p:spPr>
              <a:xfrm>
                <a:off x="5060701" y="2741085"/>
                <a:ext cx="1351531" cy="1339273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FB5BF504-E823-F440-2407-E164FCDD56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2232" y="2078844"/>
                <a:ext cx="1984056" cy="66224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>
                <a:extLst>
                  <a:ext uri="{FF2B5EF4-FFF2-40B4-BE49-F238E27FC236}">
                    <a16:creationId xmlns:a16="http://schemas.microsoft.com/office/drawing/2014/main" id="{2E679B92-E3C5-48A8-B17A-2BFBFF631B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2232" y="4080358"/>
                <a:ext cx="1984056" cy="60291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58A08E7D-431C-6373-BB07-A51EF024F067}"/>
                  </a:ext>
                </a:extLst>
              </p:cNvPr>
              <p:cNvSpPr txBox="1"/>
              <p:nvPr/>
            </p:nvSpPr>
            <p:spPr>
              <a:xfrm>
                <a:off x="9113464" y="1706937"/>
                <a:ext cx="18235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rgbClr val="FF0000"/>
                    </a:solidFill>
                    <a:latin typeface="Quicksand" pitchFamily="2" charset="0"/>
                  </a:rPr>
                  <a:t>PRELIMINARY</a:t>
                </a:r>
              </a:p>
            </p:txBody>
          </p:sp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339A34FE-DB7B-AF68-4A67-C99244C6CE55}"/>
                  </a:ext>
                </a:extLst>
              </p:cNvPr>
              <p:cNvSpPr txBox="1"/>
              <p:nvPr/>
            </p:nvSpPr>
            <p:spPr>
              <a:xfrm>
                <a:off x="8882611" y="5229845"/>
                <a:ext cx="50758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285750" indent="-285750">
                  <a:buClr>
                    <a:srgbClr val="126E8A"/>
                  </a:buClr>
                  <a:buSzPct val="130000"/>
                  <a:buFont typeface="Arial" panose="020B0604020202020204" pitchFamily="34" charset="0"/>
                  <a:buChar char="•"/>
                  <a:defRPr>
                    <a:latin typeface="Quicksand" pitchFamily="2" charset="0"/>
                  </a:defRPr>
                </a:lvl1pPr>
              </a:lstStyle>
              <a:p>
                <a:pPr marL="0" indent="0">
                  <a:buNone/>
                </a:pPr>
                <a:r>
                  <a:rPr lang="de-DE" b="1" dirty="0"/>
                  <a:t>Q-Band (43 GHz)</a:t>
                </a:r>
                <a:endParaRPr lang="de-DE" dirty="0">
                  <a:latin typeface="Quicksand" pitchFamily="2" charset="0"/>
                </a:endParaRPr>
              </a:p>
            </p:txBody>
          </p:sp>
        </p:grp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38924CEE-97EC-274A-E1D7-45C336B730F8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3171429-D988-1AB1-AEE7-5A947E9A64F1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D4FF33C-50E8-6A88-6C2A-A3089C364F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4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4FEC5B22-20F1-4B68-A54D-A43499C3A3E7}"/>
              </a:ext>
            </a:extLst>
          </p:cNvPr>
          <p:cNvSpPr/>
          <p:nvPr/>
        </p:nvSpPr>
        <p:spPr>
          <a:xfrm>
            <a:off x="-128728" y="506341"/>
            <a:ext cx="9519218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6FD4EB-063A-4FAE-BBFE-A77F82C67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98" y="512968"/>
            <a:ext cx="8822801" cy="776191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PKS 0215+015: First Look at </a:t>
            </a:r>
            <a:r>
              <a:rPr lang="de-DE" dirty="0" err="1">
                <a:solidFill>
                  <a:schemeClr val="bg1"/>
                </a:solidFill>
                <a:latin typeface="Berlin Sans FB" panose="020E0602020502020306" pitchFamily="34" charset="0"/>
              </a:rPr>
              <a:t>Polarization</a:t>
            </a:r>
            <a:endParaRPr lang="de-DE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93D5A59-405C-4264-BCA6-AA93D9CBEE5E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3A1159-B0EF-429E-B25D-B9ADD2E64990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05783B-F8D2-4F59-8AB0-DF89CCB048D9}"/>
              </a:ext>
            </a:extLst>
          </p:cNvPr>
          <p:cNvSpPr txBox="1"/>
          <p:nvPr/>
        </p:nvSpPr>
        <p:spPr>
          <a:xfrm>
            <a:off x="11608775" y="6350940"/>
            <a:ext cx="43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15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08DD326-0FF3-4E7B-8DC7-B81C58639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03B329D-92E8-461A-BE87-1011B6531B7F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D1BB9B5-700F-F57D-D1F9-8DD56F67D3F1}"/>
              </a:ext>
            </a:extLst>
          </p:cNvPr>
          <p:cNvGrpSpPr/>
          <p:nvPr/>
        </p:nvGrpSpPr>
        <p:grpSpPr>
          <a:xfrm>
            <a:off x="195477" y="1310217"/>
            <a:ext cx="4302533" cy="3823955"/>
            <a:chOff x="195477" y="1310217"/>
            <a:chExt cx="4302533" cy="3823955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863380B-5D24-6B2B-9951-465F910E8898}"/>
                </a:ext>
              </a:extLst>
            </p:cNvPr>
            <p:cNvSpPr/>
            <p:nvPr/>
          </p:nvSpPr>
          <p:spPr>
            <a:xfrm>
              <a:off x="195477" y="1930810"/>
              <a:ext cx="3919152" cy="3203362"/>
            </a:xfrm>
            <a:prstGeom prst="rect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22659215-7CD8-82C7-8DAA-68EFBAAFB23B}"/>
                </a:ext>
              </a:extLst>
            </p:cNvPr>
            <p:cNvSpPr/>
            <p:nvPr/>
          </p:nvSpPr>
          <p:spPr>
            <a:xfrm>
              <a:off x="250744" y="1976632"/>
              <a:ext cx="3794537" cy="2608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29B6E941-6B10-9D4D-5F11-FC586BE5B0C7}"/>
                </a:ext>
              </a:extLst>
            </p:cNvPr>
            <p:cNvSpPr txBox="1"/>
            <p:nvPr/>
          </p:nvSpPr>
          <p:spPr>
            <a:xfrm>
              <a:off x="250743" y="4629145"/>
              <a:ext cx="379453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00" dirty="0">
                  <a:latin typeface="Quicksand" pitchFamily="2" charset="0"/>
                </a:rPr>
                <a:t>Linear </a:t>
              </a:r>
              <a:r>
                <a:rPr lang="de-DE" sz="1300" dirty="0" err="1">
                  <a:latin typeface="Quicksand" pitchFamily="2" charset="0"/>
                </a:rPr>
                <a:t>Polarization</a:t>
              </a:r>
              <a:r>
                <a:rPr lang="de-DE" sz="1300" dirty="0">
                  <a:latin typeface="Quicksand" pitchFamily="2" charset="0"/>
                </a:rPr>
                <a:t> </a:t>
              </a:r>
              <a:r>
                <a:rPr lang="de-DE" sz="1300" dirty="0" err="1">
                  <a:latin typeface="Quicksand" pitchFamily="2" charset="0"/>
                </a:rPr>
                <a:t>Fraction</a:t>
              </a:r>
              <a:r>
                <a:rPr lang="de-DE" sz="1300" dirty="0">
                  <a:latin typeface="Quicksand" pitchFamily="2" charset="0"/>
                </a:rPr>
                <a:t> </a:t>
              </a:r>
              <a:r>
                <a:rPr lang="de-DE" sz="1300" dirty="0" err="1">
                  <a:latin typeface="Quicksand" pitchFamily="2" charset="0"/>
                </a:rPr>
                <a:t>of</a:t>
              </a:r>
              <a:r>
                <a:rPr lang="de-DE" sz="1300" dirty="0">
                  <a:latin typeface="Quicksand" pitchFamily="2" charset="0"/>
                </a:rPr>
                <a:t> </a:t>
              </a:r>
              <a:r>
                <a:rPr lang="de-DE" sz="1300" b="1" dirty="0">
                  <a:latin typeface="Quicksand" pitchFamily="2" charset="0"/>
                </a:rPr>
                <a:t>PKS 0215+015 </a:t>
              </a:r>
              <a:r>
                <a:rPr lang="de-DE" sz="1300" dirty="0">
                  <a:latin typeface="Quicksand" pitchFamily="2" charset="0"/>
                </a:rPr>
                <a:t>after </a:t>
              </a:r>
              <a:r>
                <a:rPr lang="de-DE" sz="1300" dirty="0" err="1">
                  <a:latin typeface="Quicksand" pitchFamily="2" charset="0"/>
                </a:rPr>
                <a:t>the</a:t>
              </a:r>
              <a:r>
                <a:rPr lang="de-DE" sz="1300" dirty="0">
                  <a:latin typeface="Quicksand" pitchFamily="2" charset="0"/>
                </a:rPr>
                <a:t> </a:t>
              </a:r>
              <a:r>
                <a:rPr lang="de-DE" sz="1300" dirty="0" err="1">
                  <a:latin typeface="Quicksand" pitchFamily="2" charset="0"/>
                </a:rPr>
                <a:t>associated</a:t>
              </a:r>
              <a:r>
                <a:rPr lang="de-DE" sz="1300" dirty="0">
                  <a:latin typeface="Quicksand" pitchFamily="2" charset="0"/>
                </a:rPr>
                <a:t> Neutrino Event</a:t>
              </a:r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140C6FC6-A1E8-C9FC-00CE-1886111E8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225" y="2024658"/>
              <a:ext cx="3272716" cy="2367739"/>
            </a:xfrm>
            <a:prstGeom prst="rect">
              <a:avLst/>
            </a:prstGeom>
          </p:spPr>
        </p:pic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564011E5-8CFA-A02B-2ECB-67827E6BA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90908" y="2230169"/>
              <a:ext cx="943113" cy="378528"/>
            </a:xfrm>
            <a:prstGeom prst="rect">
              <a:avLst/>
            </a:prstGeom>
          </p:spPr>
        </p:pic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3DF7D93D-B467-D779-B3E3-4CC32527222D}"/>
                </a:ext>
              </a:extLst>
            </p:cNvPr>
            <p:cNvSpPr txBox="1"/>
            <p:nvPr/>
          </p:nvSpPr>
          <p:spPr>
            <a:xfrm>
              <a:off x="1654665" y="4331088"/>
              <a:ext cx="28433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>
                  <a:latin typeface="Quicksand" pitchFamily="2" charset="0"/>
                </a:rPr>
                <a:t>MJD [</a:t>
              </a:r>
              <a:r>
                <a:rPr lang="de-DE" sz="1200" b="1" dirty="0" err="1">
                  <a:latin typeface="Quicksand" pitchFamily="2" charset="0"/>
                </a:rPr>
                <a:t>days</a:t>
              </a:r>
              <a:r>
                <a:rPr lang="de-DE" sz="1200" b="1" dirty="0">
                  <a:latin typeface="Quicksand" pitchFamily="2" charset="0"/>
                </a:rPr>
                <a:t>]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A10FC802-FFFA-884D-7018-17CA427B9AB4}"/>
                </a:ext>
              </a:extLst>
            </p:cNvPr>
            <p:cNvSpPr txBox="1"/>
            <p:nvPr/>
          </p:nvSpPr>
          <p:spPr>
            <a:xfrm rot="16200000">
              <a:off x="-976947" y="2593390"/>
              <a:ext cx="28433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err="1">
                  <a:latin typeface="Quicksand" pitchFamily="2" charset="0"/>
                </a:rPr>
                <a:t>Polarization</a:t>
              </a:r>
              <a:r>
                <a:rPr lang="de-DE" sz="1200" b="1" dirty="0">
                  <a:latin typeface="Quicksand" pitchFamily="2" charset="0"/>
                </a:rPr>
                <a:t> </a:t>
              </a:r>
              <a:r>
                <a:rPr lang="de-DE" sz="1200" b="1" dirty="0" err="1">
                  <a:latin typeface="Quicksand" pitchFamily="2" charset="0"/>
                </a:rPr>
                <a:t>Fraction</a:t>
              </a:r>
              <a:r>
                <a:rPr lang="de-DE" sz="1200" b="1" dirty="0">
                  <a:latin typeface="Quicksand" pitchFamily="2" charset="0"/>
                </a:rPr>
                <a:t> [%]</a:t>
              </a:r>
            </a:p>
          </p:txBody>
        </p: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99B14F81-BDF2-A5C5-74B4-59CB1DB2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069" y="2613235"/>
              <a:ext cx="850790" cy="286037"/>
            </a:xfrm>
            <a:prstGeom prst="rect">
              <a:avLst/>
            </a:prstGeom>
          </p:spPr>
        </p:pic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236D3C0F-16D7-22DE-25C3-2F3F5D6ED65A}"/>
              </a:ext>
            </a:extLst>
          </p:cNvPr>
          <p:cNvSpPr txBox="1"/>
          <p:nvPr/>
        </p:nvSpPr>
        <p:spPr>
          <a:xfrm>
            <a:off x="4207593" y="2023711"/>
            <a:ext cx="39191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buClr>
                <a:srgbClr val="126E8A"/>
              </a:buClr>
              <a:buSzPct val="130000"/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1pPr>
          </a:lstStyle>
          <a:p>
            <a:r>
              <a:rPr lang="de-DE" dirty="0"/>
              <a:t>TELAMON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shows</a:t>
            </a:r>
            <a:r>
              <a:rPr lang="de-DE" dirty="0"/>
              <a:t> </a:t>
            </a:r>
            <a:r>
              <a:rPr lang="de-DE" dirty="0" err="1"/>
              <a:t>elevated</a:t>
            </a:r>
            <a:br>
              <a:rPr lang="de-DE" dirty="0"/>
            </a:br>
            <a:r>
              <a:rPr lang="de-DE" dirty="0" err="1"/>
              <a:t>polarization</a:t>
            </a:r>
            <a:r>
              <a:rPr lang="de-DE" dirty="0"/>
              <a:t> 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neutrino</a:t>
            </a:r>
            <a:r>
              <a:rPr lang="de-DE" dirty="0"/>
              <a:t> </a:t>
            </a:r>
            <a:r>
              <a:rPr lang="de-DE" dirty="0" err="1"/>
              <a:t>event</a:t>
            </a:r>
            <a:br>
              <a:rPr lang="de-DE" dirty="0"/>
            </a:br>
            <a:endParaRPr lang="de-DE" dirty="0"/>
          </a:p>
          <a:p>
            <a:r>
              <a:rPr lang="de-DE" dirty="0" err="1"/>
              <a:t>Preliminary</a:t>
            </a:r>
            <a:r>
              <a:rPr lang="de-DE" dirty="0"/>
              <a:t> VLBA </a:t>
            </a:r>
            <a:r>
              <a:rPr lang="de-DE" dirty="0" err="1"/>
              <a:t>polarization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produced</a:t>
            </a:r>
            <a:r>
              <a:rPr lang="de-DE" dirty="0"/>
              <a:t> in CASA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PolSolve</a:t>
            </a:r>
            <a:r>
              <a:rPr lang="de-DE" dirty="0"/>
              <a:t> (Marti-Vidal et al. 2020)</a:t>
            </a:r>
            <a:br>
              <a:rPr lang="de-DE" dirty="0"/>
            </a:br>
            <a:endParaRPr lang="de-DE" dirty="0"/>
          </a:p>
          <a:p>
            <a:r>
              <a:rPr lang="de-DE" dirty="0" err="1"/>
              <a:t>Polarized</a:t>
            </a:r>
            <a:r>
              <a:rPr lang="de-DE" dirty="0"/>
              <a:t> </a:t>
            </a:r>
            <a:r>
              <a:rPr lang="de-DE" dirty="0" err="1"/>
              <a:t>emission</a:t>
            </a:r>
            <a:r>
              <a:rPr lang="de-DE" dirty="0"/>
              <a:t> </a:t>
            </a:r>
            <a:r>
              <a:rPr lang="de-DE" dirty="0" err="1"/>
              <a:t>core</a:t>
            </a:r>
            <a:r>
              <a:rPr lang="de-DE" dirty="0"/>
              <a:t> </a:t>
            </a:r>
            <a:r>
              <a:rPr lang="de-DE" dirty="0" err="1"/>
              <a:t>dominated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2DEAAD1-4062-2B6B-C4E6-03D9D5341685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1233BE9B-7B34-068C-125A-600D92238443}"/>
              </a:ext>
            </a:extLst>
          </p:cNvPr>
          <p:cNvGrpSpPr/>
          <p:nvPr/>
        </p:nvGrpSpPr>
        <p:grpSpPr>
          <a:xfrm>
            <a:off x="8435787" y="1524678"/>
            <a:ext cx="3756213" cy="4075787"/>
            <a:chOff x="8435787" y="1524678"/>
            <a:chExt cx="3756213" cy="4075787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8E8DCE61-497C-6889-FC10-E708F9B45D1D}"/>
                </a:ext>
              </a:extLst>
            </p:cNvPr>
            <p:cNvSpPr txBox="1"/>
            <p:nvPr/>
          </p:nvSpPr>
          <p:spPr>
            <a:xfrm>
              <a:off x="10368447" y="1524678"/>
              <a:ext cx="18235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  <a:latin typeface="Quicksand" pitchFamily="2" charset="0"/>
                </a:rPr>
                <a:t>PRELIMINARY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2506A1B7-2205-9BED-21F0-AB6C878D2635}"/>
                </a:ext>
              </a:extLst>
            </p:cNvPr>
            <p:cNvSpPr txBox="1"/>
            <p:nvPr/>
          </p:nvSpPr>
          <p:spPr>
            <a:xfrm>
              <a:off x="8531282" y="5231133"/>
              <a:ext cx="3450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Quicksand" pitchFamily="2" charset="0"/>
                </a:rPr>
                <a:t>K-Band (23 GHz) – 2022-03-24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EB9DDC6-ABCF-31C6-A2DF-0FF1CD6F2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787" y="1796436"/>
              <a:ext cx="3518956" cy="3518956"/>
            </a:xfrm>
            <a:prstGeom prst="rect">
              <a:avLst/>
            </a:prstGeom>
          </p:spPr>
        </p:pic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F7BA1A21-E4CE-2953-2CDD-422528F1298E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8AC849-4616-9DFF-F518-8664A184ED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3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4FEC5B22-20F1-4B68-A54D-A43499C3A3E7}"/>
              </a:ext>
            </a:extLst>
          </p:cNvPr>
          <p:cNvSpPr/>
          <p:nvPr/>
        </p:nvSpPr>
        <p:spPr>
          <a:xfrm>
            <a:off x="-128728" y="506341"/>
            <a:ext cx="6291403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6FD4EB-063A-4FAE-BBFE-A77F82C67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98" y="514406"/>
            <a:ext cx="5107552" cy="776191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Summary &amp; Outlook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93D5A59-405C-4264-BCA6-AA93D9CBEE5E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3A1159-B0EF-429E-B25D-B9ADD2E64990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05783B-F8D2-4F59-8AB0-DF89CCB048D9}"/>
              </a:ext>
            </a:extLst>
          </p:cNvPr>
          <p:cNvSpPr txBox="1"/>
          <p:nvPr/>
        </p:nvSpPr>
        <p:spPr>
          <a:xfrm>
            <a:off x="11608775" y="6346030"/>
            <a:ext cx="43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16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08DD326-0FF3-4E7B-8DC7-B81C58639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03B329D-92E8-461A-BE87-1011B6531B7F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92DEAAD1-4062-2B6B-C4E6-03D9D5341685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EFA5933-E183-1BBB-16C4-5C971C85A768}"/>
              </a:ext>
            </a:extLst>
          </p:cNvPr>
          <p:cNvSpPr txBox="1"/>
          <p:nvPr/>
        </p:nvSpPr>
        <p:spPr>
          <a:xfrm>
            <a:off x="588398" y="1618772"/>
            <a:ext cx="55076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buClr>
                <a:srgbClr val="126E8A"/>
              </a:buClr>
              <a:buSzPct val="130000"/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1pPr>
          </a:lstStyle>
          <a:p>
            <a:r>
              <a:rPr lang="de-DE" b="1" dirty="0"/>
              <a:t>TXS 0506+056, PKS 1502+106 </a:t>
            </a:r>
            <a:r>
              <a:rPr lang="de-DE" dirty="0"/>
              <a:t>&amp;</a:t>
            </a:r>
            <a:r>
              <a:rPr lang="de-DE" b="1" dirty="0"/>
              <a:t> PKS 0215+015 </a:t>
            </a:r>
            <a:r>
              <a:rPr lang="de-DE" dirty="0" err="1"/>
              <a:t>exhibited</a:t>
            </a:r>
            <a:r>
              <a:rPr lang="de-DE" dirty="0"/>
              <a:t> </a:t>
            </a:r>
            <a:r>
              <a:rPr lang="de-DE" dirty="0" err="1"/>
              <a:t>radio</a:t>
            </a:r>
            <a:r>
              <a:rPr lang="de-DE" dirty="0"/>
              <a:t> </a:t>
            </a:r>
            <a:r>
              <a:rPr lang="de-DE" dirty="0" err="1"/>
              <a:t>flares</a:t>
            </a:r>
            <a:r>
              <a:rPr lang="de-DE" dirty="0"/>
              <a:t> </a:t>
            </a:r>
            <a:r>
              <a:rPr lang="de-DE" dirty="0" err="1"/>
              <a:t>coincident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high-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neutrino</a:t>
            </a:r>
            <a:r>
              <a:rPr lang="de-DE" dirty="0"/>
              <a:t> </a:t>
            </a:r>
            <a:r>
              <a:rPr lang="de-DE" dirty="0" err="1"/>
              <a:t>events</a:t>
            </a:r>
            <a:br>
              <a:rPr lang="de-DE" dirty="0"/>
            </a:br>
            <a:endParaRPr lang="de-DE" dirty="0"/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triggered</a:t>
            </a:r>
            <a:r>
              <a:rPr lang="de-DE" dirty="0"/>
              <a:t> VLBA </a:t>
            </a:r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observations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follow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pc-scale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jet</a:t>
            </a:r>
            <a:r>
              <a:rPr lang="de-DE" dirty="0"/>
              <a:t> in total </a:t>
            </a:r>
            <a:r>
              <a:rPr lang="de-DE" dirty="0" err="1"/>
              <a:t>intensity</a:t>
            </a:r>
            <a:r>
              <a:rPr lang="de-DE" dirty="0"/>
              <a:t> and </a:t>
            </a:r>
            <a:r>
              <a:rPr lang="de-DE" dirty="0" err="1"/>
              <a:t>polarization</a:t>
            </a:r>
            <a:endParaRPr lang="de-DE" dirty="0"/>
          </a:p>
          <a:p>
            <a:endParaRPr lang="de-DE" dirty="0"/>
          </a:p>
          <a:p>
            <a:r>
              <a:rPr lang="de-DE" dirty="0"/>
              <a:t>Main Goal: Search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similarities</a:t>
            </a:r>
            <a:r>
              <a:rPr lang="de-DE" dirty="0"/>
              <a:t>/</a:t>
            </a:r>
            <a:r>
              <a:rPr lang="de-DE" dirty="0" err="1"/>
              <a:t>differences</a:t>
            </a:r>
            <a:r>
              <a:rPr lang="de-DE" dirty="0"/>
              <a:t> in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understand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neutrino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lang="de-DE" dirty="0"/>
              <a:t> in </a:t>
            </a:r>
            <a:r>
              <a:rPr lang="de-DE" dirty="0" err="1"/>
              <a:t>blazars</a:t>
            </a:r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901F7F6-FDD6-8E37-8162-98DA7C90C187}"/>
              </a:ext>
            </a:extLst>
          </p:cNvPr>
          <p:cNvSpPr txBox="1"/>
          <p:nvPr/>
        </p:nvSpPr>
        <p:spPr>
          <a:xfrm>
            <a:off x="571241" y="5407929"/>
            <a:ext cx="1146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buClr>
                <a:srgbClr val="126E8A"/>
              </a:buClr>
              <a:buSzPct val="130000"/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1pPr>
          </a:lstStyle>
          <a:p>
            <a:pPr>
              <a:buFont typeface="Symbol" panose="05050102010706020507" pitchFamily="18" charset="2"/>
              <a:buChar char="Þ"/>
            </a:pPr>
            <a:r>
              <a:rPr lang="de-DE" dirty="0"/>
              <a:t> </a:t>
            </a:r>
            <a:r>
              <a:rPr lang="de-DE" b="1" dirty="0" err="1"/>
              <a:t>We</a:t>
            </a:r>
            <a:r>
              <a:rPr lang="de-DE" b="1" dirty="0"/>
              <a:t> </a:t>
            </a:r>
            <a:r>
              <a:rPr lang="de-DE" b="1" dirty="0" err="1"/>
              <a:t>now</a:t>
            </a:r>
            <a:r>
              <a:rPr lang="de-DE" b="1" dirty="0"/>
              <a:t> </a:t>
            </a:r>
            <a:r>
              <a:rPr lang="de-DE" b="1" dirty="0" err="1"/>
              <a:t>have</a:t>
            </a:r>
            <a:r>
              <a:rPr lang="de-DE" b="1" dirty="0"/>
              <a:t> a </a:t>
            </a:r>
            <a:r>
              <a:rPr lang="de-DE" b="1" dirty="0" err="1"/>
              <a:t>unique</a:t>
            </a:r>
            <a:r>
              <a:rPr lang="de-DE" b="1" dirty="0"/>
              <a:t> </a:t>
            </a:r>
            <a:r>
              <a:rPr lang="de-DE" b="1" dirty="0" err="1"/>
              <a:t>data</a:t>
            </a:r>
            <a:r>
              <a:rPr lang="de-DE" b="1" dirty="0"/>
              <a:t> </a:t>
            </a:r>
            <a:r>
              <a:rPr lang="de-DE" b="1" dirty="0" err="1"/>
              <a:t>set</a:t>
            </a:r>
            <a:r>
              <a:rPr lang="de-DE" b="1" dirty="0"/>
              <a:t> at </a:t>
            </a:r>
            <a:r>
              <a:rPr lang="de-DE" b="1" dirty="0" err="1"/>
              <a:t>hand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investigate</a:t>
            </a:r>
            <a:r>
              <a:rPr lang="de-DE" b="1" dirty="0"/>
              <a:t> </a:t>
            </a:r>
            <a:r>
              <a:rPr lang="de-DE" b="1" dirty="0" err="1"/>
              <a:t>neutrino</a:t>
            </a:r>
            <a:r>
              <a:rPr lang="de-DE" b="1" dirty="0"/>
              <a:t> </a:t>
            </a:r>
            <a:r>
              <a:rPr lang="de-DE" b="1" dirty="0" err="1"/>
              <a:t>emission</a:t>
            </a:r>
            <a:r>
              <a:rPr lang="de-DE" b="1" dirty="0"/>
              <a:t> </a:t>
            </a:r>
            <a:r>
              <a:rPr lang="de-DE" b="1" dirty="0" err="1"/>
              <a:t>mechanisms</a:t>
            </a:r>
            <a:r>
              <a:rPr lang="de-DE" b="1" dirty="0"/>
              <a:t> in </a:t>
            </a:r>
            <a:r>
              <a:rPr lang="de-DE" b="1" dirty="0" err="1"/>
              <a:t>blazars</a:t>
            </a:r>
            <a:endParaRPr lang="de-DE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B31A54A-ADD5-8AA6-2E4F-5620C2CDD62D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962B64-7B4D-88EB-6CEC-170FFA7851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9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ADD376B8-CC61-48CF-B3A0-A122950ED786}"/>
              </a:ext>
            </a:extLst>
          </p:cNvPr>
          <p:cNvSpPr/>
          <p:nvPr/>
        </p:nvSpPr>
        <p:spPr>
          <a:xfrm>
            <a:off x="-128725" y="506341"/>
            <a:ext cx="3875972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9B0A9E-1CD0-4B85-BBE7-E9BD0E8D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4" y="532382"/>
            <a:ext cx="3590365" cy="723531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Thank</a:t>
            </a:r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Berlin Sans FB" panose="020E0602020502020306" pitchFamily="34" charset="0"/>
              </a:rPr>
              <a:t>you</a:t>
            </a:r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!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26F395D-C05D-46A9-BF17-C09DC2FE67E7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1F99099-A5EA-4055-AEC6-78081EB195F9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8053384-686B-484F-BB8B-FDD0BB583C83}"/>
              </a:ext>
            </a:extLst>
          </p:cNvPr>
          <p:cNvSpPr txBox="1"/>
          <p:nvPr/>
        </p:nvSpPr>
        <p:spPr>
          <a:xfrm>
            <a:off x="11608775" y="6346030"/>
            <a:ext cx="49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17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0896CBE-33C9-4252-8889-B279CEFB7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E31FBAF-787B-4C34-A259-7EDCFDE2A813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fik 26">
            <a:extLst>
              <a:ext uri="{FF2B5EF4-FFF2-40B4-BE49-F238E27FC236}">
                <a16:creationId xmlns:a16="http://schemas.microsoft.com/office/drawing/2014/main" id="{45C3DA94-98CA-0DA8-73CF-12F65A356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955" y="2669439"/>
            <a:ext cx="5519809" cy="3277386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A8E50C4D-EB1E-029E-7B91-5492B94A9492}"/>
              </a:ext>
            </a:extLst>
          </p:cNvPr>
          <p:cNvSpPr txBox="1"/>
          <p:nvPr/>
        </p:nvSpPr>
        <p:spPr>
          <a:xfrm>
            <a:off x="4257675" y="1558465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Quicksand" pitchFamily="2" charset="0"/>
              </a:rPr>
              <a:t>Questions?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22B9784-21A5-DDA4-C8F5-8BA61AC0E962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A674619-65AB-E124-3C45-A1E8DA5C2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73" y="4430543"/>
            <a:ext cx="1392874" cy="1392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8561C9D1-4C7F-9452-8F99-EB9622D6DD7F}"/>
                  </a:ext>
                </a:extLst>
              </p:cNvPr>
              <p:cNvSpPr txBox="1"/>
              <p:nvPr/>
            </p:nvSpPr>
            <p:spPr>
              <a:xfrm>
                <a:off x="2799397" y="4521127"/>
                <a:ext cx="48377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lang="de-DE" b="1" dirty="0">
                  <a:latin typeface="Amasis MT Pro Black" panose="02040A04050005020304" pitchFamily="18" charset="0"/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8561C9D1-4C7F-9452-8F99-EB9622D6D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397" y="4521127"/>
                <a:ext cx="483775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E47E1AE3-62A1-5C19-9B5E-6129F0A24B88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94B3F3-90A0-567E-B4B3-B2AA47EAE5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69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ADD376B8-CC61-48CF-B3A0-A122950ED786}"/>
              </a:ext>
            </a:extLst>
          </p:cNvPr>
          <p:cNvSpPr/>
          <p:nvPr/>
        </p:nvSpPr>
        <p:spPr>
          <a:xfrm>
            <a:off x="-128725" y="506341"/>
            <a:ext cx="3875972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9B0A9E-1CD0-4B85-BBE7-E9BD0E8D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4" y="532382"/>
            <a:ext cx="3590365" cy="723531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Ku</a:t>
            </a:r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-Images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26F395D-C05D-46A9-BF17-C09DC2FE67E7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1F99099-A5EA-4055-AEC6-78081EB195F9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8053384-686B-484F-BB8B-FDD0BB583C83}"/>
              </a:ext>
            </a:extLst>
          </p:cNvPr>
          <p:cNvSpPr txBox="1"/>
          <p:nvPr/>
        </p:nvSpPr>
        <p:spPr>
          <a:xfrm>
            <a:off x="11617087" y="6341879"/>
            <a:ext cx="49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16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0896CBE-33C9-4252-8889-B279CEFB7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E31FBAF-787B-4C34-A259-7EDCFDE2A813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72B55C11-737B-9E83-CEC5-ED4293E107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463"/>
          <a:stretch/>
        </p:blipFill>
        <p:spPr>
          <a:xfrm>
            <a:off x="1123747" y="1317412"/>
            <a:ext cx="3295851" cy="250948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77E349-A8E1-8E81-C734-D116A7D73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038" y="1005058"/>
            <a:ext cx="3340177" cy="263698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068A65B-162A-F6B1-42AA-42FDC497F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655" y="971924"/>
            <a:ext cx="3160090" cy="250948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CBB2FC9-B723-FE09-81AE-531F55019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489" y="3832310"/>
            <a:ext cx="2835836" cy="225644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38B5C6B-8FD4-80A1-96E5-46CD73FDA5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2681" y="3760367"/>
            <a:ext cx="2934855" cy="226946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362AACC-AA64-E542-EA55-4CE98408D8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8655" y="3584529"/>
            <a:ext cx="3222511" cy="250422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C9B3B3A-9EEE-9FD4-81D8-9CC727A61499}"/>
              </a:ext>
            </a:extLst>
          </p:cNvPr>
          <p:cNvSpPr txBox="1"/>
          <p:nvPr/>
        </p:nvSpPr>
        <p:spPr>
          <a:xfrm>
            <a:off x="5182402" y="319831"/>
            <a:ext cx="2871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0000"/>
                </a:solidFill>
                <a:latin typeface="Quicksand" pitchFamily="2" charset="0"/>
              </a:rPr>
              <a:t>PRELIMINARY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78A66B8-150B-6C2A-2761-C7BDA8AFF4A8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3F3C769-F36F-D30F-FE4A-EE5473DC43DC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DC16AA0-0DA7-B2C9-E38E-157F7FEF3A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01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ADD376B8-CC61-48CF-B3A0-A122950ED786}"/>
              </a:ext>
            </a:extLst>
          </p:cNvPr>
          <p:cNvSpPr/>
          <p:nvPr/>
        </p:nvSpPr>
        <p:spPr>
          <a:xfrm>
            <a:off x="-128725" y="506341"/>
            <a:ext cx="3875972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9B0A9E-1CD0-4B85-BBE7-E9BD0E8D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4" y="532382"/>
            <a:ext cx="3590365" cy="723531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K-Images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26F395D-C05D-46A9-BF17-C09DC2FE67E7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1F99099-A5EA-4055-AEC6-78081EB195F9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8053384-686B-484F-BB8B-FDD0BB583C83}"/>
              </a:ext>
            </a:extLst>
          </p:cNvPr>
          <p:cNvSpPr txBox="1"/>
          <p:nvPr/>
        </p:nvSpPr>
        <p:spPr>
          <a:xfrm>
            <a:off x="11617087" y="6341879"/>
            <a:ext cx="49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17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0896CBE-33C9-4252-8889-B279CEFB7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E31FBAF-787B-4C34-A259-7EDCFDE2A813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EF54A6AD-0242-7B77-CDE3-042D49BEE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45"/>
          <a:stretch/>
        </p:blipFill>
        <p:spPr>
          <a:xfrm>
            <a:off x="269955" y="1321310"/>
            <a:ext cx="3421950" cy="24399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7388C62-1774-D497-2098-88F428141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106" y="978122"/>
            <a:ext cx="3781297" cy="277342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9E77E2D-99D8-A02E-3776-7862AF187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495" y="868069"/>
            <a:ext cx="3832448" cy="284558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B33634E-12D7-053A-A162-5C944014F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297" y="3751550"/>
            <a:ext cx="3104442" cy="233059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549E359-FA63-9FAA-C36B-7822DBB3C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2074" y="3712431"/>
            <a:ext cx="3219748" cy="23306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519F55F-4FD9-D675-5365-9148B253C3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9525" y="3730331"/>
            <a:ext cx="3161009" cy="23306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307B903-F703-35A2-9A19-07261BA76BAF}"/>
              </a:ext>
            </a:extLst>
          </p:cNvPr>
          <p:cNvSpPr txBox="1"/>
          <p:nvPr/>
        </p:nvSpPr>
        <p:spPr>
          <a:xfrm>
            <a:off x="5182402" y="319831"/>
            <a:ext cx="2871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0000"/>
                </a:solidFill>
                <a:latin typeface="Quicksand" pitchFamily="2" charset="0"/>
              </a:rPr>
              <a:t>PRELIMINARY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97374BC-1659-6C78-4F1A-55C34C9C1EE4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41103A2-E526-5DF9-1265-6FE10B4170B3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90B9A96-BE08-4BB1-3CF7-7ACD44E106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42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4FEC5B22-20F1-4B68-A54D-A43499C3A3E7}"/>
              </a:ext>
            </a:extLst>
          </p:cNvPr>
          <p:cNvSpPr/>
          <p:nvPr/>
        </p:nvSpPr>
        <p:spPr>
          <a:xfrm>
            <a:off x="-128725" y="506341"/>
            <a:ext cx="10680734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6FD4EB-063A-4FAE-BBFE-A77F82C67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75" y="504870"/>
            <a:ext cx="10087934" cy="776191"/>
          </a:xfrm>
        </p:spPr>
        <p:txBody>
          <a:bodyPr>
            <a:normAutofit fontScale="90000"/>
          </a:bodyPr>
          <a:lstStyle/>
          <a:p>
            <a:r>
              <a:rPr lang="de-DE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Blazars</a:t>
            </a:r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 - A Source </a:t>
            </a:r>
            <a:r>
              <a:rPr lang="de-DE" dirty="0" err="1">
                <a:solidFill>
                  <a:schemeClr val="bg1"/>
                </a:solidFill>
                <a:latin typeface="Berlin Sans FB" panose="020E0602020502020306" pitchFamily="34" charset="0"/>
              </a:rPr>
              <a:t>of</a:t>
            </a:r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 High Energy Neutrinos?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93D5A59-405C-4264-BCA6-AA93D9CBEE5E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ABB5EAE-B7CE-4902-BB87-B460CDB67847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3A1159-B0EF-429E-B25D-B9ADD2E64990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05783B-F8D2-4F59-8AB0-DF89CCB048D9}"/>
              </a:ext>
            </a:extLst>
          </p:cNvPr>
          <p:cNvSpPr txBox="1"/>
          <p:nvPr/>
        </p:nvSpPr>
        <p:spPr>
          <a:xfrm>
            <a:off x="11636138" y="6341879"/>
            <a:ext cx="306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2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08DD326-0FF3-4E7B-8DC7-B81C58639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03B329D-92E8-461A-BE87-1011B6531B7F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6BB67B7F-2ABF-446C-B244-311A31E0B067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3F8A2A6-141D-9FFB-E14D-A5B31E8F9D77}"/>
              </a:ext>
            </a:extLst>
          </p:cNvPr>
          <p:cNvGrpSpPr/>
          <p:nvPr/>
        </p:nvGrpSpPr>
        <p:grpSpPr>
          <a:xfrm>
            <a:off x="8290888" y="1652192"/>
            <a:ext cx="3678425" cy="4174951"/>
            <a:chOff x="8290888" y="1652192"/>
            <a:chExt cx="3678425" cy="4174951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BADAF032-A320-9A5C-BC0F-FE13D751C372}"/>
                </a:ext>
              </a:extLst>
            </p:cNvPr>
            <p:cNvSpPr/>
            <p:nvPr/>
          </p:nvSpPr>
          <p:spPr>
            <a:xfrm>
              <a:off x="8290888" y="1652192"/>
              <a:ext cx="3678425" cy="4174951"/>
            </a:xfrm>
            <a:prstGeom prst="rect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C34835CE-CAF0-9F1E-80FC-61F3F9919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5260" y="1729018"/>
              <a:ext cx="3528792" cy="3476412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8CA9AB1-BDC4-79A3-CD9A-CF9451B8F379}"/>
                </a:ext>
              </a:extLst>
            </p:cNvPr>
            <p:cNvSpPr txBox="1"/>
            <p:nvPr/>
          </p:nvSpPr>
          <p:spPr>
            <a:xfrm>
              <a:off x="8340946" y="5227447"/>
              <a:ext cx="34829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00" dirty="0" err="1">
                  <a:latin typeface="Quicksand" pitchFamily="2" charset="0"/>
                </a:rPr>
                <a:t>Localization</a:t>
              </a:r>
              <a:r>
                <a:rPr lang="de-DE" sz="1300" dirty="0">
                  <a:latin typeface="Quicksand" pitchFamily="2" charset="0"/>
                </a:rPr>
                <a:t> Region </a:t>
              </a:r>
              <a:r>
                <a:rPr lang="de-DE" sz="1300" dirty="0" err="1">
                  <a:latin typeface="Quicksand" pitchFamily="2" charset="0"/>
                </a:rPr>
                <a:t>of</a:t>
              </a:r>
              <a:r>
                <a:rPr lang="de-DE" sz="1300" dirty="0">
                  <a:latin typeface="Quicksand" pitchFamily="2" charset="0"/>
                </a:rPr>
                <a:t> IC170922A (</a:t>
              </a:r>
              <a:r>
                <a:rPr lang="de-DE" sz="1300" dirty="0" err="1">
                  <a:latin typeface="Quicksand" pitchFamily="2" charset="0"/>
                </a:rPr>
                <a:t>IceCube</a:t>
              </a:r>
              <a:r>
                <a:rPr lang="de-DE" sz="1300" dirty="0">
                  <a:latin typeface="Quicksand" pitchFamily="2" charset="0"/>
                </a:rPr>
                <a:t> </a:t>
              </a:r>
              <a:r>
                <a:rPr lang="de-DE" sz="1300" dirty="0" err="1">
                  <a:latin typeface="Quicksand" pitchFamily="2" charset="0"/>
                </a:rPr>
                <a:t>Collaboration</a:t>
              </a:r>
              <a:r>
                <a:rPr lang="de-DE" sz="1300" dirty="0">
                  <a:latin typeface="Quicksand" pitchFamily="2" charset="0"/>
                </a:rPr>
                <a:t> et al. 2018)</a:t>
              </a:r>
            </a:p>
          </p:txBody>
        </p:sp>
      </p:grp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ECDCB0D8-61F2-E812-8D66-EB2F56FF2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84" y="1421386"/>
            <a:ext cx="7155927" cy="2720745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 err="1">
                <a:latin typeface="Quicksand" pitchFamily="2" charset="0"/>
              </a:rPr>
              <a:t>Numerous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attempts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to</a:t>
            </a:r>
            <a:r>
              <a:rPr lang="de-DE" sz="1800" dirty="0">
                <a:latin typeface="Quicksand" pitchFamily="2" charset="0"/>
              </a:rPr>
              <a:t> find </a:t>
            </a:r>
            <a:r>
              <a:rPr lang="de-DE" sz="1800" dirty="0" err="1">
                <a:latin typeface="Quicksand" pitchFamily="2" charset="0"/>
              </a:rPr>
              <a:t>systematic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associations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between</a:t>
            </a:r>
            <a:br>
              <a:rPr lang="de-DE" sz="1800" dirty="0">
                <a:latin typeface="Quicksand" pitchFamily="2" charset="0"/>
              </a:rPr>
            </a:br>
            <a:r>
              <a:rPr lang="de-DE" sz="1800" dirty="0">
                <a:latin typeface="Quicksand" pitchFamily="2" charset="0"/>
              </a:rPr>
              <a:t>High-Energy Neutrinos and </a:t>
            </a:r>
            <a:r>
              <a:rPr lang="de-DE" sz="1800" dirty="0" err="1">
                <a:latin typeface="Quicksand" pitchFamily="2" charset="0"/>
              </a:rPr>
              <a:t>blazars</a:t>
            </a:r>
            <a:endParaRPr lang="de-DE" sz="1800" dirty="0">
              <a:latin typeface="Quicksand" pitchFamily="2" charset="0"/>
            </a:endParaRPr>
          </a:p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 err="1">
                <a:latin typeface="Quicksand" pitchFamily="2" charset="0"/>
              </a:rPr>
              <a:t>Only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one</a:t>
            </a:r>
            <a:r>
              <a:rPr lang="de-DE" sz="1800" dirty="0">
                <a:latin typeface="Quicksand" pitchFamily="2" charset="0"/>
              </a:rPr>
              <a:t> reliable (i.e. 3 </a:t>
            </a:r>
            <a:r>
              <a:rPr lang="de-DE" sz="1800" dirty="0" err="1">
                <a:latin typeface="Quicksand" pitchFamily="2" charset="0"/>
              </a:rPr>
              <a:t>sigma</a:t>
            </a:r>
            <a:r>
              <a:rPr lang="de-DE" sz="1800" dirty="0">
                <a:latin typeface="Quicksand" pitchFamily="2" charset="0"/>
              </a:rPr>
              <a:t>) </a:t>
            </a:r>
            <a:r>
              <a:rPr lang="de-DE" sz="1800" dirty="0" err="1">
                <a:latin typeface="Quicksand" pitchFamily="2" charset="0"/>
              </a:rPr>
              <a:t>identification</a:t>
            </a:r>
            <a:r>
              <a:rPr lang="de-DE" sz="1800" dirty="0">
                <a:latin typeface="Quicksand" pitchFamily="2" charset="0"/>
              </a:rPr>
              <a:t> so </a:t>
            </a:r>
            <a:r>
              <a:rPr lang="de-DE" sz="1800" dirty="0" err="1">
                <a:latin typeface="Quicksand" pitchFamily="2" charset="0"/>
              </a:rPr>
              <a:t>far</a:t>
            </a:r>
            <a:r>
              <a:rPr lang="de-DE" sz="1800" dirty="0">
                <a:latin typeface="Quicksand" pitchFamily="2" charset="0"/>
              </a:rPr>
              <a:t>: </a:t>
            </a:r>
            <a:br>
              <a:rPr lang="de-DE" sz="1800" dirty="0">
                <a:latin typeface="Quicksand" pitchFamily="2" charset="0"/>
              </a:rPr>
            </a:br>
            <a:r>
              <a:rPr lang="de-DE" sz="1800" dirty="0">
                <a:latin typeface="Quicksand" pitchFamily="2" charset="0"/>
              </a:rPr>
              <a:t>TXS 0506+056</a:t>
            </a:r>
          </a:p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 err="1">
                <a:latin typeface="Quicksand" pitchFamily="2" charset="0"/>
              </a:rPr>
              <a:t>Several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studies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suggest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connection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between</a:t>
            </a:r>
            <a:r>
              <a:rPr lang="de-DE" sz="1800" dirty="0">
                <a:latin typeface="Quicksand" pitchFamily="2" charset="0"/>
              </a:rPr>
              <a:t> radio-</a:t>
            </a:r>
            <a:r>
              <a:rPr lang="de-DE" sz="1800" dirty="0" err="1">
                <a:latin typeface="Quicksand" pitchFamily="2" charset="0"/>
              </a:rPr>
              <a:t>bright</a:t>
            </a:r>
            <a:r>
              <a:rPr lang="de-DE" sz="1800" dirty="0">
                <a:latin typeface="Quicksand" pitchFamily="2" charset="0"/>
              </a:rPr>
              <a:t> AGN and high-</a:t>
            </a:r>
            <a:r>
              <a:rPr lang="de-DE" sz="1800" dirty="0" err="1">
                <a:latin typeface="Quicksand" pitchFamily="2" charset="0"/>
              </a:rPr>
              <a:t>energy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neutrino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emission</a:t>
            </a:r>
            <a:r>
              <a:rPr lang="de-DE" sz="1800" dirty="0">
                <a:latin typeface="Quicksand" pitchFamily="2" charset="0"/>
              </a:rPr>
              <a:t> (</a:t>
            </a:r>
            <a:r>
              <a:rPr lang="de-DE" sz="1800" dirty="0" err="1">
                <a:latin typeface="Quicksand" pitchFamily="2" charset="0"/>
              </a:rPr>
              <a:t>Plavin</a:t>
            </a:r>
            <a:r>
              <a:rPr lang="de-DE" sz="1800" dirty="0">
                <a:latin typeface="Quicksand" pitchFamily="2" charset="0"/>
              </a:rPr>
              <a:t> et al. 2020/21/22, </a:t>
            </a:r>
            <a:r>
              <a:rPr lang="de-DE" sz="1800" dirty="0" err="1">
                <a:latin typeface="Quicksand" pitchFamily="2" charset="0"/>
              </a:rPr>
              <a:t>Hovatta</a:t>
            </a:r>
            <a:r>
              <a:rPr lang="de-DE" sz="1800" dirty="0">
                <a:latin typeface="Quicksand" pitchFamily="2" charset="0"/>
              </a:rPr>
              <a:t> et al. 2020, Kadler et al. 2016)</a:t>
            </a:r>
          </a:p>
          <a:p>
            <a:pPr marL="742950" lvl="1" indent="-285750"/>
            <a:endParaRPr lang="de-DE" sz="1800" dirty="0">
              <a:latin typeface="Quicksand" pitchFamily="2" charset="0"/>
            </a:endParaRPr>
          </a:p>
          <a:p>
            <a:pPr marL="742950" lvl="1" indent="-285750"/>
            <a:endParaRPr lang="de-DE" sz="1800" dirty="0">
              <a:latin typeface="Quicksand" pitchFamily="2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DACEBD40-7874-28A0-F339-5CF6C6C77963}"/>
              </a:ext>
            </a:extLst>
          </p:cNvPr>
          <p:cNvGrpSpPr/>
          <p:nvPr/>
        </p:nvGrpSpPr>
        <p:grpSpPr>
          <a:xfrm>
            <a:off x="975825" y="3661185"/>
            <a:ext cx="4907828" cy="2284293"/>
            <a:chOff x="7073810" y="1229870"/>
            <a:chExt cx="4907828" cy="2284293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F87940BD-9758-D604-D608-589F18CF2A0E}"/>
                </a:ext>
              </a:extLst>
            </p:cNvPr>
            <p:cNvSpPr/>
            <p:nvPr/>
          </p:nvSpPr>
          <p:spPr>
            <a:xfrm>
              <a:off x="7073810" y="1229870"/>
              <a:ext cx="4750637" cy="2284293"/>
            </a:xfrm>
            <a:prstGeom prst="rect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22" name="Grafik 21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F77FD21E-7511-B726-249F-27D656590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73" b="3214"/>
            <a:stretch/>
          </p:blipFill>
          <p:spPr>
            <a:xfrm>
              <a:off x="7160278" y="1321722"/>
              <a:ext cx="4577700" cy="16149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3F1E818D-E1D4-F627-05B6-35C494F7EB4A}"/>
                    </a:ext>
                  </a:extLst>
                </p:cNvPr>
                <p:cNvSpPr txBox="1"/>
                <p:nvPr/>
              </p:nvSpPr>
              <p:spPr>
                <a:xfrm>
                  <a:off x="7135264" y="2956649"/>
                  <a:ext cx="4846374" cy="5028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300" dirty="0">
                      <a:latin typeface="Quicksand" pitchFamily="2" charset="0"/>
                    </a:rPr>
                    <a:t>Radio Images </a:t>
                  </a:r>
                  <a:r>
                    <a:rPr lang="de-DE" sz="1300" dirty="0" err="1">
                      <a:latin typeface="Quicksand" pitchFamily="2" charset="0"/>
                    </a:rPr>
                    <a:t>of</a:t>
                  </a:r>
                  <a:r>
                    <a:rPr lang="de-DE" sz="1300" dirty="0">
                      <a:latin typeface="Quicksand" pitchFamily="2" charset="0"/>
                    </a:rPr>
                    <a:t> PKS 1424-418 </a:t>
                  </a:r>
                  <a:r>
                    <a:rPr lang="de-DE" sz="1300" dirty="0" err="1">
                      <a:latin typeface="Quicksand" pitchFamily="2" charset="0"/>
                    </a:rPr>
                    <a:t>before</a:t>
                  </a:r>
                  <a:r>
                    <a:rPr lang="de-DE" sz="1300" dirty="0">
                      <a:latin typeface="Quicksand" pitchFamily="2" charset="0"/>
                    </a:rPr>
                    <a:t> and after a </a:t>
                  </a:r>
                  <a:r>
                    <a:rPr lang="de-DE" sz="1300" dirty="0" err="1">
                      <a:latin typeface="Quicksand" pitchFamily="2" charset="0"/>
                    </a:rPr>
                    <a:t>possibly</a:t>
                  </a:r>
                  <a:r>
                    <a:rPr lang="de-DE" sz="1300" dirty="0">
                      <a:latin typeface="Quicksand" pitchFamily="2" charset="0"/>
                    </a:rPr>
                    <a:t> </a:t>
                  </a:r>
                  <a:r>
                    <a:rPr lang="de-DE" sz="1300" dirty="0" err="1">
                      <a:latin typeface="Quicksand" pitchFamily="2" charset="0"/>
                    </a:rPr>
                    <a:t>coincident</a:t>
                  </a:r>
                  <a:r>
                    <a:rPr lang="de-DE" sz="1300" dirty="0">
                      <a:latin typeface="Quicksand" pitchFamily="2" charset="0"/>
                    </a:rPr>
                    <a:t> (2</a:t>
                  </a:r>
                  <a14:m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de-DE" sz="1300" dirty="0">
                      <a:latin typeface="Quicksand" pitchFamily="2" charset="0"/>
                    </a:rPr>
                    <a:t>) Neutrino Event (</a:t>
                  </a:r>
                  <a:r>
                    <a:rPr lang="de-DE" sz="1300" dirty="0" err="1">
                      <a:latin typeface="Quicksand" pitchFamily="2" charset="0"/>
                    </a:rPr>
                    <a:t>Kadler</a:t>
                  </a:r>
                  <a:r>
                    <a:rPr lang="de-DE" sz="1300" dirty="0">
                      <a:latin typeface="Quicksand" pitchFamily="2" charset="0"/>
                    </a:rPr>
                    <a:t> et al. 2016)</a:t>
                  </a:r>
                </a:p>
              </p:txBody>
            </p:sp>
          </mc:Choice>
          <mc:Fallback xmlns="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3F1E818D-E1D4-F627-05B6-35C494F7EB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5264" y="2956649"/>
                  <a:ext cx="4846374" cy="502895"/>
                </a:xfrm>
                <a:prstGeom prst="rect">
                  <a:avLst/>
                </a:prstGeom>
                <a:blipFill>
                  <a:blip r:embed="rId7"/>
                  <a:stretch>
                    <a:fillRect l="-126" b="-963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B5326673-91E2-176B-ECC8-90C890362A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ADD376B8-CC61-48CF-B3A0-A122950ED786}"/>
              </a:ext>
            </a:extLst>
          </p:cNvPr>
          <p:cNvSpPr/>
          <p:nvPr/>
        </p:nvSpPr>
        <p:spPr>
          <a:xfrm>
            <a:off x="-128725" y="506341"/>
            <a:ext cx="3875972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9B0A9E-1CD0-4B85-BBE7-E9BD0E8D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4" y="532382"/>
            <a:ext cx="3590365" cy="723531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Q-Images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26F395D-C05D-46A9-BF17-C09DC2FE67E7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1F99099-A5EA-4055-AEC6-78081EB195F9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8053384-686B-484F-BB8B-FDD0BB583C83}"/>
              </a:ext>
            </a:extLst>
          </p:cNvPr>
          <p:cNvSpPr txBox="1"/>
          <p:nvPr/>
        </p:nvSpPr>
        <p:spPr>
          <a:xfrm>
            <a:off x="11617087" y="6341879"/>
            <a:ext cx="49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18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0896CBE-33C9-4252-8889-B279CEFB7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E31FBAF-787B-4C34-A259-7EDCFDE2A813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B1EEBF2D-CD5D-CE5D-3E99-298673F5D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98" y="1360553"/>
            <a:ext cx="3396722" cy="250199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F46A126-C2C0-D006-5676-880F78A56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747" y="868106"/>
            <a:ext cx="3868723" cy="284648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55F4546-3CD3-2FA4-C8EF-0A9D932FC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641" y="560069"/>
            <a:ext cx="3472873" cy="25642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6A5CA6B-CA57-2DB0-5B41-A842ED257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055" y="3972697"/>
            <a:ext cx="2852867" cy="215669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692E048-1C6D-FB21-B133-DA7F5C049D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1194" y="3682468"/>
            <a:ext cx="3185705" cy="234736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B47CBB4-6F6D-D541-8C71-133C3F0A5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4745" y="3220038"/>
            <a:ext cx="3884940" cy="289081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2646B76-94D9-754F-73A4-E1918BA2728F}"/>
              </a:ext>
            </a:extLst>
          </p:cNvPr>
          <p:cNvSpPr txBox="1"/>
          <p:nvPr/>
        </p:nvSpPr>
        <p:spPr>
          <a:xfrm>
            <a:off x="5182402" y="319831"/>
            <a:ext cx="2871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0000"/>
                </a:solidFill>
                <a:latin typeface="Quicksand" pitchFamily="2" charset="0"/>
              </a:rPr>
              <a:t>PRELIMINARY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30CB71C-DB62-0326-2466-DEEFCDBC12C6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4DA1846-3C11-63FB-6C37-3D7F2D3B1D5E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6629AC2-EF17-D773-E5F3-0B7BAB5BA7B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87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993D5A59-405C-4264-BCA6-AA93D9CBEE5E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3A1159-B0EF-429E-B25D-B9ADD2E64990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05783B-F8D2-4F59-8AB0-DF89CCB048D9}"/>
              </a:ext>
            </a:extLst>
          </p:cNvPr>
          <p:cNvSpPr txBox="1"/>
          <p:nvPr/>
        </p:nvSpPr>
        <p:spPr>
          <a:xfrm>
            <a:off x="11636138" y="6341879"/>
            <a:ext cx="306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3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08DD326-0FF3-4E7B-8DC7-B81C58639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03B329D-92E8-461A-BE87-1011B6531B7F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F5C7472E-84BB-8CDB-BAA6-81C4AC04B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84" y="1687922"/>
            <a:ext cx="10428516" cy="3789242"/>
          </a:xfr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>
                <a:latin typeface="Quicksand" pitchFamily="2" charset="0"/>
              </a:rPr>
              <a:t>Lots </a:t>
            </a:r>
            <a:r>
              <a:rPr lang="de-DE" sz="1800" dirty="0" err="1">
                <a:latin typeface="Quicksand" pitchFamily="2" charset="0"/>
              </a:rPr>
              <a:t>of</a:t>
            </a:r>
            <a:r>
              <a:rPr lang="de-DE" sz="1800" dirty="0">
                <a:latin typeface="Quicksand" pitchFamily="2" charset="0"/>
              </a:rPr>
              <a:t> promising </a:t>
            </a:r>
            <a:r>
              <a:rPr lang="de-DE" sz="1800" dirty="0" err="1">
                <a:latin typeface="Quicksand" pitchFamily="2" charset="0"/>
              </a:rPr>
              <a:t>new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candidate</a:t>
            </a:r>
            <a:r>
              <a:rPr lang="de-DE" sz="1800" dirty="0">
                <a:latin typeface="Quicksand" pitchFamily="2" charset="0"/>
              </a:rPr>
              <a:t> Neutrino-</a:t>
            </a:r>
            <a:r>
              <a:rPr lang="de-DE" sz="1800" dirty="0" err="1">
                <a:latin typeface="Quicksand" pitchFamily="2" charset="0"/>
              </a:rPr>
              <a:t>blazars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connected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with</a:t>
            </a:r>
            <a:r>
              <a:rPr lang="de-DE" sz="1800" dirty="0">
                <a:latin typeface="Quicksand" pitchFamily="2" charset="0"/>
              </a:rPr>
              <a:t> (radio-) </a:t>
            </a:r>
            <a:r>
              <a:rPr lang="de-DE" sz="1800" dirty="0" err="1">
                <a:latin typeface="Quicksand" pitchFamily="2" charset="0"/>
              </a:rPr>
              <a:t>flares</a:t>
            </a:r>
            <a:r>
              <a:rPr lang="de-DE" sz="1800" dirty="0">
                <a:latin typeface="Quicksand" pitchFamily="2" charset="0"/>
              </a:rPr>
              <a:t> at </a:t>
            </a:r>
            <a:r>
              <a:rPr lang="de-DE" sz="1800" dirty="0" err="1">
                <a:latin typeface="Quicksand" pitchFamily="2" charset="0"/>
              </a:rPr>
              <a:t>the</a:t>
            </a:r>
            <a:r>
              <a:rPr lang="de-DE" sz="1800" dirty="0">
                <a:latin typeface="Quicksand" pitchFamily="2" charset="0"/>
              </a:rPr>
              <a:t> time </a:t>
            </a:r>
            <a:r>
              <a:rPr lang="de-DE" sz="1800" dirty="0" err="1">
                <a:latin typeface="Quicksand" pitchFamily="2" charset="0"/>
              </a:rPr>
              <a:t>of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neutrino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emission</a:t>
            </a:r>
            <a:r>
              <a:rPr lang="de-DE" sz="1800" dirty="0">
                <a:latin typeface="Quicksand" pitchFamily="2" charset="0"/>
              </a:rPr>
              <a:t> in </a:t>
            </a:r>
            <a:r>
              <a:rPr lang="de-DE" sz="1800" dirty="0" err="1">
                <a:latin typeface="Quicksand" pitchFamily="2" charset="0"/>
              </a:rPr>
              <a:t>the</a:t>
            </a:r>
            <a:r>
              <a:rPr lang="de-DE" sz="1800" dirty="0">
                <a:latin typeface="Quicksand" pitchFamily="2" charset="0"/>
              </a:rPr>
              <a:t> last </a:t>
            </a:r>
            <a:r>
              <a:rPr lang="de-DE" sz="1800" dirty="0" err="1">
                <a:latin typeface="Quicksand" pitchFamily="2" charset="0"/>
              </a:rPr>
              <a:t>years</a:t>
            </a:r>
            <a:r>
              <a:rPr lang="de-DE" sz="1800" dirty="0">
                <a:latin typeface="Quicksand" pitchFamily="2" charset="0"/>
              </a:rPr>
              <a:t>/</a:t>
            </a:r>
            <a:r>
              <a:rPr lang="de-DE" sz="1800" dirty="0" err="1">
                <a:latin typeface="Quicksand" pitchFamily="2" charset="0"/>
              </a:rPr>
              <a:t>months</a:t>
            </a:r>
            <a:endParaRPr lang="de-DE" sz="1800" dirty="0">
              <a:latin typeface="Quicksand" pitchFamily="2" charset="0"/>
            </a:endParaRPr>
          </a:p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 err="1">
                <a:latin typeface="Quicksand" pitchFamily="2" charset="0"/>
              </a:rPr>
              <a:t>July</a:t>
            </a:r>
            <a:r>
              <a:rPr lang="de-DE" sz="1800" dirty="0">
                <a:latin typeface="Quicksand" pitchFamily="2" charset="0"/>
              </a:rPr>
              <a:t> 2019: IC190730A </a:t>
            </a:r>
            <a:r>
              <a:rPr lang="de-DE" sz="1800" dirty="0" err="1">
                <a:latin typeface="Quicksand" pitchFamily="2" charset="0"/>
              </a:rPr>
              <a:t>associated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with</a:t>
            </a:r>
            <a:r>
              <a:rPr lang="de-DE" sz="1800" dirty="0">
                <a:latin typeface="Quicksand" pitchFamily="2" charset="0"/>
              </a:rPr>
              <a:t> a radio-</a:t>
            </a:r>
            <a:r>
              <a:rPr lang="de-DE" sz="1800" dirty="0" err="1">
                <a:latin typeface="Quicksand" pitchFamily="2" charset="0"/>
              </a:rPr>
              <a:t>flare</a:t>
            </a:r>
            <a:r>
              <a:rPr lang="de-DE" sz="1800" dirty="0">
                <a:latin typeface="Quicksand" pitchFamily="2" charset="0"/>
              </a:rPr>
              <a:t> in </a:t>
            </a:r>
            <a:r>
              <a:rPr lang="de-DE" sz="1800" b="1" dirty="0">
                <a:latin typeface="Quicksand" pitchFamily="2" charset="0"/>
              </a:rPr>
              <a:t>PKS 1502+106 </a:t>
            </a:r>
            <a:r>
              <a:rPr lang="de-DE" sz="1800" dirty="0">
                <a:latin typeface="Quicksand" pitchFamily="2" charset="0"/>
              </a:rPr>
              <a:t>but NO </a:t>
            </a:r>
            <a:r>
              <a:rPr lang="de-DE" sz="1800" dirty="0" err="1">
                <a:latin typeface="Quicksand" pitchFamily="2" charset="0"/>
              </a:rPr>
              <a:t>enhanced</a:t>
            </a:r>
            <a:r>
              <a:rPr lang="de-DE" sz="1800" dirty="0">
                <a:latin typeface="Quicksand" pitchFamily="2" charset="0"/>
              </a:rPr>
              <a:t> gamma-</a:t>
            </a:r>
            <a:r>
              <a:rPr lang="de-DE" sz="1800" dirty="0" err="1">
                <a:latin typeface="Quicksand" pitchFamily="2" charset="0"/>
              </a:rPr>
              <a:t>ray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state</a:t>
            </a:r>
            <a:r>
              <a:rPr lang="de-DE" sz="1800" dirty="0">
                <a:latin typeface="Quicksand" pitchFamily="2" charset="0"/>
              </a:rPr>
              <a:t> (Taboada and Stein 2019)</a:t>
            </a:r>
          </a:p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 err="1">
                <a:latin typeface="Quicksand" pitchFamily="2" charset="0"/>
              </a:rPr>
              <a:t>October</a:t>
            </a:r>
            <a:r>
              <a:rPr lang="de-DE" sz="1800" dirty="0">
                <a:latin typeface="Quicksand" pitchFamily="2" charset="0"/>
              </a:rPr>
              <a:t> 2020: PKS 1725+123 </a:t>
            </a:r>
            <a:r>
              <a:rPr lang="de-DE" sz="1800" dirty="0" err="1">
                <a:latin typeface="Quicksand" pitchFamily="2" charset="0"/>
              </a:rPr>
              <a:t>found</a:t>
            </a:r>
            <a:r>
              <a:rPr lang="de-DE" sz="1800" dirty="0">
                <a:latin typeface="Quicksand" pitchFamily="2" charset="0"/>
              </a:rPr>
              <a:t> in radio-</a:t>
            </a:r>
            <a:r>
              <a:rPr lang="de-DE" sz="1800" dirty="0" err="1">
                <a:latin typeface="Quicksand" pitchFamily="2" charset="0"/>
              </a:rPr>
              <a:t>flaring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state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associated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with</a:t>
            </a:r>
            <a:r>
              <a:rPr lang="de-DE" sz="1800" dirty="0">
                <a:latin typeface="Quicksand" pitchFamily="2" charset="0"/>
              </a:rPr>
              <a:t> IC201021A </a:t>
            </a:r>
            <a:br>
              <a:rPr lang="de-DE" sz="1800" dirty="0">
                <a:latin typeface="Quicksand" pitchFamily="2" charset="0"/>
              </a:rPr>
            </a:br>
            <a:r>
              <a:rPr lang="de-DE" sz="1800" dirty="0">
                <a:latin typeface="Quicksand" pitchFamily="2" charset="0"/>
              </a:rPr>
              <a:t>(</a:t>
            </a:r>
            <a:r>
              <a:rPr lang="de-DE" sz="1800" dirty="0" err="1">
                <a:latin typeface="Quicksand" pitchFamily="2" charset="0"/>
              </a:rPr>
              <a:t>Nanci</a:t>
            </a:r>
            <a:r>
              <a:rPr lang="de-DE" sz="1800" dirty="0">
                <a:latin typeface="Quicksand" pitchFamily="2" charset="0"/>
              </a:rPr>
              <a:t> et al. 2022)</a:t>
            </a:r>
          </a:p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 err="1">
                <a:latin typeface="Quicksand" pitchFamily="2" charset="0"/>
              </a:rPr>
              <a:t>December</a:t>
            </a:r>
            <a:r>
              <a:rPr lang="de-DE" sz="1800" dirty="0">
                <a:latin typeface="Quicksand" pitchFamily="2" charset="0"/>
              </a:rPr>
              <a:t> 2021: PKS 0735+178, </a:t>
            </a:r>
            <a:r>
              <a:rPr lang="de-DE" sz="1800" dirty="0" err="1">
                <a:latin typeface="Quicksand" pitchFamily="2" charset="0"/>
              </a:rPr>
              <a:t>simultaneous</a:t>
            </a:r>
            <a:r>
              <a:rPr lang="de-DE" sz="1800" dirty="0">
                <a:latin typeface="Quicksand" pitchFamily="2" charset="0"/>
              </a:rPr>
              <a:t> multi-</a:t>
            </a:r>
            <a:r>
              <a:rPr lang="de-DE" sz="1800" dirty="0" err="1">
                <a:latin typeface="Quicksand" pitchFamily="2" charset="0"/>
              </a:rPr>
              <a:t>waveband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flare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associated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with</a:t>
            </a:r>
            <a:r>
              <a:rPr lang="de-DE" sz="1800" dirty="0">
                <a:latin typeface="Quicksand" pitchFamily="2" charset="0"/>
              </a:rPr>
              <a:t> a high-</a:t>
            </a:r>
            <a:r>
              <a:rPr lang="de-DE" sz="1800" dirty="0" err="1">
                <a:latin typeface="Quicksand" pitchFamily="2" charset="0"/>
              </a:rPr>
              <a:t>energy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neutrino</a:t>
            </a:r>
            <a:r>
              <a:rPr lang="de-DE" sz="1800" dirty="0">
                <a:latin typeface="Quicksand" pitchFamily="2" charset="0"/>
              </a:rPr>
              <a:t> (</a:t>
            </a:r>
            <a:r>
              <a:rPr lang="de-DE" sz="1800" dirty="0" err="1">
                <a:latin typeface="Quicksand" pitchFamily="2" charset="0"/>
              </a:rPr>
              <a:t>IceCube</a:t>
            </a:r>
            <a:r>
              <a:rPr lang="de-DE" sz="1800" dirty="0">
                <a:latin typeface="Quicksand" pitchFamily="2" charset="0"/>
              </a:rPr>
              <a:t> &amp; Baikal GVD)</a:t>
            </a:r>
          </a:p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b="1" dirty="0" err="1">
                <a:latin typeface="Quicksand" pitchFamily="2" charset="0"/>
              </a:rPr>
              <a:t>February</a:t>
            </a:r>
            <a:r>
              <a:rPr lang="de-DE" sz="1800" b="1" dirty="0">
                <a:latin typeface="Quicksand" pitchFamily="2" charset="0"/>
              </a:rPr>
              <a:t> 2022: PKS 0215+015: </a:t>
            </a:r>
            <a:r>
              <a:rPr lang="de-DE" sz="1800" dirty="0">
                <a:latin typeface="Quicksand" pitchFamily="2" charset="0"/>
              </a:rPr>
              <a:t>Radio + Gamma-Ray Flare </a:t>
            </a:r>
            <a:r>
              <a:rPr lang="de-DE" sz="1800" dirty="0" err="1">
                <a:latin typeface="Quicksand" pitchFamily="2" charset="0"/>
              </a:rPr>
              <a:t>coincident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with</a:t>
            </a:r>
            <a:r>
              <a:rPr lang="de-DE" sz="1800" dirty="0">
                <a:latin typeface="Quicksand" pitchFamily="2" charset="0"/>
              </a:rPr>
              <a:t> an </a:t>
            </a:r>
            <a:r>
              <a:rPr lang="de-DE" sz="1800" dirty="0" err="1">
                <a:latin typeface="Quicksand" pitchFamily="2" charset="0"/>
              </a:rPr>
              <a:t>IceCube</a:t>
            </a:r>
            <a:r>
              <a:rPr lang="de-DE" sz="1800" dirty="0">
                <a:latin typeface="Quicksand" pitchFamily="2" charset="0"/>
              </a:rPr>
              <a:t> Neutrino Event</a:t>
            </a:r>
          </a:p>
          <a:p>
            <a:pPr marL="285750" indent="-285750">
              <a:buClr>
                <a:srgbClr val="126E8A"/>
              </a:buClr>
              <a:buSzPct val="130000"/>
            </a:pPr>
            <a:endParaRPr lang="de-DE" sz="1800" dirty="0">
              <a:latin typeface="Quicksand" pitchFamily="2" charset="0"/>
            </a:endParaRPr>
          </a:p>
          <a:p>
            <a:pPr marL="742950" lvl="1" indent="-285750"/>
            <a:endParaRPr lang="de-DE" sz="1800" dirty="0">
              <a:latin typeface="Quicksand" pitchFamily="2" charset="0"/>
            </a:endParaRP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E6C9DAE2-9907-8D64-D17A-42EC72EB6082}"/>
              </a:ext>
            </a:extLst>
          </p:cNvPr>
          <p:cNvSpPr txBox="1">
            <a:spLocks/>
          </p:cNvSpPr>
          <p:nvPr/>
        </p:nvSpPr>
        <p:spPr>
          <a:xfrm>
            <a:off x="914400" y="4976905"/>
            <a:ext cx="5323968" cy="397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2">
                  <a:lumMod val="50000"/>
                </a:schemeClr>
              </a:buClr>
              <a:buSzPct val="130000"/>
              <a:buNone/>
            </a:pPr>
            <a:r>
              <a:rPr lang="de-DE" sz="1800" dirty="0">
                <a:solidFill>
                  <a:srgbClr val="FF0000"/>
                </a:solidFill>
                <a:latin typeface="Quicksand" pitchFamily="2" charset="0"/>
              </a:rPr>
              <a:t>This </a:t>
            </a:r>
            <a:r>
              <a:rPr lang="de-DE" sz="1800" dirty="0" err="1">
                <a:solidFill>
                  <a:srgbClr val="FF0000"/>
                </a:solidFill>
                <a:latin typeface="Quicksand" pitchFamily="2" charset="0"/>
              </a:rPr>
              <a:t>list</a:t>
            </a:r>
            <a:r>
              <a:rPr lang="de-DE" sz="1800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Quicksand" pitchFamily="2" charset="0"/>
              </a:rPr>
              <a:t>is</a:t>
            </a:r>
            <a:r>
              <a:rPr lang="de-DE" sz="1800" dirty="0">
                <a:solidFill>
                  <a:srgbClr val="FF0000"/>
                </a:solidFill>
                <a:latin typeface="Quicksand" pitchFamily="2" charset="0"/>
              </a:rPr>
              <a:t> not </a:t>
            </a:r>
            <a:r>
              <a:rPr lang="de-DE" sz="1800" dirty="0" err="1">
                <a:solidFill>
                  <a:srgbClr val="FF0000"/>
                </a:solidFill>
                <a:latin typeface="Quicksand" pitchFamily="2" charset="0"/>
              </a:rPr>
              <a:t>complete</a:t>
            </a:r>
            <a:r>
              <a:rPr lang="de-DE" sz="1800" dirty="0">
                <a:solidFill>
                  <a:srgbClr val="FF0000"/>
                </a:solidFill>
                <a:latin typeface="Quicksand" pitchFamily="2" charset="0"/>
              </a:rPr>
              <a:t> and still </a:t>
            </a:r>
            <a:r>
              <a:rPr lang="de-DE" sz="1800" dirty="0" err="1">
                <a:solidFill>
                  <a:srgbClr val="FF0000"/>
                </a:solidFill>
                <a:latin typeface="Quicksand" pitchFamily="2" charset="0"/>
              </a:rPr>
              <a:t>keeps</a:t>
            </a:r>
            <a:r>
              <a:rPr lang="de-DE" sz="1800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Quicksand" pitchFamily="2" charset="0"/>
              </a:rPr>
              <a:t>growing</a:t>
            </a:r>
            <a:r>
              <a:rPr lang="de-DE" sz="1800" dirty="0">
                <a:solidFill>
                  <a:srgbClr val="FF0000"/>
                </a:solidFill>
                <a:latin typeface="Quicksand" pitchFamily="2" charset="0"/>
              </a:rPr>
              <a:t>!</a:t>
            </a:r>
          </a:p>
          <a:p>
            <a:pPr>
              <a:buClr>
                <a:schemeClr val="accent2">
                  <a:lumMod val="50000"/>
                </a:schemeClr>
              </a:buClr>
              <a:buSzPct val="130000"/>
            </a:pPr>
            <a:endParaRPr lang="de-DE" sz="1800" dirty="0">
              <a:solidFill>
                <a:srgbClr val="FF0000"/>
              </a:solidFill>
              <a:latin typeface="Quicksand" pitchFamily="2" charset="0"/>
            </a:endParaRPr>
          </a:p>
          <a:p>
            <a:pPr marL="0" indent="0"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None/>
            </a:pPr>
            <a:endParaRPr lang="de-DE" sz="1800" dirty="0">
              <a:solidFill>
                <a:srgbClr val="FF0000"/>
              </a:solidFill>
              <a:latin typeface="Quicksand" pitchFamily="2" charset="0"/>
            </a:endParaRPr>
          </a:p>
          <a:p>
            <a:pPr marL="457200" lvl="1" indent="0">
              <a:buClr>
                <a:srgbClr val="126E8A"/>
              </a:buClr>
              <a:buSzPct val="130000"/>
              <a:buFont typeface="Arial" panose="020B0604020202020204" pitchFamily="34" charset="0"/>
              <a:buNone/>
            </a:pPr>
            <a:endParaRPr lang="de-DE" sz="1400" dirty="0">
              <a:solidFill>
                <a:srgbClr val="FF0000"/>
              </a:solidFill>
              <a:latin typeface="Quicksand" pitchFamily="2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7F6E2CC-57E9-F1BB-7C8B-2A79CCDF629A}"/>
              </a:ext>
            </a:extLst>
          </p:cNvPr>
          <p:cNvSpPr/>
          <p:nvPr/>
        </p:nvSpPr>
        <p:spPr>
          <a:xfrm>
            <a:off x="-128725" y="506341"/>
            <a:ext cx="10680734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138AC47D-29B4-4D91-F2BD-9C580203E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75" y="504870"/>
            <a:ext cx="10087934" cy="776191"/>
          </a:xfrm>
        </p:spPr>
        <p:txBody>
          <a:bodyPr>
            <a:normAutofit fontScale="90000"/>
          </a:bodyPr>
          <a:lstStyle/>
          <a:p>
            <a:r>
              <a:rPr lang="de-DE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Blazars</a:t>
            </a:r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 - A Source </a:t>
            </a:r>
            <a:r>
              <a:rPr lang="de-DE" dirty="0" err="1">
                <a:solidFill>
                  <a:schemeClr val="bg1"/>
                </a:solidFill>
                <a:latin typeface="Berlin Sans FB" panose="020E0602020502020306" pitchFamily="34" charset="0"/>
              </a:rPr>
              <a:t>of</a:t>
            </a:r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 High Energy Neutrinos?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2279F5-C2AC-9205-4A22-70188C010373}"/>
              </a:ext>
            </a:extLst>
          </p:cNvPr>
          <p:cNvSpPr txBox="1"/>
          <p:nvPr/>
        </p:nvSpPr>
        <p:spPr>
          <a:xfrm>
            <a:off x="6337808" y="4757702"/>
            <a:ext cx="48403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Clr>
                <a:schemeClr val="accent2">
                  <a:lumMod val="50000"/>
                </a:schemeClr>
              </a:buClr>
              <a:buSzPct val="130000"/>
              <a:buFont typeface="Times New Roman" panose="02020603050405020304" pitchFamily="18" charset="0"/>
              <a:buChar char="→"/>
            </a:pPr>
            <a:r>
              <a:rPr lang="de-DE" b="1" dirty="0">
                <a:latin typeface="Quicksand" pitchFamily="2" charset="0"/>
              </a:rPr>
              <a:t> Need </a:t>
            </a:r>
            <a:r>
              <a:rPr lang="de-DE" b="1" dirty="0" err="1">
                <a:latin typeface="Quicksand" pitchFamily="2" charset="0"/>
              </a:rPr>
              <a:t>for</a:t>
            </a:r>
            <a:r>
              <a:rPr lang="de-DE" b="1" dirty="0">
                <a:latin typeface="Quicksand" pitchFamily="2" charset="0"/>
              </a:rPr>
              <a:t> </a:t>
            </a:r>
            <a:r>
              <a:rPr lang="de-DE" b="1" dirty="0" err="1">
                <a:latin typeface="Quicksand" pitchFamily="2" charset="0"/>
              </a:rPr>
              <a:t>more</a:t>
            </a:r>
            <a:r>
              <a:rPr lang="de-DE" b="1" dirty="0">
                <a:latin typeface="Quicksand" pitchFamily="2" charset="0"/>
              </a:rPr>
              <a:t> </a:t>
            </a:r>
            <a:r>
              <a:rPr lang="de-DE" b="1" dirty="0" err="1">
                <a:latin typeface="Quicksand" pitchFamily="2" charset="0"/>
              </a:rPr>
              <a:t>statistics</a:t>
            </a:r>
            <a:r>
              <a:rPr lang="de-DE" b="1" dirty="0">
                <a:latin typeface="Quicksand" pitchFamily="2" charset="0"/>
              </a:rPr>
              <a:t> </a:t>
            </a:r>
            <a:br>
              <a:rPr lang="de-DE" b="1" dirty="0">
                <a:latin typeface="Quicksand" pitchFamily="2" charset="0"/>
              </a:rPr>
            </a:br>
            <a:r>
              <a:rPr lang="de-DE" b="1" dirty="0">
                <a:latin typeface="Quicksand" pitchFamily="2" charset="0"/>
              </a:rPr>
              <a:t>and individual </a:t>
            </a:r>
            <a:r>
              <a:rPr lang="de-DE" b="1" dirty="0" err="1">
                <a:latin typeface="Quicksand" pitchFamily="2" charset="0"/>
              </a:rPr>
              <a:t>case-studies</a:t>
            </a:r>
            <a:r>
              <a:rPr lang="de-DE" b="1" dirty="0">
                <a:latin typeface="Quicksand" pitchFamily="2" charset="0"/>
              </a:rPr>
              <a:t> </a:t>
            </a:r>
            <a:r>
              <a:rPr lang="de-DE" b="1" dirty="0" err="1">
                <a:latin typeface="Quicksand" pitchFamily="2" charset="0"/>
              </a:rPr>
              <a:t>to</a:t>
            </a:r>
            <a:r>
              <a:rPr lang="de-DE" b="1" dirty="0">
                <a:latin typeface="Quicksand" pitchFamily="2" charset="0"/>
              </a:rPr>
              <a:t> </a:t>
            </a:r>
            <a:r>
              <a:rPr lang="de-DE" b="1" dirty="0" err="1">
                <a:latin typeface="Quicksand" pitchFamily="2" charset="0"/>
              </a:rPr>
              <a:t>understand</a:t>
            </a:r>
            <a:r>
              <a:rPr lang="de-DE" b="1" dirty="0">
                <a:latin typeface="Quicksand" pitchFamily="2" charset="0"/>
              </a:rPr>
              <a:t> </a:t>
            </a:r>
            <a:r>
              <a:rPr lang="de-DE" b="1" dirty="0" err="1">
                <a:latin typeface="Quicksand" pitchFamily="2" charset="0"/>
              </a:rPr>
              <a:t>the</a:t>
            </a:r>
            <a:r>
              <a:rPr lang="de-DE" b="1" dirty="0">
                <a:latin typeface="Quicksand" pitchFamily="2" charset="0"/>
              </a:rPr>
              <a:t> </a:t>
            </a:r>
            <a:r>
              <a:rPr lang="de-DE" b="1" dirty="0" err="1">
                <a:latin typeface="Quicksand" pitchFamily="2" charset="0"/>
              </a:rPr>
              <a:t>physics</a:t>
            </a:r>
            <a:r>
              <a:rPr lang="de-DE" b="1" dirty="0">
                <a:latin typeface="Quicksand" pitchFamily="2" charset="0"/>
              </a:rPr>
              <a:t> </a:t>
            </a:r>
            <a:r>
              <a:rPr lang="de-DE" b="1" dirty="0" err="1">
                <a:latin typeface="Quicksand" pitchFamily="2" charset="0"/>
              </a:rPr>
              <a:t>of</a:t>
            </a:r>
            <a:r>
              <a:rPr lang="de-DE" b="1" dirty="0">
                <a:latin typeface="Quicksand" pitchFamily="2" charset="0"/>
              </a:rPr>
              <a:t> </a:t>
            </a:r>
            <a:r>
              <a:rPr lang="de-DE" b="1" dirty="0" err="1">
                <a:latin typeface="Quicksand" pitchFamily="2" charset="0"/>
              </a:rPr>
              <a:t>neutrino</a:t>
            </a:r>
            <a:r>
              <a:rPr lang="de-DE" b="1" dirty="0">
                <a:latin typeface="Quicksand" pitchFamily="2" charset="0"/>
              </a:rPr>
              <a:t> </a:t>
            </a:r>
            <a:r>
              <a:rPr lang="de-DE" b="1" dirty="0" err="1">
                <a:latin typeface="Quicksand" pitchFamily="2" charset="0"/>
              </a:rPr>
              <a:t>production</a:t>
            </a:r>
            <a:r>
              <a:rPr lang="de-DE" b="1" dirty="0">
                <a:latin typeface="Quicksand" pitchFamily="2" charset="0"/>
              </a:rPr>
              <a:t> </a:t>
            </a:r>
            <a:endParaRPr lang="de-DE" sz="1400" b="1" dirty="0">
              <a:latin typeface="Quicksand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24E2113-91EE-C67B-11BB-AE05AA1A5B14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EA75B86-2F9B-F683-9E24-1E64956EE650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6F0E2F6-824D-02D5-D4EA-552108F45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5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20" grpId="0" uiExpand="1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4FEC5B22-20F1-4B68-A54D-A43499C3A3E7}"/>
              </a:ext>
            </a:extLst>
          </p:cNvPr>
          <p:cNvSpPr/>
          <p:nvPr/>
        </p:nvSpPr>
        <p:spPr>
          <a:xfrm>
            <a:off x="-128725" y="506341"/>
            <a:ext cx="3893901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6FD4EB-063A-4FAE-BBFE-A77F82C67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91" y="772358"/>
            <a:ext cx="7434304" cy="776191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TELAMON</a:t>
            </a:r>
            <a:b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</a:br>
            <a:endParaRPr lang="de-DE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93D5A59-405C-4264-BCA6-AA93D9CBEE5E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3A1159-B0EF-429E-B25D-B9ADD2E64990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05783B-F8D2-4F59-8AB0-DF89CCB048D9}"/>
              </a:ext>
            </a:extLst>
          </p:cNvPr>
          <p:cNvSpPr txBox="1"/>
          <p:nvPr/>
        </p:nvSpPr>
        <p:spPr>
          <a:xfrm>
            <a:off x="11634870" y="6331668"/>
            <a:ext cx="52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4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08DD326-0FF3-4E7B-8DC7-B81C58639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03B329D-92E8-461A-BE87-1011B6531B7F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B4A631E0-9063-4A1F-AD80-C0C1D0493680}"/>
              </a:ext>
            </a:extLst>
          </p:cNvPr>
          <p:cNvSpPr txBox="1"/>
          <p:nvPr/>
        </p:nvSpPr>
        <p:spPr>
          <a:xfrm>
            <a:off x="822153" y="1444415"/>
            <a:ext cx="60751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buClr>
                <a:srgbClr val="126E8A"/>
              </a:buClr>
              <a:buSzPct val="130000"/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1pPr>
          </a:lstStyle>
          <a:p>
            <a:r>
              <a:rPr lang="en-US" dirty="0" err="1"/>
              <a:t>TeV</a:t>
            </a:r>
            <a:r>
              <a:rPr lang="de-DE" dirty="0"/>
              <a:t> Effelsberg Long-term </a:t>
            </a:r>
            <a:r>
              <a:rPr lang="de-DE" dirty="0" err="1"/>
              <a:t>Agn</a:t>
            </a:r>
            <a:r>
              <a:rPr lang="de-DE" dirty="0"/>
              <a:t> </a:t>
            </a:r>
            <a:r>
              <a:rPr lang="de-DE" dirty="0" err="1"/>
              <a:t>MONitoring</a:t>
            </a:r>
            <a:endParaRPr lang="de-DE" dirty="0"/>
          </a:p>
          <a:p>
            <a:r>
              <a:rPr lang="de-DE" dirty="0"/>
              <a:t>Est. Aug 2020</a:t>
            </a:r>
          </a:p>
          <a:p>
            <a:r>
              <a:rPr lang="de-DE" dirty="0"/>
              <a:t>Monitoring </a:t>
            </a:r>
            <a:r>
              <a:rPr lang="de-DE" dirty="0" err="1"/>
              <a:t>radio</a:t>
            </a:r>
            <a:r>
              <a:rPr lang="de-DE" dirty="0"/>
              <a:t> </a:t>
            </a:r>
            <a:r>
              <a:rPr lang="de-DE" dirty="0" err="1"/>
              <a:t>spectra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TeV-Blazars</a:t>
            </a:r>
            <a:r>
              <a:rPr lang="de-DE" dirty="0"/>
              <a:t> and </a:t>
            </a:r>
            <a:r>
              <a:rPr lang="de-DE" dirty="0" err="1"/>
              <a:t>candidate</a:t>
            </a:r>
            <a:r>
              <a:rPr lang="de-DE" dirty="0"/>
              <a:t> </a:t>
            </a:r>
            <a:r>
              <a:rPr lang="de-DE" dirty="0" err="1"/>
              <a:t>neutrino-assoc</a:t>
            </a:r>
            <a:r>
              <a:rPr lang="de-DE" dirty="0"/>
              <a:t>. AGN</a:t>
            </a:r>
          </a:p>
          <a:p>
            <a:r>
              <a:rPr lang="de-DE" dirty="0"/>
              <a:t>Sample </a:t>
            </a:r>
            <a:r>
              <a:rPr lang="de-DE" dirty="0" err="1"/>
              <a:t>of</a:t>
            </a:r>
            <a:r>
              <a:rPr lang="de-DE" dirty="0"/>
              <a:t> ~60 </a:t>
            </a:r>
            <a:r>
              <a:rPr lang="de-DE" dirty="0" err="1"/>
              <a:t>sources</a:t>
            </a:r>
            <a:r>
              <a:rPr lang="de-DE" dirty="0"/>
              <a:t>, </a:t>
            </a:r>
            <a:r>
              <a:rPr lang="de-DE" dirty="0" err="1"/>
              <a:t>mostly</a:t>
            </a:r>
            <a:r>
              <a:rPr lang="de-DE" dirty="0"/>
              <a:t> HBLs</a:t>
            </a:r>
          </a:p>
          <a:p>
            <a:r>
              <a:rPr lang="de-DE" dirty="0"/>
              <a:t>High </a:t>
            </a:r>
            <a:r>
              <a:rPr lang="de-DE" dirty="0" err="1"/>
              <a:t>cadence</a:t>
            </a:r>
            <a:r>
              <a:rPr lang="de-DE" dirty="0"/>
              <a:t> </a:t>
            </a:r>
            <a:r>
              <a:rPr lang="de-DE" dirty="0" err="1"/>
              <a:t>monitoring</a:t>
            </a:r>
            <a:r>
              <a:rPr lang="de-DE" dirty="0"/>
              <a:t> </a:t>
            </a:r>
            <a:r>
              <a:rPr lang="de-DE" dirty="0" err="1"/>
              <a:t>observations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Quicksand" pitchFamily="2" charset="0"/>
              </a:rPr>
              <a:t>Every 2-4 </a:t>
            </a:r>
            <a:r>
              <a:rPr lang="de-DE" dirty="0" err="1">
                <a:latin typeface="Quicksand" pitchFamily="2" charset="0"/>
              </a:rPr>
              <a:t>weeks</a:t>
            </a:r>
            <a:endParaRPr lang="de-DE" dirty="0">
              <a:latin typeface="Quicksand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Quicksand" pitchFamily="2" charset="0"/>
              </a:rPr>
              <a:t>From</a:t>
            </a:r>
            <a:r>
              <a:rPr lang="de-DE" dirty="0">
                <a:latin typeface="Quicksand" pitchFamily="2" charset="0"/>
              </a:rPr>
              <a:t> 5 GHz </a:t>
            </a:r>
            <a:r>
              <a:rPr lang="de-DE" dirty="0" err="1">
                <a:latin typeface="Quicksand" pitchFamily="2" charset="0"/>
              </a:rPr>
              <a:t>up</a:t>
            </a:r>
            <a:r>
              <a:rPr lang="de-DE" dirty="0">
                <a:latin typeface="Quicksand" pitchFamily="2" charset="0"/>
              </a:rPr>
              <a:t> </a:t>
            </a:r>
            <a:r>
              <a:rPr lang="de-DE" dirty="0" err="1">
                <a:latin typeface="Quicksand" pitchFamily="2" charset="0"/>
              </a:rPr>
              <a:t>to</a:t>
            </a:r>
            <a:r>
              <a:rPr lang="de-DE" dirty="0">
                <a:latin typeface="Quicksand" pitchFamily="2" charset="0"/>
              </a:rPr>
              <a:t> 45 GHz (45mm, 20mm, 14mm, 7mm)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B74DE1E-1CA1-494D-851F-C6C7EA666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55" y="4568450"/>
            <a:ext cx="4036228" cy="135698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7B4AA95-5002-41CE-83F4-C90DB9A48782}"/>
              </a:ext>
            </a:extLst>
          </p:cNvPr>
          <p:cNvSpPr/>
          <p:nvPr/>
        </p:nvSpPr>
        <p:spPr>
          <a:xfrm rot="19473738">
            <a:off x="7380270" y="1211045"/>
            <a:ext cx="772964" cy="207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375483D-CC5F-2FBE-F7F4-9CB52B1CFF1A}"/>
              </a:ext>
            </a:extLst>
          </p:cNvPr>
          <p:cNvSpPr txBox="1"/>
          <p:nvPr/>
        </p:nvSpPr>
        <p:spPr>
          <a:xfrm>
            <a:off x="7472068" y="5030052"/>
            <a:ext cx="3379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Kadler et al. (2021, ICRC </a:t>
            </a:r>
            <a:r>
              <a:rPr lang="de-DE" dirty="0" err="1">
                <a:latin typeface="Quicksand" pitchFamily="2" charset="0"/>
              </a:rPr>
              <a:t>PoS</a:t>
            </a:r>
            <a:r>
              <a:rPr lang="de-DE" dirty="0">
                <a:latin typeface="Quicksand" pitchFamily="2" charset="0"/>
              </a:rPr>
              <a:t>), Eppel et al. (2023, in </a:t>
            </a:r>
            <a:r>
              <a:rPr lang="de-DE" dirty="0" err="1">
                <a:latin typeface="Quicksand" pitchFamily="2" charset="0"/>
              </a:rPr>
              <a:t>prep</a:t>
            </a:r>
            <a:r>
              <a:rPr lang="de-DE" dirty="0">
                <a:latin typeface="Quicksand" pitchFamily="2" charset="0"/>
              </a:rPr>
              <a:t>.)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FEA5DFBF-4131-C7A3-7154-43D72F897595}"/>
              </a:ext>
            </a:extLst>
          </p:cNvPr>
          <p:cNvGrpSpPr/>
          <p:nvPr/>
        </p:nvGrpSpPr>
        <p:grpSpPr>
          <a:xfrm>
            <a:off x="7354807" y="669723"/>
            <a:ext cx="3489919" cy="4326980"/>
            <a:chOff x="7050260" y="611452"/>
            <a:chExt cx="3305269" cy="4120313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A5371F41-6443-DE12-E1A8-412C442A0101}"/>
                </a:ext>
              </a:extLst>
            </p:cNvPr>
            <p:cNvSpPr/>
            <p:nvPr/>
          </p:nvSpPr>
          <p:spPr>
            <a:xfrm>
              <a:off x="7050260" y="611452"/>
              <a:ext cx="3250707" cy="4120313"/>
            </a:xfrm>
            <a:prstGeom prst="rect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A02FCB57-8B92-77D4-AF56-0E602B889E33}"/>
                </a:ext>
              </a:extLst>
            </p:cNvPr>
            <p:cNvSpPr txBox="1"/>
            <p:nvPr/>
          </p:nvSpPr>
          <p:spPr>
            <a:xfrm>
              <a:off x="7059785" y="4417548"/>
              <a:ext cx="3250707" cy="307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300" dirty="0">
                  <a:latin typeface="Quicksand" pitchFamily="2" charset="0"/>
                </a:rPr>
                <a:t>Effelsberg 100-m </a:t>
              </a:r>
              <a:r>
                <a:rPr lang="de-DE" sz="1300" dirty="0" err="1">
                  <a:latin typeface="Quicksand" pitchFamily="2" charset="0"/>
                </a:rPr>
                <a:t>Telescope</a:t>
              </a:r>
              <a:endParaRPr lang="de-DE" sz="1300" dirty="0">
                <a:latin typeface="Quicksand" pitchFamily="2" charset="0"/>
              </a:endParaRPr>
            </a:p>
          </p:txBody>
        </p: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8AEB28E6-2B0F-24C7-2694-92315E1091FA}"/>
                </a:ext>
              </a:extLst>
            </p:cNvPr>
            <p:cNvGrpSpPr/>
            <p:nvPr/>
          </p:nvGrpSpPr>
          <p:grpSpPr>
            <a:xfrm>
              <a:off x="7159646" y="759020"/>
              <a:ext cx="3195883" cy="3674865"/>
              <a:chOff x="7159646" y="992102"/>
              <a:chExt cx="3195883" cy="3674865"/>
            </a:xfrm>
          </p:grpSpPr>
          <p:pic>
            <p:nvPicPr>
              <p:cNvPr id="29" name="Grafik 28" descr="Ein Bild, das Objekt, Baum, draußen, Himmel enthält.&#10;&#10;Automatisch generierte Beschreibung">
                <a:extLst>
                  <a:ext uri="{FF2B5EF4-FFF2-40B4-BE49-F238E27FC236}">
                    <a16:creationId xmlns:a16="http://schemas.microsoft.com/office/drawing/2014/main" id="{CF0544B2-8BB5-0AD1-8C53-6ED7969BCE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527"/>
              <a:stretch/>
            </p:blipFill>
            <p:spPr>
              <a:xfrm>
                <a:off x="7159646" y="992102"/>
                <a:ext cx="3031937" cy="3657453"/>
              </a:xfrm>
              <a:prstGeom prst="rect">
                <a:avLst/>
              </a:prstGeom>
            </p:spPr>
          </p:pic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E9F86847-959C-1E22-4394-0504AF2DB7B1}"/>
                  </a:ext>
                </a:extLst>
              </p:cNvPr>
              <p:cNvSpPr txBox="1"/>
              <p:nvPr/>
            </p:nvSpPr>
            <p:spPr>
              <a:xfrm>
                <a:off x="9024162" y="4389968"/>
                <a:ext cx="13313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solidFill>
                      <a:schemeClr val="bg1"/>
                    </a:solidFill>
                    <a:latin typeface="Quicksand" pitchFamily="2" charset="0"/>
                  </a:rPr>
                  <a:t>©J. Heßdörfer</a:t>
                </a:r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4A50B608-3BAD-FBC8-6899-052B8B5D9AA6}"/>
              </a:ext>
            </a:extLst>
          </p:cNvPr>
          <p:cNvSpPr txBox="1"/>
          <p:nvPr/>
        </p:nvSpPr>
        <p:spPr>
          <a:xfrm>
            <a:off x="822153" y="4013509"/>
            <a:ext cx="6075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buClr>
                <a:srgbClr val="126E8A"/>
              </a:buClr>
              <a:buSzPct val="130000"/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1pPr>
            <a:lvl2pPr lvl="1"/>
          </a:lstStyle>
          <a:p>
            <a:r>
              <a:rPr lang="de-DE" b="1" dirty="0"/>
              <a:t>Neutrino follow-</a:t>
            </a:r>
            <a:r>
              <a:rPr lang="de-DE" b="1" dirty="0" err="1"/>
              <a:t>up</a:t>
            </a:r>
            <a:r>
              <a:rPr lang="de-DE" b="1" dirty="0"/>
              <a:t> </a:t>
            </a:r>
            <a:r>
              <a:rPr lang="de-DE" b="1" dirty="0" err="1"/>
              <a:t>observations</a:t>
            </a:r>
            <a:endParaRPr lang="de-DE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BF1604C-057F-120C-7387-BC37BAECD03F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BC82ACF-71C6-6946-309F-3E8C001E6161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7AD751-1EED-022A-BA11-EC69392278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7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3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4FEC5B22-20F1-4B68-A54D-A43499C3A3E7}"/>
              </a:ext>
            </a:extLst>
          </p:cNvPr>
          <p:cNvSpPr/>
          <p:nvPr/>
        </p:nvSpPr>
        <p:spPr>
          <a:xfrm>
            <a:off x="-128725" y="506341"/>
            <a:ext cx="3893901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6FD4EB-063A-4FAE-BBFE-A77F82C67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91" y="772358"/>
            <a:ext cx="7434304" cy="776191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TELAMON</a:t>
            </a:r>
            <a:b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</a:br>
            <a:endParaRPr lang="de-DE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93D5A59-405C-4264-BCA6-AA93D9CBEE5E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3A1159-B0EF-429E-B25D-B9ADD2E64990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05783B-F8D2-4F59-8AB0-DF89CCB048D9}"/>
              </a:ext>
            </a:extLst>
          </p:cNvPr>
          <p:cNvSpPr txBox="1"/>
          <p:nvPr/>
        </p:nvSpPr>
        <p:spPr>
          <a:xfrm>
            <a:off x="11646054" y="6341879"/>
            <a:ext cx="661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5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08DD326-0FF3-4E7B-8DC7-B81C58639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03B329D-92E8-461A-BE87-1011B6531B7F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57D74A07-A54A-4E89-B510-A5C20B691186}"/>
                  </a:ext>
                </a:extLst>
              </p:cNvPr>
              <p:cNvSpPr txBox="1"/>
              <p:nvPr/>
            </p:nvSpPr>
            <p:spPr>
              <a:xfrm>
                <a:off x="822191" y="1663155"/>
                <a:ext cx="10114826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126E8A"/>
                  </a:buClr>
                  <a:buSzPct val="130000"/>
                </a:pPr>
                <a:r>
                  <a:rPr lang="de-DE" b="1" dirty="0">
                    <a:latin typeface="Quicksand" pitchFamily="2" charset="0"/>
                  </a:rPr>
                  <a:t>Main Goals (</a:t>
                </a:r>
                <a:r>
                  <a:rPr lang="de-DE" b="1" dirty="0" err="1">
                    <a:latin typeface="Quicksand" pitchFamily="2" charset="0"/>
                  </a:rPr>
                  <a:t>long</a:t>
                </a:r>
                <a:r>
                  <a:rPr lang="de-DE" b="1" dirty="0">
                    <a:latin typeface="Quicksand" pitchFamily="2" charset="0"/>
                  </a:rPr>
                  <a:t> </a:t>
                </a:r>
                <a:r>
                  <a:rPr lang="de-DE" b="1" dirty="0" err="1">
                    <a:latin typeface="Quicksand" pitchFamily="2" charset="0"/>
                  </a:rPr>
                  <a:t>term</a:t>
                </a:r>
                <a:r>
                  <a:rPr lang="de-DE" b="1" dirty="0">
                    <a:latin typeface="Quicksand" pitchFamily="2" charset="0"/>
                  </a:rPr>
                  <a:t>):</a:t>
                </a:r>
              </a:p>
              <a:p>
                <a:pPr marL="285750" indent="-285750">
                  <a:buClr>
                    <a:srgbClr val="126E8A"/>
                  </a:buClr>
                  <a:buSzPct val="130000"/>
                  <a:buFont typeface="Arial" panose="020B0604020202020204" pitchFamily="34" charset="0"/>
                  <a:buChar char="•"/>
                </a:pPr>
                <a:r>
                  <a:rPr lang="de-DE" dirty="0">
                    <a:latin typeface="Quicksand" pitchFamily="2" charset="0"/>
                  </a:rPr>
                  <a:t>Investigate </a:t>
                </a:r>
                <a:r>
                  <a:rPr lang="de-DE" dirty="0" err="1">
                    <a:latin typeface="Quicksand" pitchFamily="2" charset="0"/>
                  </a:rPr>
                  <a:t>the</a:t>
                </a:r>
                <a:r>
                  <a:rPr lang="de-DE" dirty="0">
                    <a:latin typeface="Quicksand" pitchFamily="2" charset="0"/>
                  </a:rPr>
                  <a:t> AGN radio-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correlation</a:t>
                </a:r>
                <a:r>
                  <a:rPr lang="de-DE" dirty="0">
                    <a:latin typeface="Quicksand" pitchFamily="2" charset="0"/>
                  </a:rPr>
                  <a:t> (</a:t>
                </a:r>
                <a:r>
                  <a:rPr lang="de-DE" dirty="0" err="1">
                    <a:latin typeface="Quicksand" pitchFamily="2" charset="0"/>
                  </a:rPr>
                  <a:t>especially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with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upcoming</a:t>
                </a:r>
                <a:r>
                  <a:rPr lang="de-DE" dirty="0">
                    <a:latin typeface="Quicksand" pitchFamily="2" charset="0"/>
                  </a:rPr>
                  <a:t> CTA)</a:t>
                </a:r>
              </a:p>
              <a:p>
                <a:pPr marL="742950" lvl="1" indent="-285750">
                  <a:buClr>
                    <a:srgbClr val="126E8A"/>
                  </a:buClr>
                  <a:buSzPct val="130000"/>
                  <a:buFont typeface="Arial" panose="020B0604020202020204" pitchFamily="34" charset="0"/>
                  <a:buChar char="•"/>
                </a:pPr>
                <a:r>
                  <a:rPr lang="de-DE" dirty="0">
                    <a:latin typeface="Quicksand" pitchFamily="2" charset="0"/>
                  </a:rPr>
                  <a:t>Covers </a:t>
                </a:r>
                <a:r>
                  <a:rPr lang="de-DE" dirty="0" err="1">
                    <a:latin typeface="Quicksand" pitchFamily="2" charset="0"/>
                  </a:rPr>
                  <a:t>fainter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radio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sources</a:t>
                </a:r>
                <a:r>
                  <a:rPr lang="de-DE" dirty="0">
                    <a:latin typeface="Quicksand" pitchFamily="2" charset="0"/>
                  </a:rPr>
                  <a:t> and </a:t>
                </a:r>
                <a:r>
                  <a:rPr lang="de-DE" dirty="0" err="1">
                    <a:latin typeface="Quicksand" pitchFamily="2" charset="0"/>
                  </a:rPr>
                  <a:t>higher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frequencies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than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previous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programs</a:t>
                </a:r>
                <a:endParaRPr lang="de-DE" dirty="0">
                  <a:latin typeface="Quicksand" pitchFamily="2" charset="0"/>
                </a:endParaRPr>
              </a:p>
              <a:p>
                <a:pPr marL="285750" indent="-285750">
                  <a:buClr>
                    <a:srgbClr val="126E8A"/>
                  </a:buClr>
                  <a:buSzPct val="130000"/>
                  <a:buFont typeface="Arial" panose="020B0604020202020204" pitchFamily="34" charset="0"/>
                  <a:buChar char="•"/>
                </a:pPr>
                <a:r>
                  <a:rPr lang="de-DE" dirty="0">
                    <a:latin typeface="Quicksand" pitchFamily="2" charset="0"/>
                  </a:rPr>
                  <a:t>Pin down </a:t>
                </a:r>
                <a:r>
                  <a:rPr lang="de-DE" dirty="0" err="1">
                    <a:latin typeface="Quicksand" pitchFamily="2" charset="0"/>
                  </a:rPr>
                  <a:t>neutrino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sources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by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radio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flaring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activity</a:t>
                </a:r>
                <a:r>
                  <a:rPr lang="de-DE" dirty="0">
                    <a:latin typeface="Quicksand" pitchFamily="2" charset="0"/>
                  </a:rPr>
                  <a:t> </a:t>
                </a:r>
              </a:p>
              <a:p>
                <a:pPr marL="285750" indent="-285750">
                  <a:buClr>
                    <a:srgbClr val="126E8A"/>
                  </a:buClr>
                  <a:buSzPct val="130000"/>
                  <a:buFont typeface="Arial" panose="020B0604020202020204" pitchFamily="34" charset="0"/>
                  <a:buChar char="•"/>
                </a:pPr>
                <a:r>
                  <a:rPr lang="de-DE" dirty="0">
                    <a:latin typeface="Quicksand" pitchFamily="2" charset="0"/>
                  </a:rPr>
                  <a:t>Trace </a:t>
                </a:r>
                <a:r>
                  <a:rPr lang="de-DE" dirty="0" err="1">
                    <a:latin typeface="Quicksand" pitchFamily="2" charset="0"/>
                  </a:rPr>
                  <a:t>dynamical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processes</a:t>
                </a:r>
                <a:r>
                  <a:rPr lang="de-DE" dirty="0">
                    <a:latin typeface="Quicksand" pitchFamily="2" charset="0"/>
                  </a:rPr>
                  <a:t> in </a:t>
                </a:r>
                <a:r>
                  <a:rPr lang="de-DE" dirty="0" err="1">
                    <a:latin typeface="Quicksand" pitchFamily="2" charset="0"/>
                  </a:rPr>
                  <a:t>pc-scale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jets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related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to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flares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or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de-DE" dirty="0">
                    <a:latin typeface="Quicksand" pitchFamily="2" charset="0"/>
                  </a:rPr>
                  <a:t>-</a:t>
                </a:r>
                <a:r>
                  <a:rPr lang="de-DE" dirty="0" err="1">
                    <a:latin typeface="Quicksand" pitchFamily="2" charset="0"/>
                  </a:rPr>
                  <a:t>detections</a:t>
                </a:r>
                <a:r>
                  <a:rPr lang="de-DE" dirty="0">
                    <a:latin typeface="Quicksand" pitchFamily="2" charset="0"/>
                  </a:rPr>
                  <a:t>.</a:t>
                </a:r>
              </a:p>
              <a:p>
                <a:pPr marL="285750" indent="-285750">
                  <a:buClr>
                    <a:srgbClr val="126E8A"/>
                  </a:buClr>
                  <a:buSzPct val="130000"/>
                  <a:buFont typeface="Arial" panose="020B0604020202020204" pitchFamily="34" charset="0"/>
                  <a:buChar char="•"/>
                </a:pPr>
                <a:r>
                  <a:rPr lang="de-DE" dirty="0" err="1">
                    <a:latin typeface="Quicksand" pitchFamily="2" charset="0"/>
                  </a:rPr>
                  <a:t>Characterize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variability</a:t>
                </a:r>
                <a:r>
                  <a:rPr lang="de-DE" dirty="0">
                    <a:latin typeface="Quicksand" pitchFamily="2" charset="0"/>
                  </a:rPr>
                  <a:t> and </a:t>
                </a:r>
                <a:r>
                  <a:rPr lang="de-DE" dirty="0" err="1">
                    <a:latin typeface="Quicksand" pitchFamily="2" charset="0"/>
                  </a:rPr>
                  <a:t>polarization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properties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to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test</a:t>
                </a:r>
                <a:r>
                  <a:rPr lang="de-DE" dirty="0">
                    <a:latin typeface="Quicksand" pitchFamily="2" charset="0"/>
                  </a:rPr>
                  <a:t> different </a:t>
                </a:r>
                <a:r>
                  <a:rPr lang="de-DE" dirty="0" err="1">
                    <a:latin typeface="Quicksand" pitchFamily="2" charset="0"/>
                  </a:rPr>
                  <a:t>emission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models</a:t>
                </a:r>
                <a:endParaRPr lang="de-DE" dirty="0">
                  <a:latin typeface="Quicksand" pitchFamily="2" charset="0"/>
                </a:endParaRPr>
              </a:p>
              <a:p>
                <a:pPr marL="285750" indent="-285750">
                  <a:buClr>
                    <a:schemeClr val="accent4">
                      <a:lumMod val="75000"/>
                    </a:schemeClr>
                  </a:buClr>
                  <a:buSzPct val="130000"/>
                  <a:buFont typeface="Arial" panose="020B0604020202020204" pitchFamily="34" charset="0"/>
                  <a:buChar char="•"/>
                </a:pPr>
                <a:endParaRPr lang="de-DE" dirty="0">
                  <a:latin typeface="Quicksand" pitchFamily="2" charset="0"/>
                </a:endParaRPr>
              </a:p>
              <a:p>
                <a:pPr>
                  <a:buClr>
                    <a:schemeClr val="accent4">
                      <a:lumMod val="75000"/>
                    </a:schemeClr>
                  </a:buClr>
                  <a:buSzPct val="130000"/>
                </a:pPr>
                <a:r>
                  <a:rPr lang="de-DE" dirty="0" err="1">
                    <a:latin typeface="Quicksand" pitchFamily="2" charset="0"/>
                  </a:rPr>
                  <a:t>Publicly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available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data</a:t>
                </a:r>
                <a:r>
                  <a:rPr lang="de-DE" dirty="0">
                    <a:latin typeface="Quicksand" pitchFamily="2" charset="0"/>
                  </a:rPr>
                  <a:t> </a:t>
                </a:r>
                <a:r>
                  <a:rPr lang="de-DE" dirty="0" err="1">
                    <a:latin typeface="Quicksand" pitchFamily="2" charset="0"/>
                  </a:rPr>
                  <a:t>distributed</a:t>
                </a:r>
                <a:r>
                  <a:rPr lang="de-DE" dirty="0">
                    <a:latin typeface="Quicksand" pitchFamily="2" charset="0"/>
                  </a:rPr>
                  <a:t> via </a:t>
                </a:r>
                <a:r>
                  <a:rPr lang="de-DE" dirty="0" err="1">
                    <a:latin typeface="Quicksand" pitchFamily="2" charset="0"/>
                  </a:rPr>
                  <a:t>website</a:t>
                </a:r>
                <a:r>
                  <a:rPr lang="de-DE" dirty="0">
                    <a:latin typeface="Quicksand" pitchFamily="2" charset="0"/>
                  </a:rPr>
                  <a:t>: </a:t>
                </a:r>
                <a:r>
                  <a:rPr lang="de-DE" u="sng" dirty="0">
                    <a:solidFill>
                      <a:schemeClr val="accent1"/>
                    </a:solidFill>
                    <a:latin typeface="Quicksand" pitchFamily="2" charset="0"/>
                  </a:rPr>
                  <a:t>https://telamon.astro.uni-wuerzburg.de</a:t>
                </a:r>
              </a:p>
              <a:p>
                <a:pPr>
                  <a:buClr>
                    <a:schemeClr val="accent4">
                      <a:lumMod val="75000"/>
                    </a:schemeClr>
                  </a:buClr>
                  <a:buSzPct val="130000"/>
                </a:pPr>
                <a:endParaRPr lang="de-DE" u="sng" dirty="0">
                  <a:solidFill>
                    <a:schemeClr val="accent1"/>
                  </a:solidFill>
                  <a:latin typeface="Quicksand" pitchFamily="2" charset="0"/>
                </a:endParaRPr>
              </a:p>
              <a:p>
                <a:pPr>
                  <a:buClr>
                    <a:schemeClr val="accent4">
                      <a:lumMod val="75000"/>
                    </a:schemeClr>
                  </a:buClr>
                  <a:buSzPct val="130000"/>
                </a:pPr>
                <a:endParaRPr lang="de-DE" u="sng" dirty="0">
                  <a:solidFill>
                    <a:schemeClr val="accent1"/>
                  </a:solidFill>
                  <a:latin typeface="Quicksand" pitchFamily="2" charset="0"/>
                </a:endParaRPr>
              </a:p>
              <a:p>
                <a:pPr marL="285750" indent="-285750">
                  <a:buClr>
                    <a:srgbClr val="126E8A"/>
                  </a:buClr>
                  <a:buSzPct val="130000"/>
                  <a:buFont typeface="Arial" panose="020B0604020202020204" pitchFamily="34" charset="0"/>
                  <a:buChar char="•"/>
                </a:pPr>
                <a:endParaRPr lang="de-DE" dirty="0">
                  <a:latin typeface="Quicksand" pitchFamily="2" charset="0"/>
                </a:endParaRPr>
              </a:p>
              <a:p>
                <a:pPr>
                  <a:buClr>
                    <a:srgbClr val="126E8A"/>
                  </a:buClr>
                  <a:buSzPct val="130000"/>
                </a:pPr>
                <a:endParaRPr lang="de-DE" dirty="0">
                  <a:latin typeface="Quicksand" pitchFamily="2" charset="0"/>
                </a:endParaRPr>
              </a:p>
              <a:p>
                <a:pPr>
                  <a:buClr>
                    <a:srgbClr val="126E8A"/>
                  </a:buClr>
                  <a:buSzPct val="130000"/>
                </a:pPr>
                <a:endParaRPr lang="de-DE" b="1" dirty="0">
                  <a:latin typeface="Quicksand" pitchFamily="2" charset="0"/>
                </a:endParaRPr>
              </a:p>
              <a:p>
                <a:pPr marL="285750" indent="-285750">
                  <a:buClr>
                    <a:srgbClr val="126E8A"/>
                  </a:buClr>
                  <a:buSzPct val="130000"/>
                  <a:buFont typeface="Arial" panose="020B0604020202020204" pitchFamily="34" charset="0"/>
                  <a:buChar char="•"/>
                </a:pPr>
                <a:endParaRPr lang="de-DE" dirty="0">
                  <a:latin typeface="Quicksand" pitchFamily="2" charset="0"/>
                </a:endParaRPr>
              </a:p>
              <a:p>
                <a:pPr>
                  <a:buClr>
                    <a:srgbClr val="126E8A"/>
                  </a:buClr>
                  <a:buSzPct val="130000"/>
                </a:pPr>
                <a:endParaRPr lang="de-DE" dirty="0">
                  <a:latin typeface="Quicksand" pitchFamily="2" charset="0"/>
                </a:endParaRP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57D74A07-A54A-4E89-B510-A5C20B691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91" y="1663155"/>
                <a:ext cx="10114826" cy="4247317"/>
              </a:xfrm>
              <a:prstGeom prst="rect">
                <a:avLst/>
              </a:prstGeom>
              <a:blipFill>
                <a:blip r:embed="rId4"/>
                <a:stretch>
                  <a:fillRect l="-784" t="-7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4D7C694E-D0C2-FFA8-7151-C9779EEEE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846" y="4455981"/>
            <a:ext cx="1518318" cy="151831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AA0797F-0455-9B87-0743-4F4C6D16BCAB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B8D1048-6274-1F25-9D48-C3D263AC957F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256ABFF-D2D4-B7A1-01EC-ABC33573DA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993D5A59-405C-4264-BCA6-AA93D9CBEE5E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3A1159-B0EF-429E-B25D-B9ADD2E64990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05783B-F8D2-4F59-8AB0-DF89CCB048D9}"/>
              </a:ext>
            </a:extLst>
          </p:cNvPr>
          <p:cNvSpPr txBox="1"/>
          <p:nvPr/>
        </p:nvSpPr>
        <p:spPr>
          <a:xfrm>
            <a:off x="11636138" y="6341879"/>
            <a:ext cx="306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6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08DD326-0FF3-4E7B-8DC7-B81C58639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03B329D-92E8-461A-BE87-1011B6531B7F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>
            <a:extLst>
              <a:ext uri="{FF2B5EF4-FFF2-40B4-BE49-F238E27FC236}">
                <a16:creationId xmlns:a16="http://schemas.microsoft.com/office/drawing/2014/main" id="{C7F6E2CC-57E9-F1BB-7C8B-2A79CCDF629A}"/>
              </a:ext>
            </a:extLst>
          </p:cNvPr>
          <p:cNvSpPr/>
          <p:nvPr/>
        </p:nvSpPr>
        <p:spPr>
          <a:xfrm>
            <a:off x="-128724" y="506341"/>
            <a:ext cx="7721830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138AC47D-29B4-4D91-F2BD-9C580203E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75" y="504870"/>
            <a:ext cx="10087934" cy="776191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chemeClr val="bg1"/>
                </a:solidFill>
                <a:latin typeface="Berlin Sans FB" panose="020E0602020502020306" pitchFamily="34" charset="0"/>
              </a:rPr>
              <a:t>Good</a:t>
            </a:r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 Things Come In </a:t>
            </a:r>
            <a:r>
              <a:rPr lang="de-DE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Threes</a:t>
            </a:r>
            <a:endParaRPr lang="de-DE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24E2113-91EE-C67B-11BB-AE05AA1A5B14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1D423E6-5C5B-7F38-EE01-BC4DF3EDBC50}"/>
              </a:ext>
            </a:extLst>
          </p:cNvPr>
          <p:cNvSpPr txBox="1"/>
          <p:nvPr/>
        </p:nvSpPr>
        <p:spPr>
          <a:xfrm>
            <a:off x="806824" y="1434352"/>
            <a:ext cx="279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Quicksand" pitchFamily="2" charset="0"/>
              </a:rPr>
              <a:t>TXS 0506+056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46F1D7B-96AC-ABBB-619D-F7948B8CDFB7}"/>
              </a:ext>
            </a:extLst>
          </p:cNvPr>
          <p:cNvSpPr txBox="1"/>
          <p:nvPr/>
        </p:nvSpPr>
        <p:spPr>
          <a:xfrm>
            <a:off x="4939553" y="1434352"/>
            <a:ext cx="279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Quicksand" pitchFamily="2" charset="0"/>
              </a:rPr>
              <a:t>PKS 1502+106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7215CDC-E470-CC15-425C-E1454B61F722}"/>
              </a:ext>
            </a:extLst>
          </p:cNvPr>
          <p:cNvSpPr txBox="1"/>
          <p:nvPr/>
        </p:nvSpPr>
        <p:spPr>
          <a:xfrm>
            <a:off x="8865593" y="1434352"/>
            <a:ext cx="279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Quicksand" pitchFamily="2" charset="0"/>
              </a:rPr>
              <a:t>PKS 0215+015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2C4139D-5FB8-396D-B551-B3616153BEF7}"/>
              </a:ext>
            </a:extLst>
          </p:cNvPr>
          <p:cNvSpPr txBox="1"/>
          <p:nvPr/>
        </p:nvSpPr>
        <p:spPr>
          <a:xfrm>
            <a:off x="806823" y="5137535"/>
            <a:ext cx="279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Quicksand" pitchFamily="2" charset="0"/>
              </a:rPr>
              <a:t>IC170922A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5521850-6D6D-2068-D6F5-7BBC6FC01956}"/>
              </a:ext>
            </a:extLst>
          </p:cNvPr>
          <p:cNvSpPr txBox="1"/>
          <p:nvPr/>
        </p:nvSpPr>
        <p:spPr>
          <a:xfrm>
            <a:off x="4939553" y="5137535"/>
            <a:ext cx="279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Quicksand" pitchFamily="2" charset="0"/>
              </a:rPr>
              <a:t>IC190730A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4FBA111-7C40-32A4-F2B5-D90C7D62D3D8}"/>
              </a:ext>
            </a:extLst>
          </p:cNvPr>
          <p:cNvSpPr txBox="1"/>
          <p:nvPr/>
        </p:nvSpPr>
        <p:spPr>
          <a:xfrm>
            <a:off x="8865593" y="5139040"/>
            <a:ext cx="279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Quicksand" pitchFamily="2" charset="0"/>
              </a:rPr>
              <a:t>IC220225A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AE20E66A-E9C9-69CC-B9BC-A52D5E13A7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9" b="4952"/>
          <a:stretch/>
        </p:blipFill>
        <p:spPr>
          <a:xfrm>
            <a:off x="806064" y="1908324"/>
            <a:ext cx="2931466" cy="294475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4E873E4-840B-4E7B-F276-DDF569A9AC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2" b="5611"/>
          <a:stretch/>
        </p:blipFill>
        <p:spPr>
          <a:xfrm>
            <a:off x="4890248" y="1880418"/>
            <a:ext cx="2931465" cy="2918687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ABE9C0FA-9A3C-7134-F31E-39FD495307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44" t="170" b="5689"/>
          <a:stretch/>
        </p:blipFill>
        <p:spPr>
          <a:xfrm>
            <a:off x="8731116" y="1853370"/>
            <a:ext cx="2931465" cy="2945735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F6BEAAAA-4617-084A-8E53-1235C7ED9D79}"/>
              </a:ext>
            </a:extLst>
          </p:cNvPr>
          <p:cNvSpPr txBox="1"/>
          <p:nvPr/>
        </p:nvSpPr>
        <p:spPr>
          <a:xfrm>
            <a:off x="849356" y="4802787"/>
            <a:ext cx="3095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Quicksand" pitchFamily="2" charset="0"/>
              </a:rPr>
              <a:t>Relative Right Ascension [</a:t>
            </a:r>
            <a:r>
              <a:rPr lang="de-DE" sz="1200" b="1" dirty="0" err="1">
                <a:latin typeface="Quicksand" pitchFamily="2" charset="0"/>
              </a:rPr>
              <a:t>mas</a:t>
            </a:r>
            <a:r>
              <a:rPr lang="de-DE" sz="1200" b="1" dirty="0">
                <a:latin typeface="Quicksand" pitchFamily="2" charset="0"/>
              </a:rPr>
              <a:t>]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8D30BA5-7ED6-11E0-E2A8-CFE4B00DC5BC}"/>
              </a:ext>
            </a:extLst>
          </p:cNvPr>
          <p:cNvSpPr txBox="1"/>
          <p:nvPr/>
        </p:nvSpPr>
        <p:spPr>
          <a:xfrm rot="16200000">
            <a:off x="-905909" y="3185548"/>
            <a:ext cx="3095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Quicksand" pitchFamily="2" charset="0"/>
              </a:rPr>
              <a:t>Relative </a:t>
            </a:r>
            <a:r>
              <a:rPr lang="de-DE" sz="1200" b="1" dirty="0" err="1">
                <a:latin typeface="Quicksand" pitchFamily="2" charset="0"/>
              </a:rPr>
              <a:t>Declination</a:t>
            </a:r>
            <a:r>
              <a:rPr lang="de-DE" sz="1200" b="1" dirty="0">
                <a:latin typeface="Quicksand" pitchFamily="2" charset="0"/>
              </a:rPr>
              <a:t> [</a:t>
            </a:r>
            <a:r>
              <a:rPr lang="de-DE" sz="1200" b="1" dirty="0" err="1">
                <a:latin typeface="Quicksand" pitchFamily="2" charset="0"/>
              </a:rPr>
              <a:t>mas</a:t>
            </a:r>
            <a:r>
              <a:rPr lang="de-DE" sz="1200" b="1" dirty="0">
                <a:latin typeface="Quicksand" pitchFamily="2" charset="0"/>
              </a:rPr>
              <a:t>]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D4816E6-997F-912C-B77B-704660E93C06}"/>
              </a:ext>
            </a:extLst>
          </p:cNvPr>
          <p:cNvSpPr txBox="1"/>
          <p:nvPr/>
        </p:nvSpPr>
        <p:spPr>
          <a:xfrm>
            <a:off x="4890248" y="4801241"/>
            <a:ext cx="3095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Quicksand" pitchFamily="2" charset="0"/>
              </a:rPr>
              <a:t>Relative Right Ascension [</a:t>
            </a:r>
            <a:r>
              <a:rPr lang="de-DE" sz="1200" b="1" dirty="0" err="1">
                <a:latin typeface="Quicksand" pitchFamily="2" charset="0"/>
              </a:rPr>
              <a:t>mas</a:t>
            </a:r>
            <a:r>
              <a:rPr lang="de-DE" sz="1200" b="1" dirty="0">
                <a:latin typeface="Quicksand" pitchFamily="2" charset="0"/>
              </a:rPr>
              <a:t>]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64B6EEC-4995-8DEE-4FC0-8861E51F9A28}"/>
              </a:ext>
            </a:extLst>
          </p:cNvPr>
          <p:cNvSpPr txBox="1"/>
          <p:nvPr/>
        </p:nvSpPr>
        <p:spPr>
          <a:xfrm>
            <a:off x="8731116" y="4801241"/>
            <a:ext cx="3095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Quicksand" pitchFamily="2" charset="0"/>
              </a:rPr>
              <a:t>Relative Right Ascension [</a:t>
            </a:r>
            <a:r>
              <a:rPr lang="de-DE" sz="1200" b="1" dirty="0" err="1">
                <a:latin typeface="Quicksand" pitchFamily="2" charset="0"/>
              </a:rPr>
              <a:t>mas</a:t>
            </a:r>
            <a:r>
              <a:rPr lang="de-DE" sz="1200" b="1" dirty="0">
                <a:latin typeface="Quicksand" pitchFamily="2" charset="0"/>
              </a:rPr>
              <a:t>]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B598EF8-6CAE-6464-D75F-FB6B9E347CB4}"/>
              </a:ext>
            </a:extLst>
          </p:cNvPr>
          <p:cNvSpPr txBox="1"/>
          <p:nvPr/>
        </p:nvSpPr>
        <p:spPr>
          <a:xfrm rot="16200000">
            <a:off x="3214815" y="3201261"/>
            <a:ext cx="3095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Quicksand" pitchFamily="2" charset="0"/>
              </a:rPr>
              <a:t>Relative </a:t>
            </a:r>
            <a:r>
              <a:rPr lang="de-DE" sz="1200" b="1" dirty="0" err="1">
                <a:latin typeface="Quicksand" pitchFamily="2" charset="0"/>
              </a:rPr>
              <a:t>Declination</a:t>
            </a:r>
            <a:r>
              <a:rPr lang="de-DE" sz="1200" b="1" dirty="0">
                <a:latin typeface="Quicksand" pitchFamily="2" charset="0"/>
              </a:rPr>
              <a:t> [</a:t>
            </a:r>
            <a:r>
              <a:rPr lang="de-DE" sz="1200" b="1" dirty="0" err="1">
                <a:latin typeface="Quicksand" pitchFamily="2" charset="0"/>
              </a:rPr>
              <a:t>mas</a:t>
            </a:r>
            <a:r>
              <a:rPr lang="de-DE" sz="1200" b="1" dirty="0">
                <a:latin typeface="Quicksand" pitchFamily="2" charset="0"/>
              </a:rPr>
              <a:t>]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A7974EBD-6AD0-21BD-C859-13E8953DE783}"/>
              </a:ext>
            </a:extLst>
          </p:cNvPr>
          <p:cNvSpPr txBox="1"/>
          <p:nvPr/>
        </p:nvSpPr>
        <p:spPr>
          <a:xfrm rot="16200000">
            <a:off x="7002586" y="3186306"/>
            <a:ext cx="3095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Quicksand" pitchFamily="2" charset="0"/>
              </a:rPr>
              <a:t>Relative </a:t>
            </a:r>
            <a:r>
              <a:rPr lang="de-DE" sz="1200" b="1" dirty="0" err="1">
                <a:latin typeface="Quicksand" pitchFamily="2" charset="0"/>
              </a:rPr>
              <a:t>Declination</a:t>
            </a:r>
            <a:r>
              <a:rPr lang="de-DE" sz="1200" b="1" dirty="0">
                <a:latin typeface="Quicksand" pitchFamily="2" charset="0"/>
              </a:rPr>
              <a:t> [</a:t>
            </a:r>
            <a:r>
              <a:rPr lang="de-DE" sz="1200" b="1" dirty="0" err="1">
                <a:latin typeface="Quicksand" pitchFamily="2" charset="0"/>
              </a:rPr>
              <a:t>mas</a:t>
            </a:r>
            <a:r>
              <a:rPr lang="de-DE" sz="1200" b="1" dirty="0">
                <a:latin typeface="Quicksand" pitchFamily="2" charset="0"/>
              </a:rPr>
              <a:t>]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11C56686-23FA-DFA8-1624-0840F36C9454}"/>
              </a:ext>
            </a:extLst>
          </p:cNvPr>
          <p:cNvSpPr txBox="1"/>
          <p:nvPr/>
        </p:nvSpPr>
        <p:spPr>
          <a:xfrm>
            <a:off x="584309" y="5652960"/>
            <a:ext cx="11249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Clr>
                <a:schemeClr val="accent2">
                  <a:lumMod val="50000"/>
                </a:schemeClr>
              </a:buClr>
              <a:buSzPct val="130000"/>
              <a:buFont typeface="Times New Roman" panose="02020603050405020304" pitchFamily="18" charset="0"/>
              <a:buChar char="→"/>
            </a:pPr>
            <a:r>
              <a:rPr lang="de-DE" b="1" dirty="0">
                <a:latin typeface="Quicksand" pitchFamily="2" charset="0"/>
              </a:rPr>
              <a:t> All radio-</a:t>
            </a:r>
            <a:r>
              <a:rPr lang="de-DE" b="1" dirty="0" err="1">
                <a:latin typeface="Quicksand" pitchFamily="2" charset="0"/>
              </a:rPr>
              <a:t>flaring</a:t>
            </a:r>
            <a:r>
              <a:rPr lang="de-DE" b="1" dirty="0">
                <a:latin typeface="Quicksand" pitchFamily="2" charset="0"/>
              </a:rPr>
              <a:t> at time </a:t>
            </a:r>
            <a:r>
              <a:rPr lang="de-DE" b="1" dirty="0" err="1">
                <a:latin typeface="Quicksand" pitchFamily="2" charset="0"/>
              </a:rPr>
              <a:t>of</a:t>
            </a:r>
            <a:r>
              <a:rPr lang="de-DE" b="1" dirty="0">
                <a:latin typeface="Quicksand" pitchFamily="2" charset="0"/>
              </a:rPr>
              <a:t> </a:t>
            </a:r>
            <a:r>
              <a:rPr lang="de-DE" b="1" dirty="0" err="1">
                <a:latin typeface="Quicksand" pitchFamily="2" charset="0"/>
              </a:rPr>
              <a:t>neutrino</a:t>
            </a:r>
            <a:r>
              <a:rPr lang="de-DE" b="1" dirty="0">
                <a:latin typeface="Quicksand" pitchFamily="2" charset="0"/>
              </a:rPr>
              <a:t> </a:t>
            </a:r>
            <a:r>
              <a:rPr lang="de-DE" b="1" dirty="0" err="1">
                <a:latin typeface="Quicksand" pitchFamily="2" charset="0"/>
              </a:rPr>
              <a:t>event</a:t>
            </a:r>
            <a:r>
              <a:rPr lang="de-DE" b="1" dirty="0">
                <a:latin typeface="Quicksand" pitchFamily="2" charset="0"/>
              </a:rPr>
              <a:t> and </a:t>
            </a:r>
            <a:r>
              <a:rPr lang="de-DE" b="1" dirty="0" err="1">
                <a:latin typeface="Quicksand" pitchFamily="2" charset="0"/>
              </a:rPr>
              <a:t>followed</a:t>
            </a:r>
            <a:r>
              <a:rPr lang="de-DE" b="1" dirty="0">
                <a:latin typeface="Quicksand" pitchFamily="2" charset="0"/>
              </a:rPr>
              <a:t> </a:t>
            </a:r>
            <a:r>
              <a:rPr lang="de-DE" b="1" dirty="0" err="1">
                <a:latin typeface="Quicksand" pitchFamily="2" charset="0"/>
              </a:rPr>
              <a:t>up</a:t>
            </a:r>
            <a:r>
              <a:rPr lang="de-DE" b="1" dirty="0">
                <a:latin typeface="Quicksand" pitchFamily="2" charset="0"/>
              </a:rPr>
              <a:t> </a:t>
            </a:r>
            <a:r>
              <a:rPr lang="de-DE" b="1" dirty="0" err="1">
                <a:latin typeface="Quicksand" pitchFamily="2" charset="0"/>
              </a:rPr>
              <a:t>with</a:t>
            </a:r>
            <a:r>
              <a:rPr lang="de-DE" b="1" dirty="0">
                <a:latin typeface="Quicksand" pitchFamily="2" charset="0"/>
              </a:rPr>
              <a:t> VLBI </a:t>
            </a:r>
            <a:r>
              <a:rPr lang="de-DE" b="1" dirty="0" err="1">
                <a:latin typeface="Quicksand" pitchFamily="2" charset="0"/>
              </a:rPr>
              <a:t>ToO</a:t>
            </a:r>
            <a:r>
              <a:rPr lang="de-DE" b="1" dirty="0">
                <a:latin typeface="Quicksand" pitchFamily="2" charset="0"/>
              </a:rPr>
              <a:t> </a:t>
            </a:r>
            <a:r>
              <a:rPr lang="de-DE" b="1" dirty="0" err="1">
                <a:latin typeface="Quicksand" pitchFamily="2" charset="0"/>
              </a:rPr>
              <a:t>observations</a:t>
            </a:r>
            <a:endParaRPr lang="de-DE" sz="1400" b="1" dirty="0">
              <a:latin typeface="Quicksand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0F1FEEE-A331-98C0-C231-94AAB49C06A2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308BF6-203B-E74A-D7CF-1F6D4883F8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9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99B6ACD4-E9AE-7DB2-AEDC-D94401DB1B15}"/>
              </a:ext>
            </a:extLst>
          </p:cNvPr>
          <p:cNvSpPr/>
          <p:nvPr/>
        </p:nvSpPr>
        <p:spPr>
          <a:xfrm>
            <a:off x="4438651" y="1374693"/>
            <a:ext cx="7542988" cy="4583338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93D5A59-405C-4264-BCA6-AA93D9CBEE5E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3A1159-B0EF-429E-B25D-B9ADD2E64990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05783B-F8D2-4F59-8AB0-DF89CCB048D9}"/>
              </a:ext>
            </a:extLst>
          </p:cNvPr>
          <p:cNvSpPr txBox="1"/>
          <p:nvPr/>
        </p:nvSpPr>
        <p:spPr>
          <a:xfrm>
            <a:off x="11636138" y="6341879"/>
            <a:ext cx="306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7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08DD326-0FF3-4E7B-8DC7-B81C58639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03B329D-92E8-461A-BE87-1011B6531B7F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>
            <a:extLst>
              <a:ext uri="{FF2B5EF4-FFF2-40B4-BE49-F238E27FC236}">
                <a16:creationId xmlns:a16="http://schemas.microsoft.com/office/drawing/2014/main" id="{C7F6E2CC-57E9-F1BB-7C8B-2A79CCDF629A}"/>
              </a:ext>
            </a:extLst>
          </p:cNvPr>
          <p:cNvSpPr/>
          <p:nvPr/>
        </p:nvSpPr>
        <p:spPr>
          <a:xfrm>
            <a:off x="-128724" y="506341"/>
            <a:ext cx="7721830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138AC47D-29B4-4D91-F2BD-9C580203E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75" y="504870"/>
            <a:ext cx="10087934" cy="776191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TXS 0506+056 (IC170922A)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24E2113-91EE-C67B-11BB-AE05AA1A5B14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95A4535-5EFF-3361-9D8A-1B75B0C41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75" y="1449130"/>
            <a:ext cx="7379677" cy="379245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291CB067-58B5-86B2-1BF1-AA3A1AAA062C}"/>
              </a:ext>
            </a:extLst>
          </p:cNvPr>
          <p:cNvSpPr txBox="1"/>
          <p:nvPr/>
        </p:nvSpPr>
        <p:spPr>
          <a:xfrm>
            <a:off x="4524375" y="5326840"/>
            <a:ext cx="7379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Quicksand" pitchFamily="2" charset="0"/>
              </a:rPr>
              <a:t>43 GHz VLBA </a:t>
            </a:r>
            <a:r>
              <a:rPr lang="de-DE" sz="1400" dirty="0" err="1">
                <a:latin typeface="Quicksand" pitchFamily="2" charset="0"/>
              </a:rPr>
              <a:t>images</a:t>
            </a:r>
            <a:r>
              <a:rPr lang="de-DE" sz="1400" dirty="0">
                <a:latin typeface="Quicksand" pitchFamily="2" charset="0"/>
              </a:rPr>
              <a:t> and </a:t>
            </a:r>
            <a:r>
              <a:rPr lang="de-DE" sz="1400" dirty="0" err="1">
                <a:latin typeface="Quicksand" pitchFamily="2" charset="0"/>
              </a:rPr>
              <a:t>surface</a:t>
            </a:r>
            <a:r>
              <a:rPr lang="de-DE" sz="1400" dirty="0">
                <a:latin typeface="Quicksand" pitchFamily="2" charset="0"/>
              </a:rPr>
              <a:t> </a:t>
            </a:r>
            <a:r>
              <a:rPr lang="de-DE" sz="1400" dirty="0" err="1">
                <a:latin typeface="Quicksand" pitchFamily="2" charset="0"/>
              </a:rPr>
              <a:t>brightness</a:t>
            </a:r>
            <a:r>
              <a:rPr lang="de-DE" sz="1400" dirty="0">
                <a:latin typeface="Quicksand" pitchFamily="2" charset="0"/>
              </a:rPr>
              <a:t> </a:t>
            </a:r>
            <a:r>
              <a:rPr lang="de-DE" sz="1400" dirty="0" err="1">
                <a:latin typeface="Quicksand" pitchFamily="2" charset="0"/>
              </a:rPr>
              <a:t>profiles</a:t>
            </a:r>
            <a:r>
              <a:rPr lang="de-DE" sz="1400" dirty="0">
                <a:latin typeface="Quicksand" pitchFamily="2" charset="0"/>
              </a:rPr>
              <a:t> </a:t>
            </a:r>
            <a:r>
              <a:rPr lang="de-DE" sz="1400" dirty="0" err="1">
                <a:latin typeface="Quicksand" pitchFamily="2" charset="0"/>
              </a:rPr>
              <a:t>of</a:t>
            </a:r>
            <a:r>
              <a:rPr lang="de-DE" sz="1400" dirty="0">
                <a:latin typeface="Quicksand" pitchFamily="2" charset="0"/>
              </a:rPr>
              <a:t> TXS 0506+056 after </a:t>
            </a:r>
            <a:r>
              <a:rPr lang="de-DE" sz="1400" dirty="0" err="1">
                <a:latin typeface="Quicksand" pitchFamily="2" charset="0"/>
              </a:rPr>
              <a:t>the</a:t>
            </a:r>
            <a:r>
              <a:rPr lang="de-DE" sz="1400" dirty="0">
                <a:latin typeface="Quicksand" pitchFamily="2" charset="0"/>
              </a:rPr>
              <a:t> </a:t>
            </a:r>
            <a:r>
              <a:rPr lang="de-DE" sz="1400" dirty="0" err="1">
                <a:latin typeface="Quicksand" pitchFamily="2" charset="0"/>
              </a:rPr>
              <a:t>associated</a:t>
            </a:r>
            <a:r>
              <a:rPr lang="de-DE" sz="1400" dirty="0">
                <a:latin typeface="Quicksand" pitchFamily="2" charset="0"/>
              </a:rPr>
              <a:t> </a:t>
            </a:r>
            <a:r>
              <a:rPr lang="de-DE" sz="1400" dirty="0" err="1">
                <a:latin typeface="Quicksand" pitchFamily="2" charset="0"/>
              </a:rPr>
              <a:t>neutrino</a:t>
            </a:r>
            <a:r>
              <a:rPr lang="de-DE" sz="1400" dirty="0">
                <a:latin typeface="Quicksand" pitchFamily="2" charset="0"/>
              </a:rPr>
              <a:t> </a:t>
            </a:r>
            <a:r>
              <a:rPr lang="de-DE" sz="1400" dirty="0" err="1">
                <a:latin typeface="Quicksand" pitchFamily="2" charset="0"/>
              </a:rPr>
              <a:t>event</a:t>
            </a:r>
            <a:r>
              <a:rPr lang="de-DE" sz="1400" dirty="0">
                <a:latin typeface="Quicksand" pitchFamily="2" charset="0"/>
              </a:rPr>
              <a:t> </a:t>
            </a:r>
            <a:r>
              <a:rPr lang="de-DE" sz="1400" dirty="0" err="1">
                <a:latin typeface="Quicksand" pitchFamily="2" charset="0"/>
              </a:rPr>
              <a:t>providing</a:t>
            </a:r>
            <a:r>
              <a:rPr lang="de-DE" sz="1400" dirty="0">
                <a:latin typeface="Quicksand" pitchFamily="2" charset="0"/>
              </a:rPr>
              <a:t> </a:t>
            </a:r>
            <a:r>
              <a:rPr lang="de-DE" sz="1400" dirty="0" err="1">
                <a:latin typeface="Quicksand" pitchFamily="2" charset="0"/>
              </a:rPr>
              <a:t>evidence</a:t>
            </a:r>
            <a:r>
              <a:rPr lang="de-DE" sz="1400" dirty="0">
                <a:latin typeface="Quicksand" pitchFamily="2" charset="0"/>
              </a:rPr>
              <a:t> </a:t>
            </a:r>
            <a:r>
              <a:rPr lang="de-DE" sz="1400" dirty="0" err="1">
                <a:latin typeface="Quicksand" pitchFamily="2" charset="0"/>
              </a:rPr>
              <a:t>of</a:t>
            </a:r>
            <a:r>
              <a:rPr lang="de-DE" sz="1400" dirty="0">
                <a:latin typeface="Quicksand" pitchFamily="2" charset="0"/>
              </a:rPr>
              <a:t> </a:t>
            </a:r>
            <a:r>
              <a:rPr lang="de-DE" sz="1400" dirty="0" err="1">
                <a:latin typeface="Quicksand" pitchFamily="2" charset="0"/>
              </a:rPr>
              <a:t>limb-brightening</a:t>
            </a:r>
            <a:r>
              <a:rPr lang="de-DE" sz="1400" dirty="0">
                <a:latin typeface="Quicksand" pitchFamily="2" charset="0"/>
              </a:rPr>
              <a:t> (Ros et al. 2020)</a:t>
            </a: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859862AE-A007-955B-AECA-3BC8E0588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352" y="2759866"/>
            <a:ext cx="4073116" cy="1844608"/>
          </a:xfr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>
                <a:latin typeface="Quicksand" pitchFamily="2" charset="0"/>
              </a:rPr>
              <a:t>VLBA DDT/</a:t>
            </a:r>
            <a:r>
              <a:rPr lang="de-DE" sz="1800" dirty="0" err="1">
                <a:latin typeface="Quicksand" pitchFamily="2" charset="0"/>
              </a:rPr>
              <a:t>ToO</a:t>
            </a:r>
            <a:r>
              <a:rPr lang="de-DE" sz="1800" dirty="0">
                <a:latin typeface="Quicksand" pitchFamily="2" charset="0"/>
              </a:rPr>
              <a:t> Campaign</a:t>
            </a:r>
            <a:br>
              <a:rPr lang="de-DE" sz="1800" dirty="0">
                <a:latin typeface="Quicksand" pitchFamily="2" charset="0"/>
              </a:rPr>
            </a:br>
            <a:r>
              <a:rPr lang="de-DE" sz="1800" dirty="0">
                <a:latin typeface="Quicksand" pitchFamily="2" charset="0"/>
              </a:rPr>
              <a:t>(</a:t>
            </a:r>
            <a:r>
              <a:rPr lang="de-DE" sz="1800" dirty="0" err="1">
                <a:latin typeface="Quicksand" pitchFamily="2" charset="0"/>
              </a:rPr>
              <a:t>Oct</a:t>
            </a:r>
            <a:r>
              <a:rPr lang="de-DE" sz="1800" dirty="0">
                <a:latin typeface="Quicksand" pitchFamily="2" charset="0"/>
              </a:rPr>
              <a:t> 2017, Nov 2017 &amp; May 2018)</a:t>
            </a:r>
          </a:p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>
                <a:latin typeface="Quicksand" pitchFamily="2" charset="0"/>
              </a:rPr>
              <a:t>32 MOJAVE </a:t>
            </a:r>
            <a:r>
              <a:rPr lang="de-DE" sz="1800" dirty="0" err="1">
                <a:latin typeface="Quicksand" pitchFamily="2" charset="0"/>
              </a:rPr>
              <a:t>observations</a:t>
            </a:r>
            <a:r>
              <a:rPr lang="de-DE" sz="1800" dirty="0">
                <a:latin typeface="Quicksand" pitchFamily="2" charset="0"/>
              </a:rPr>
              <a:t> at 15 GHz </a:t>
            </a:r>
            <a:r>
              <a:rPr lang="de-DE" sz="1800" dirty="0" err="1">
                <a:latin typeface="Quicksand" pitchFamily="2" charset="0"/>
              </a:rPr>
              <a:t>available</a:t>
            </a:r>
            <a:r>
              <a:rPr lang="de-DE" sz="1800" dirty="0">
                <a:latin typeface="Quicksand" pitchFamily="2" charset="0"/>
              </a:rPr>
              <a:t> in </a:t>
            </a:r>
            <a:r>
              <a:rPr lang="de-DE" sz="1800" dirty="0" err="1">
                <a:latin typeface="Quicksand" pitchFamily="2" charset="0"/>
              </a:rPr>
              <a:t>the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archive</a:t>
            </a:r>
            <a:endParaRPr lang="de-DE" sz="1800" dirty="0">
              <a:latin typeface="Quicksand" pitchFamily="2" charset="0"/>
            </a:endParaRPr>
          </a:p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>
                <a:latin typeface="Quicksand" pitchFamily="2" charset="0"/>
              </a:rPr>
              <a:t>GMVA </a:t>
            </a:r>
            <a:r>
              <a:rPr lang="de-DE" sz="1800" dirty="0" err="1">
                <a:latin typeface="Quicksand" pitchFamily="2" charset="0"/>
              </a:rPr>
              <a:t>observations</a:t>
            </a:r>
            <a:r>
              <a:rPr lang="de-DE" sz="1800" dirty="0">
                <a:latin typeface="Quicksand" pitchFamily="2" charset="0"/>
              </a:rPr>
              <a:t> at 43 GHz &amp; </a:t>
            </a:r>
            <a:br>
              <a:rPr lang="de-DE" sz="1800" dirty="0">
                <a:latin typeface="Quicksand" pitchFamily="2" charset="0"/>
              </a:rPr>
            </a:br>
            <a:r>
              <a:rPr lang="de-DE" sz="1800" dirty="0">
                <a:latin typeface="Quicksand" pitchFamily="2" charset="0"/>
              </a:rPr>
              <a:t>86 GHz in </a:t>
            </a:r>
            <a:r>
              <a:rPr lang="de-DE" sz="1800" dirty="0" err="1">
                <a:latin typeface="Quicksand" pitchFamily="2" charset="0"/>
              </a:rPr>
              <a:t>Oct</a:t>
            </a:r>
            <a:r>
              <a:rPr lang="de-DE" sz="1800" dirty="0">
                <a:latin typeface="Quicksand" pitchFamily="2" charset="0"/>
              </a:rPr>
              <a:t> 2020 and Apr 2021</a:t>
            </a: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D75CE133-78AC-C7EF-0DC2-D556FBE3F4EC}"/>
              </a:ext>
            </a:extLst>
          </p:cNvPr>
          <p:cNvSpPr txBox="1">
            <a:spLocks/>
          </p:cNvSpPr>
          <p:nvPr/>
        </p:nvSpPr>
        <p:spPr>
          <a:xfrm>
            <a:off x="220352" y="1550904"/>
            <a:ext cx="4073116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126E8A"/>
              </a:buClr>
              <a:buSzPct val="130000"/>
              <a:buNone/>
            </a:pPr>
            <a:r>
              <a:rPr lang="de-DE" sz="1800" dirty="0" err="1">
                <a:latin typeface="Quicksand" pitchFamily="2" charset="0"/>
              </a:rPr>
              <a:t>Multiwavelength</a:t>
            </a:r>
            <a:r>
              <a:rPr lang="de-DE" sz="1800" dirty="0">
                <a:latin typeface="Quicksand" pitchFamily="2" charset="0"/>
              </a:rPr>
              <a:t>-Flare </a:t>
            </a:r>
            <a:r>
              <a:rPr lang="de-DE" sz="1800" dirty="0" err="1">
                <a:latin typeface="Quicksand" pitchFamily="2" charset="0"/>
              </a:rPr>
              <a:t>associated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with</a:t>
            </a:r>
            <a:r>
              <a:rPr lang="de-DE" sz="1800" dirty="0">
                <a:latin typeface="Quicksand" pitchFamily="2" charset="0"/>
              </a:rPr>
              <a:t> Neutrino Event IC170922A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BC2F680-03E3-A8E3-1DA9-A773976FA6C3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36FCA0-4C11-A71E-E2A2-C80F96F5E8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4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993D5A59-405C-4264-BCA6-AA93D9CBEE5E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3A1159-B0EF-429E-B25D-B9ADD2E64990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05783B-F8D2-4F59-8AB0-DF89CCB048D9}"/>
              </a:ext>
            </a:extLst>
          </p:cNvPr>
          <p:cNvSpPr txBox="1"/>
          <p:nvPr/>
        </p:nvSpPr>
        <p:spPr>
          <a:xfrm>
            <a:off x="11636138" y="6341879"/>
            <a:ext cx="306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8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08DD326-0FF3-4E7B-8DC7-B81C58639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03B329D-92E8-461A-BE87-1011B6531B7F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>
            <a:extLst>
              <a:ext uri="{FF2B5EF4-FFF2-40B4-BE49-F238E27FC236}">
                <a16:creationId xmlns:a16="http://schemas.microsoft.com/office/drawing/2014/main" id="{C7F6E2CC-57E9-F1BB-7C8B-2A79CCDF629A}"/>
              </a:ext>
            </a:extLst>
          </p:cNvPr>
          <p:cNvSpPr/>
          <p:nvPr/>
        </p:nvSpPr>
        <p:spPr>
          <a:xfrm>
            <a:off x="-128724" y="506341"/>
            <a:ext cx="7882074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138AC47D-29B4-4D91-F2BD-9C580203E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75" y="504870"/>
            <a:ext cx="10087934" cy="776191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TXS 0506+056 (</a:t>
            </a:r>
            <a:r>
              <a:rPr lang="de-DE" dirty="0" err="1">
                <a:solidFill>
                  <a:schemeClr val="bg1"/>
                </a:solidFill>
                <a:latin typeface="Berlin Sans FB" panose="020E0602020502020306" pitchFamily="34" charset="0"/>
              </a:rPr>
              <a:t>ongoing</a:t>
            </a:r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Berlin Sans FB" panose="020E0602020502020306" pitchFamily="34" charset="0"/>
              </a:rPr>
              <a:t>work</a:t>
            </a:r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24E2113-91EE-C67B-11BB-AE05AA1A5B14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9A5BC49-975A-DCC6-0C7B-89ADD4053E34}"/>
              </a:ext>
            </a:extLst>
          </p:cNvPr>
          <p:cNvSpPr txBox="1"/>
          <p:nvPr/>
        </p:nvSpPr>
        <p:spPr>
          <a:xfrm>
            <a:off x="7689490" y="1461213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Quicksand" pitchFamily="2" charset="0"/>
              </a:rPr>
              <a:t>Main Goals</a:t>
            </a: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C82A56BC-70F5-9288-5B3C-FC99A0ADB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5392" y="1991285"/>
            <a:ext cx="4445161" cy="4544321"/>
          </a:xfr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 err="1">
                <a:latin typeface="Quicksand" pitchFamily="2" charset="0"/>
              </a:rPr>
              <a:t>Investigate</a:t>
            </a:r>
            <a:r>
              <a:rPr lang="de-DE" sz="1800" dirty="0">
                <a:latin typeface="Quicksand" pitchFamily="2" charset="0"/>
              </a:rPr>
              <a:t> super-</a:t>
            </a:r>
            <a:r>
              <a:rPr lang="de-DE" sz="1800" dirty="0" err="1">
                <a:latin typeface="Quicksand" pitchFamily="2" charset="0"/>
              </a:rPr>
              <a:t>luminal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core</a:t>
            </a:r>
            <a:r>
              <a:rPr lang="de-DE" sz="1800" dirty="0">
                <a:latin typeface="Quicksand" pitchFamily="2" charset="0"/>
              </a:rPr>
              <a:t>-expansion </a:t>
            </a:r>
            <a:r>
              <a:rPr lang="de-DE" sz="1800" dirty="0" err="1">
                <a:latin typeface="Quicksand" pitchFamily="2" charset="0"/>
              </a:rPr>
              <a:t>found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by</a:t>
            </a:r>
            <a:r>
              <a:rPr lang="de-DE" sz="1800" dirty="0">
                <a:latin typeface="Quicksand" pitchFamily="2" charset="0"/>
              </a:rPr>
              <a:t> Ros et al. 2020 </a:t>
            </a:r>
            <a:r>
              <a:rPr lang="de-DE" sz="1800" dirty="0" err="1">
                <a:latin typeface="Quicksand" pitchFamily="2" charset="0"/>
              </a:rPr>
              <a:t>with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more</a:t>
            </a:r>
            <a:r>
              <a:rPr lang="de-DE" sz="1800" dirty="0">
                <a:latin typeface="Quicksand" pitchFamily="2" charset="0"/>
              </a:rPr>
              <a:t> VLBI </a:t>
            </a:r>
            <a:r>
              <a:rPr lang="de-DE" sz="1800" dirty="0" err="1">
                <a:latin typeface="Quicksand" pitchFamily="2" charset="0"/>
              </a:rPr>
              <a:t>epochs</a:t>
            </a:r>
            <a:r>
              <a:rPr lang="de-DE" sz="1800" dirty="0">
                <a:latin typeface="Quicksand" pitchFamily="2" charset="0"/>
              </a:rPr>
              <a:t> and at </a:t>
            </a:r>
            <a:r>
              <a:rPr lang="de-DE" sz="1800" dirty="0" err="1">
                <a:latin typeface="Quicksand" pitchFamily="2" charset="0"/>
              </a:rPr>
              <a:t>higher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frequencies</a:t>
            </a:r>
            <a:endParaRPr lang="de-DE" sz="1800" dirty="0">
              <a:latin typeface="Quicksand" pitchFamily="2" charset="0"/>
            </a:endParaRPr>
          </a:p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 err="1">
                <a:latin typeface="Quicksand" pitchFamily="2" charset="0"/>
              </a:rPr>
              <a:t>Spectral</a:t>
            </a:r>
            <a:r>
              <a:rPr lang="de-DE" sz="1800" dirty="0">
                <a:latin typeface="Quicksand" pitchFamily="2" charset="0"/>
              </a:rPr>
              <a:t>-Index Analysis</a:t>
            </a:r>
          </a:p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 err="1">
                <a:latin typeface="Quicksand" pitchFamily="2" charset="0"/>
              </a:rPr>
              <a:t>Kinematic</a:t>
            </a:r>
            <a:r>
              <a:rPr lang="de-DE" sz="1800" dirty="0">
                <a:latin typeface="Quicksand" pitchFamily="2" charset="0"/>
              </a:rPr>
              <a:t> Analysis</a:t>
            </a:r>
          </a:p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>
                <a:latin typeface="Quicksand" pitchFamily="2" charset="0"/>
              </a:rPr>
              <a:t>Core-Shift Analysis</a:t>
            </a:r>
          </a:p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 err="1">
                <a:latin typeface="Quicksand" pitchFamily="2" charset="0"/>
              </a:rPr>
              <a:t>Investigate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magnetic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field</a:t>
            </a:r>
            <a:r>
              <a:rPr lang="de-DE" sz="1800" dirty="0">
                <a:latin typeface="Quicksand" pitchFamily="2" charset="0"/>
              </a:rPr>
              <a:t> and </a:t>
            </a:r>
            <a:r>
              <a:rPr lang="de-DE" sz="1800" dirty="0" err="1">
                <a:latin typeface="Quicksand" pitchFamily="2" charset="0"/>
              </a:rPr>
              <a:t>spine-sheath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structure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with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polarization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information</a:t>
            </a:r>
            <a:endParaRPr lang="de-DE" sz="1800" dirty="0">
              <a:latin typeface="Quicksand" pitchFamily="2" charset="0"/>
            </a:endParaRPr>
          </a:p>
          <a:p>
            <a:pPr marL="285750" indent="-285750">
              <a:buClr>
                <a:srgbClr val="126E8A"/>
              </a:buClr>
              <a:buSzPct val="130000"/>
            </a:pPr>
            <a:endParaRPr lang="de-DE" sz="1800" dirty="0">
              <a:latin typeface="Quicksand" pitchFamily="2" charset="0"/>
            </a:endParaRPr>
          </a:p>
          <a:p>
            <a:pPr marL="285750" indent="-285750">
              <a:buClr>
                <a:srgbClr val="126E8A"/>
              </a:buClr>
              <a:buSzPct val="130000"/>
            </a:pPr>
            <a:endParaRPr lang="de-DE" sz="1800" dirty="0">
              <a:latin typeface="Quicksand" pitchFamily="2" charset="0"/>
            </a:endParaRPr>
          </a:p>
          <a:p>
            <a:pPr marL="285750" indent="-285750">
              <a:buClr>
                <a:srgbClr val="126E8A"/>
              </a:buClr>
              <a:buSzPct val="130000"/>
            </a:pPr>
            <a:endParaRPr lang="de-DE" sz="1800" dirty="0">
              <a:latin typeface="Quicksand" pitchFamily="2" charset="0"/>
            </a:endParaRPr>
          </a:p>
          <a:p>
            <a:pPr marL="742950" lvl="1" indent="-285750"/>
            <a:endParaRPr lang="de-DE" sz="1800" dirty="0">
              <a:latin typeface="Quicksand" pitchFamily="2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3DB560B-12F1-6B28-7178-E0504E1A9B06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D6D8CB50-D67C-8002-59A5-E7E3EDBCF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CB2563EB-CAE3-5996-5E80-C35CE11A6F92}"/>
              </a:ext>
            </a:extLst>
          </p:cNvPr>
          <p:cNvGrpSpPr/>
          <p:nvPr/>
        </p:nvGrpSpPr>
        <p:grpSpPr>
          <a:xfrm>
            <a:off x="354231" y="1499715"/>
            <a:ext cx="9472075" cy="4257531"/>
            <a:chOff x="354231" y="1499715"/>
            <a:chExt cx="9472075" cy="4257531"/>
          </a:xfrm>
        </p:grpSpPr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A16A3F53-9FD2-686E-4F5C-9B65309B0188}"/>
                </a:ext>
              </a:extLst>
            </p:cNvPr>
            <p:cNvGrpSpPr/>
            <p:nvPr/>
          </p:nvGrpSpPr>
          <p:grpSpPr>
            <a:xfrm>
              <a:off x="354231" y="1499715"/>
              <a:ext cx="9472075" cy="4257531"/>
              <a:chOff x="354231" y="1499715"/>
              <a:chExt cx="9472075" cy="4257531"/>
            </a:xfrm>
          </p:grpSpPr>
          <p:grpSp>
            <p:nvGrpSpPr>
              <p:cNvPr id="2" name="Gruppieren 1">
                <a:extLst>
                  <a:ext uri="{FF2B5EF4-FFF2-40B4-BE49-F238E27FC236}">
                    <a16:creationId xmlns:a16="http://schemas.microsoft.com/office/drawing/2014/main" id="{D08CF674-FB9D-4F82-D91E-33A82B45669F}"/>
                  </a:ext>
                </a:extLst>
              </p:cNvPr>
              <p:cNvGrpSpPr/>
              <p:nvPr/>
            </p:nvGrpSpPr>
            <p:grpSpPr>
              <a:xfrm>
                <a:off x="354231" y="1499715"/>
                <a:ext cx="5628199" cy="4177244"/>
                <a:chOff x="7109595" y="1870150"/>
                <a:chExt cx="4685612" cy="3635267"/>
              </a:xfrm>
            </p:grpSpPr>
            <p:grpSp>
              <p:nvGrpSpPr>
                <p:cNvPr id="5" name="Gruppieren 4">
                  <a:extLst>
                    <a:ext uri="{FF2B5EF4-FFF2-40B4-BE49-F238E27FC236}">
                      <a16:creationId xmlns:a16="http://schemas.microsoft.com/office/drawing/2014/main" id="{FFB66787-160A-58DF-2D14-0A946AA54FDE}"/>
                    </a:ext>
                  </a:extLst>
                </p:cNvPr>
                <p:cNvGrpSpPr/>
                <p:nvPr/>
              </p:nvGrpSpPr>
              <p:grpSpPr>
                <a:xfrm>
                  <a:off x="7109595" y="1870150"/>
                  <a:ext cx="4685612" cy="3635267"/>
                  <a:chOff x="6883391" y="1313253"/>
                  <a:chExt cx="4685612" cy="3635267"/>
                </a:xfrm>
              </p:grpSpPr>
              <p:sp>
                <p:nvSpPr>
                  <p:cNvPr id="7" name="Rechteck 6">
                    <a:extLst>
                      <a:ext uri="{FF2B5EF4-FFF2-40B4-BE49-F238E27FC236}">
                        <a16:creationId xmlns:a16="http://schemas.microsoft.com/office/drawing/2014/main" id="{E914886E-B77C-11E4-0A4B-9061E6C480A3}"/>
                      </a:ext>
                    </a:extLst>
                  </p:cNvPr>
                  <p:cNvSpPr/>
                  <p:nvPr/>
                </p:nvSpPr>
                <p:spPr>
                  <a:xfrm>
                    <a:off x="6883391" y="1313253"/>
                    <a:ext cx="4421585" cy="3635267"/>
                  </a:xfrm>
                  <a:prstGeom prst="rect">
                    <a:avLst/>
                  </a:prstGeom>
                  <a:solidFill>
                    <a:schemeClr val="tx1">
                      <a:alpha val="12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10" name="Textfeld 9">
                    <a:extLst>
                      <a:ext uri="{FF2B5EF4-FFF2-40B4-BE49-F238E27FC236}">
                        <a16:creationId xmlns:a16="http://schemas.microsoft.com/office/drawing/2014/main" id="{2AAF2780-12C9-073F-519E-FC5B2D707979}"/>
                      </a:ext>
                    </a:extLst>
                  </p:cNvPr>
                  <p:cNvSpPr txBox="1"/>
                  <p:nvPr/>
                </p:nvSpPr>
                <p:spPr>
                  <a:xfrm>
                    <a:off x="6959763" y="4619688"/>
                    <a:ext cx="4268839" cy="2544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300" dirty="0">
                        <a:latin typeface="Quicksand" pitchFamily="2" charset="0"/>
                      </a:rPr>
                      <a:t>VLBI Components </a:t>
                    </a:r>
                    <a:r>
                      <a:rPr lang="de-DE" sz="1300" dirty="0" err="1">
                        <a:latin typeface="Quicksand" pitchFamily="2" charset="0"/>
                      </a:rPr>
                      <a:t>found</a:t>
                    </a:r>
                    <a:r>
                      <a:rPr lang="de-DE" sz="1300" dirty="0">
                        <a:latin typeface="Quicksand" pitchFamily="2" charset="0"/>
                      </a:rPr>
                      <a:t> in MOJAVE </a:t>
                    </a:r>
                    <a:r>
                      <a:rPr lang="de-DE" sz="1300" dirty="0" err="1">
                        <a:latin typeface="Quicksand" pitchFamily="2" charset="0"/>
                      </a:rPr>
                      <a:t>data</a:t>
                    </a:r>
                    <a:r>
                      <a:rPr lang="de-DE" sz="1300" dirty="0">
                        <a:latin typeface="Quicksand" pitchFamily="2" charset="0"/>
                      </a:rPr>
                      <a:t> at 15 GHz</a:t>
                    </a:r>
                  </a:p>
                </p:txBody>
              </p:sp>
              <p:grpSp>
                <p:nvGrpSpPr>
                  <p:cNvPr id="11" name="Gruppieren 10">
                    <a:extLst>
                      <a:ext uri="{FF2B5EF4-FFF2-40B4-BE49-F238E27FC236}">
                        <a16:creationId xmlns:a16="http://schemas.microsoft.com/office/drawing/2014/main" id="{151F610C-64C2-5D20-CCB6-E376410366B0}"/>
                      </a:ext>
                    </a:extLst>
                  </p:cNvPr>
                  <p:cNvGrpSpPr/>
                  <p:nvPr/>
                </p:nvGrpSpPr>
                <p:grpSpPr>
                  <a:xfrm>
                    <a:off x="6883392" y="1406701"/>
                    <a:ext cx="4685611" cy="3152321"/>
                    <a:chOff x="6734924" y="1355512"/>
                    <a:chExt cx="4685611" cy="3152321"/>
                  </a:xfrm>
                </p:grpSpPr>
                <p:sp>
                  <p:nvSpPr>
                    <p:cNvPr id="14" name="Rechteck 13">
                      <a:extLst>
                        <a:ext uri="{FF2B5EF4-FFF2-40B4-BE49-F238E27FC236}">
                          <a16:creationId xmlns:a16="http://schemas.microsoft.com/office/drawing/2014/main" id="{48100D3E-81F1-BD6C-5D26-B18E44CAE9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21064" y="1355512"/>
                      <a:ext cx="4223454" cy="315232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pic>
                  <p:nvPicPr>
                    <p:cNvPr id="17" name="Grafik 16">
                      <a:extLst>
                        <a:ext uri="{FF2B5EF4-FFF2-40B4-BE49-F238E27FC236}">
                          <a16:creationId xmlns:a16="http://schemas.microsoft.com/office/drawing/2014/main" id="{A5812E66-B53B-77A4-3D05-14E4D1617F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-1018" b="-1149"/>
                    <a:stretch/>
                  </p:blipFill>
                  <p:spPr>
                    <a:xfrm>
                      <a:off x="6734924" y="1469932"/>
                      <a:ext cx="4685611" cy="2991966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6" name="Textfeld 5">
                  <a:extLst>
                    <a:ext uri="{FF2B5EF4-FFF2-40B4-BE49-F238E27FC236}">
                      <a16:creationId xmlns:a16="http://schemas.microsoft.com/office/drawing/2014/main" id="{49565803-D92E-17DC-E1B0-0FCED0A918B0}"/>
                    </a:ext>
                  </a:extLst>
                </p:cNvPr>
                <p:cNvSpPr txBox="1"/>
                <p:nvPr/>
              </p:nvSpPr>
              <p:spPr>
                <a:xfrm>
                  <a:off x="7664822" y="2462637"/>
                  <a:ext cx="246529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FF0000"/>
                      </a:solidFill>
                      <a:latin typeface="Quicksand" pitchFamily="2" charset="0"/>
                    </a:rPr>
                    <a:t>PRELIMINARY</a:t>
                  </a:r>
                </a:p>
              </p:txBody>
            </p:sp>
          </p:grp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861AA435-855A-5DA0-8EF1-2E5FED98BDEC}"/>
                  </a:ext>
                </a:extLst>
              </p:cNvPr>
              <p:cNvSpPr/>
              <p:nvPr/>
            </p:nvSpPr>
            <p:spPr>
              <a:xfrm>
                <a:off x="2774269" y="4282749"/>
                <a:ext cx="2512612" cy="35366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9" name="Gerade Verbindung mit Pfeil 18">
                <a:extLst>
                  <a:ext uri="{FF2B5EF4-FFF2-40B4-BE49-F238E27FC236}">
                    <a16:creationId xmlns:a16="http://schemas.microsoft.com/office/drawing/2014/main" id="{8D0DBBC8-6386-705F-B0A9-DB18B128D0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86881" y="4452129"/>
                <a:ext cx="695549" cy="96656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DA98D5F9-08D4-4653-D564-07C1AB7A3F64}"/>
                  </a:ext>
                </a:extLst>
              </p:cNvPr>
              <p:cNvSpPr txBox="1"/>
              <p:nvPr/>
            </p:nvSpPr>
            <p:spPr>
              <a:xfrm>
                <a:off x="5982430" y="5418692"/>
                <a:ext cx="3843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latin typeface="Quicksand" pitchFamily="2" charset="0"/>
                  </a:rPr>
                  <a:t>Possible </a:t>
                </a:r>
                <a:r>
                  <a:rPr lang="de-DE" sz="1600" dirty="0" err="1">
                    <a:latin typeface="Quicksand" pitchFamily="2" charset="0"/>
                  </a:rPr>
                  <a:t>new</a:t>
                </a:r>
                <a:r>
                  <a:rPr lang="de-DE" sz="1600" dirty="0">
                    <a:latin typeface="Quicksand" pitchFamily="2" charset="0"/>
                  </a:rPr>
                  <a:t> </a:t>
                </a:r>
                <a:r>
                  <a:rPr lang="de-DE" sz="1600" dirty="0" err="1">
                    <a:latin typeface="Quicksand" pitchFamily="2" charset="0"/>
                  </a:rPr>
                  <a:t>jet</a:t>
                </a:r>
                <a:r>
                  <a:rPr lang="de-DE" sz="1600" dirty="0">
                    <a:latin typeface="Quicksand" pitchFamily="2" charset="0"/>
                  </a:rPr>
                  <a:t> </a:t>
                </a:r>
                <a:r>
                  <a:rPr lang="de-DE" sz="1600" dirty="0" err="1">
                    <a:latin typeface="Quicksand" pitchFamily="2" charset="0"/>
                  </a:rPr>
                  <a:t>component</a:t>
                </a:r>
                <a:r>
                  <a:rPr lang="de-DE" sz="1600" dirty="0">
                    <a:latin typeface="Quicksand" pitchFamily="2" charset="0"/>
                  </a:rPr>
                  <a:t> </a:t>
                </a:r>
                <a:r>
                  <a:rPr lang="de-DE" sz="1600" dirty="0" err="1">
                    <a:latin typeface="Quicksand" pitchFamily="2" charset="0"/>
                  </a:rPr>
                  <a:t>found</a:t>
                </a:r>
                <a:endParaRPr lang="de-DE" sz="1600" dirty="0">
                  <a:latin typeface="Quicksand" pitchFamily="2" charset="0"/>
                </a:endParaRPr>
              </a:p>
            </p:txBody>
          </p:sp>
        </p:grp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C62D735-7CE5-4A5A-A5CD-E98BEC0A09EF}"/>
                </a:ext>
              </a:extLst>
            </p:cNvPr>
            <p:cNvSpPr txBox="1"/>
            <p:nvPr/>
          </p:nvSpPr>
          <p:spPr>
            <a:xfrm>
              <a:off x="2214279" y="1618637"/>
              <a:ext cx="21336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 err="1">
                  <a:latin typeface="Quicksand" pitchFamily="2" charset="0"/>
                </a:rPr>
                <a:t>Decimal</a:t>
              </a:r>
              <a:r>
                <a:rPr lang="de-DE" sz="1400" b="1" dirty="0">
                  <a:latin typeface="Quicksand" pitchFamily="2" charset="0"/>
                </a:rPr>
                <a:t> Year [</a:t>
              </a:r>
              <a:r>
                <a:rPr lang="de-DE" sz="1400" b="1" dirty="0" err="1">
                  <a:latin typeface="Quicksand" pitchFamily="2" charset="0"/>
                </a:rPr>
                <a:t>year</a:t>
              </a:r>
              <a:r>
                <a:rPr lang="de-DE" sz="1400" b="1" dirty="0">
                  <a:latin typeface="Quicksand" pitchFamily="2" charset="0"/>
                </a:rPr>
                <a:t>]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38A4387A-559E-EB49-C9B1-354F38FE568D}"/>
                </a:ext>
              </a:extLst>
            </p:cNvPr>
            <p:cNvSpPr txBox="1"/>
            <p:nvPr/>
          </p:nvSpPr>
          <p:spPr>
            <a:xfrm>
              <a:off x="1972231" y="4919824"/>
              <a:ext cx="21336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latin typeface="Quicksand" pitchFamily="2" charset="0"/>
                </a:rPr>
                <a:t>MJD [</a:t>
              </a:r>
              <a:r>
                <a:rPr lang="de-DE" sz="1400" b="1" dirty="0" err="1">
                  <a:latin typeface="Quicksand" pitchFamily="2" charset="0"/>
                </a:rPr>
                <a:t>days</a:t>
              </a:r>
              <a:r>
                <a:rPr lang="de-DE" sz="1400" b="1" dirty="0">
                  <a:latin typeface="Quicksand" pitchFamily="2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920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F959C7AA-56D7-58EC-EC89-AB822C250AED}"/>
              </a:ext>
            </a:extLst>
          </p:cNvPr>
          <p:cNvSpPr/>
          <p:nvPr/>
        </p:nvSpPr>
        <p:spPr>
          <a:xfrm>
            <a:off x="6257925" y="1365116"/>
            <a:ext cx="5745774" cy="4662210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93D5A59-405C-4264-BCA6-AA93D9CBEE5E}"/>
              </a:ext>
            </a:extLst>
          </p:cNvPr>
          <p:cNvSpPr/>
          <p:nvPr/>
        </p:nvSpPr>
        <p:spPr>
          <a:xfrm>
            <a:off x="-310718" y="6134470"/>
            <a:ext cx="12730578" cy="723530"/>
          </a:xfrm>
          <a:prstGeom prst="rect">
            <a:avLst/>
          </a:prstGeom>
          <a:solidFill>
            <a:srgbClr val="8D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3A1159-B0EF-429E-B25D-B9ADD2E64990}"/>
              </a:ext>
            </a:extLst>
          </p:cNvPr>
          <p:cNvSpPr/>
          <p:nvPr/>
        </p:nvSpPr>
        <p:spPr>
          <a:xfrm>
            <a:off x="11608775" y="6336089"/>
            <a:ext cx="372863" cy="372862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05783B-F8D2-4F59-8AB0-DF89CCB048D9}"/>
              </a:ext>
            </a:extLst>
          </p:cNvPr>
          <p:cNvSpPr txBox="1"/>
          <p:nvPr/>
        </p:nvSpPr>
        <p:spPr>
          <a:xfrm>
            <a:off x="11636138" y="6341879"/>
            <a:ext cx="306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Quicksand" pitchFamily="2" charset="0"/>
              </a:rPr>
              <a:t>9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08DD326-0FF3-4E7B-8DC7-B81C58639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" r="664" b="325"/>
          <a:stretch/>
        </p:blipFill>
        <p:spPr>
          <a:xfrm>
            <a:off x="10937017" y="197990"/>
            <a:ext cx="967035" cy="574368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03B329D-92E8-461A-BE87-1011B6531B7F}"/>
              </a:ext>
            </a:extLst>
          </p:cNvPr>
          <p:cNvCxnSpPr/>
          <p:nvPr/>
        </p:nvCxnSpPr>
        <p:spPr>
          <a:xfrm>
            <a:off x="-487680" y="6181707"/>
            <a:ext cx="13213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>
            <a:extLst>
              <a:ext uri="{FF2B5EF4-FFF2-40B4-BE49-F238E27FC236}">
                <a16:creationId xmlns:a16="http://schemas.microsoft.com/office/drawing/2014/main" id="{C7F6E2CC-57E9-F1BB-7C8B-2A79CCDF629A}"/>
              </a:ext>
            </a:extLst>
          </p:cNvPr>
          <p:cNvSpPr/>
          <p:nvPr/>
        </p:nvSpPr>
        <p:spPr>
          <a:xfrm>
            <a:off x="-128724" y="506341"/>
            <a:ext cx="7721830" cy="723530"/>
          </a:xfrm>
          <a:prstGeom prst="rect">
            <a:avLst/>
          </a:prstGeom>
          <a:solidFill>
            <a:srgbClr val="12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138AC47D-29B4-4D91-F2BD-9C580203E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75" y="504870"/>
            <a:ext cx="10087934" cy="776191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  <a:latin typeface="Berlin Sans FB" panose="020E0602020502020306" pitchFamily="34" charset="0"/>
              </a:rPr>
              <a:t>PKS 1502+106 (IC190730A)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24E2113-91EE-C67B-11BB-AE05AA1A5B14}"/>
              </a:ext>
            </a:extLst>
          </p:cNvPr>
          <p:cNvSpPr txBox="1"/>
          <p:nvPr/>
        </p:nvSpPr>
        <p:spPr>
          <a:xfrm>
            <a:off x="3429739" y="6535606"/>
            <a:ext cx="5860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Quicksand" pitchFamily="2" charset="0"/>
              </a:rPr>
              <a:t>- Florian Eppel </a:t>
            </a:r>
            <a:r>
              <a:rPr lang="de-DE" sz="1000" dirty="0">
                <a:latin typeface="Quicksand" pitchFamily="2" charset="0"/>
              </a:rPr>
              <a:t>-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5DDF898-731B-A4F6-B677-DDD6D3050685}"/>
              </a:ext>
            </a:extLst>
          </p:cNvPr>
          <p:cNvSpPr txBox="1"/>
          <p:nvPr/>
        </p:nvSpPr>
        <p:spPr>
          <a:xfrm>
            <a:off x="10552009" y="1055079"/>
            <a:ext cx="7379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Quicksand" pitchFamily="2" charset="0"/>
              </a:rPr>
              <a:t>Kun et al. 2021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6BDFA1B-6350-463D-B3BE-3A6C4E7CC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879" y="1434891"/>
            <a:ext cx="5541173" cy="4552790"/>
          </a:xfrm>
          <a:prstGeom prst="rect">
            <a:avLst/>
          </a:prstGeom>
        </p:spPr>
      </p:pic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E02C824E-CC5C-E1A7-9E91-22F9E1F95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17" y="1550904"/>
            <a:ext cx="4946125" cy="590931"/>
          </a:xfrm>
          <a:noFill/>
        </p:spPr>
        <p:txBody>
          <a:bodyPr wrap="square" rtlCol="0">
            <a:spAutoFit/>
          </a:bodyPr>
          <a:lstStyle/>
          <a:p>
            <a:pPr marL="0" indent="0">
              <a:buClr>
                <a:srgbClr val="126E8A"/>
              </a:buClr>
              <a:buSzPct val="130000"/>
              <a:buNone/>
            </a:pPr>
            <a:r>
              <a:rPr lang="de-DE" sz="1800" dirty="0">
                <a:latin typeface="Quicksand" pitchFamily="2" charset="0"/>
              </a:rPr>
              <a:t>Radio-Flare </a:t>
            </a:r>
            <a:r>
              <a:rPr lang="de-DE" sz="1800" dirty="0" err="1">
                <a:latin typeface="Quicksand" pitchFamily="2" charset="0"/>
              </a:rPr>
              <a:t>coincident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with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neutrino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event</a:t>
            </a:r>
            <a:r>
              <a:rPr lang="de-DE" sz="1800" dirty="0">
                <a:latin typeface="Quicksand" pitchFamily="2" charset="0"/>
              </a:rPr>
              <a:t> IC190730A but NO gamma-</a:t>
            </a:r>
            <a:r>
              <a:rPr lang="de-DE" sz="1800" dirty="0" err="1">
                <a:latin typeface="Quicksand" pitchFamily="2" charset="0"/>
              </a:rPr>
              <a:t>ray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flare</a:t>
            </a:r>
            <a:endParaRPr lang="de-DE" sz="1800" dirty="0">
              <a:latin typeface="Quicksand" pitchFamily="2" charset="0"/>
            </a:endParaRP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3F9262E-310A-1D8E-989A-A4947C01F6E0}"/>
              </a:ext>
            </a:extLst>
          </p:cNvPr>
          <p:cNvSpPr txBox="1">
            <a:spLocks/>
          </p:cNvSpPr>
          <p:nvPr/>
        </p:nvSpPr>
        <p:spPr>
          <a:xfrm>
            <a:off x="561917" y="2693191"/>
            <a:ext cx="4073116" cy="184460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>
                <a:latin typeface="Quicksand" pitchFamily="2" charset="0"/>
              </a:rPr>
              <a:t>VLBA DDT/</a:t>
            </a:r>
            <a:r>
              <a:rPr lang="de-DE" sz="1800" dirty="0" err="1">
                <a:latin typeface="Quicksand" pitchFamily="2" charset="0"/>
              </a:rPr>
              <a:t>ToO</a:t>
            </a:r>
            <a:r>
              <a:rPr lang="de-DE" sz="1800" dirty="0">
                <a:latin typeface="Quicksand" pitchFamily="2" charset="0"/>
              </a:rPr>
              <a:t> Campaign</a:t>
            </a:r>
            <a:br>
              <a:rPr lang="de-DE" sz="1800" dirty="0">
                <a:latin typeface="Quicksand" pitchFamily="2" charset="0"/>
              </a:rPr>
            </a:br>
            <a:r>
              <a:rPr lang="de-DE" sz="1800" dirty="0">
                <a:latin typeface="Quicksand" pitchFamily="2" charset="0"/>
              </a:rPr>
              <a:t>(Aug 2019)</a:t>
            </a:r>
          </a:p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>
                <a:latin typeface="Quicksand" pitchFamily="2" charset="0"/>
              </a:rPr>
              <a:t>38 MOJAVE </a:t>
            </a:r>
            <a:r>
              <a:rPr lang="de-DE" sz="1800" dirty="0" err="1">
                <a:latin typeface="Quicksand" pitchFamily="2" charset="0"/>
              </a:rPr>
              <a:t>observations</a:t>
            </a:r>
            <a:r>
              <a:rPr lang="de-DE" sz="1800" dirty="0">
                <a:latin typeface="Quicksand" pitchFamily="2" charset="0"/>
              </a:rPr>
              <a:t> at 15 GHz </a:t>
            </a:r>
            <a:r>
              <a:rPr lang="de-DE" sz="1800" dirty="0" err="1">
                <a:latin typeface="Quicksand" pitchFamily="2" charset="0"/>
              </a:rPr>
              <a:t>available</a:t>
            </a:r>
            <a:r>
              <a:rPr lang="de-DE" sz="1800" dirty="0">
                <a:latin typeface="Quicksand" pitchFamily="2" charset="0"/>
              </a:rPr>
              <a:t> in </a:t>
            </a:r>
            <a:r>
              <a:rPr lang="de-DE" sz="1800" dirty="0" err="1">
                <a:latin typeface="Quicksand" pitchFamily="2" charset="0"/>
              </a:rPr>
              <a:t>the</a:t>
            </a:r>
            <a:r>
              <a:rPr lang="de-DE" sz="1800" dirty="0">
                <a:latin typeface="Quicksand" pitchFamily="2" charset="0"/>
              </a:rPr>
              <a:t> </a:t>
            </a:r>
            <a:r>
              <a:rPr lang="de-DE" sz="1800" dirty="0" err="1">
                <a:latin typeface="Quicksand" pitchFamily="2" charset="0"/>
              </a:rPr>
              <a:t>archive</a:t>
            </a:r>
            <a:endParaRPr lang="de-DE" sz="1800" dirty="0">
              <a:latin typeface="Quicksand" pitchFamily="2" charset="0"/>
            </a:endParaRPr>
          </a:p>
          <a:p>
            <a:pPr marL="285750" indent="-285750">
              <a:buClr>
                <a:srgbClr val="126E8A"/>
              </a:buClr>
              <a:buSzPct val="130000"/>
            </a:pPr>
            <a:r>
              <a:rPr lang="de-DE" sz="1800" dirty="0">
                <a:latin typeface="Quicksand" pitchFamily="2" charset="0"/>
              </a:rPr>
              <a:t>GMVA </a:t>
            </a:r>
            <a:r>
              <a:rPr lang="de-DE" sz="1800" dirty="0" err="1">
                <a:latin typeface="Quicksand" pitchFamily="2" charset="0"/>
              </a:rPr>
              <a:t>observations</a:t>
            </a:r>
            <a:r>
              <a:rPr lang="de-DE" sz="1800" dirty="0">
                <a:latin typeface="Quicksand" pitchFamily="2" charset="0"/>
              </a:rPr>
              <a:t> at 43 GHz &amp; </a:t>
            </a:r>
            <a:br>
              <a:rPr lang="de-DE" sz="1800" dirty="0">
                <a:latin typeface="Quicksand" pitchFamily="2" charset="0"/>
              </a:rPr>
            </a:br>
            <a:r>
              <a:rPr lang="de-DE" sz="1800" dirty="0">
                <a:latin typeface="Quicksand" pitchFamily="2" charset="0"/>
              </a:rPr>
              <a:t>86 GHz in </a:t>
            </a:r>
            <a:r>
              <a:rPr lang="de-DE" sz="1800" dirty="0" err="1">
                <a:latin typeface="Quicksand" pitchFamily="2" charset="0"/>
              </a:rPr>
              <a:t>Oct</a:t>
            </a:r>
            <a:r>
              <a:rPr lang="de-DE" sz="1800" dirty="0">
                <a:latin typeface="Quicksand" pitchFamily="2" charset="0"/>
              </a:rPr>
              <a:t> 2020 and Apr 2021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9D67212-5F33-55A2-5732-358911C856E9}"/>
              </a:ext>
            </a:extLst>
          </p:cNvPr>
          <p:cNvSpPr txBox="1"/>
          <p:nvPr/>
        </p:nvSpPr>
        <p:spPr>
          <a:xfrm>
            <a:off x="2487356" y="6265763"/>
            <a:ext cx="7745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Quicksand" pitchFamily="2" charset="0"/>
              </a:rPr>
              <a:t>VLBI </a:t>
            </a:r>
            <a:r>
              <a:rPr lang="de-DE" sz="1400" b="1" dirty="0" err="1">
                <a:latin typeface="Quicksand" pitchFamily="2" charset="0"/>
              </a:rPr>
              <a:t>Probes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of</a:t>
            </a:r>
            <a:r>
              <a:rPr lang="de-DE" sz="1400" b="1" dirty="0">
                <a:latin typeface="Quicksand" pitchFamily="2" charset="0"/>
              </a:rPr>
              <a:t> Jet Physics in Neutrino </a:t>
            </a:r>
            <a:r>
              <a:rPr lang="de-DE" sz="1400" b="1" dirty="0" err="1">
                <a:latin typeface="Quicksand" pitchFamily="2" charset="0"/>
              </a:rPr>
              <a:t>Candidate</a:t>
            </a:r>
            <a:r>
              <a:rPr lang="de-DE" sz="1400" b="1" dirty="0">
                <a:latin typeface="Quicksand" pitchFamily="2" charset="0"/>
              </a:rPr>
              <a:t> </a:t>
            </a:r>
            <a:r>
              <a:rPr lang="de-DE" sz="1400" b="1" dirty="0" err="1">
                <a:latin typeface="Quicksand" pitchFamily="2" charset="0"/>
              </a:rPr>
              <a:t>Blazars</a:t>
            </a:r>
            <a:endParaRPr lang="de-DE" sz="1100" dirty="0">
              <a:latin typeface="Quicksand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B5FE10-ACF8-880F-D918-2C61081212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01" t="6638" r="4254" b="6590"/>
          <a:stretch/>
        </p:blipFill>
        <p:spPr>
          <a:xfrm>
            <a:off x="213591" y="6245914"/>
            <a:ext cx="1319374" cy="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20" grpId="0" uiExpand="1" build="p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1501</Words>
  <Application>Microsoft Office PowerPoint</Application>
  <PresentationFormat>Breitbild</PresentationFormat>
  <Paragraphs>229</Paragraphs>
  <Slides>20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30" baseType="lpstr">
      <vt:lpstr>Amasis MT Pro Black</vt:lpstr>
      <vt:lpstr>Arial</vt:lpstr>
      <vt:lpstr>Berlin Sans FB</vt:lpstr>
      <vt:lpstr>Calibri</vt:lpstr>
      <vt:lpstr>Calibri Light</vt:lpstr>
      <vt:lpstr>Cambria Math</vt:lpstr>
      <vt:lpstr>Quicksand</vt:lpstr>
      <vt:lpstr>Symbol</vt:lpstr>
      <vt:lpstr>Times New Roman</vt:lpstr>
      <vt:lpstr>Office</vt:lpstr>
      <vt:lpstr>PowerPoint-Präsentation</vt:lpstr>
      <vt:lpstr>Blazars - A Source of High Energy Neutrinos?</vt:lpstr>
      <vt:lpstr>Blazars - A Source of High Energy Neutrinos?</vt:lpstr>
      <vt:lpstr>TELAMON </vt:lpstr>
      <vt:lpstr>TELAMON </vt:lpstr>
      <vt:lpstr>Good Things Come In Threes</vt:lpstr>
      <vt:lpstr>TXS 0506+056 (IC170922A)</vt:lpstr>
      <vt:lpstr>TXS 0506+056 (ongoing work)</vt:lpstr>
      <vt:lpstr>PKS 1502+106 (IC190730A)</vt:lpstr>
      <vt:lpstr>PKS 1502+106 (ongoing work)</vt:lpstr>
      <vt:lpstr>PKS 0215+015: A New Neutrino Emitter?</vt:lpstr>
      <vt:lpstr>PKS 0215+015: A New Neutrino Emitter?</vt:lpstr>
      <vt:lpstr>PKS 0215+015: First Look at 15 GHz</vt:lpstr>
      <vt:lpstr>PKS 0215+015: First Look</vt:lpstr>
      <vt:lpstr>PKS 0215+015: First Look at Polarization</vt:lpstr>
      <vt:lpstr>Summary &amp; Outlook</vt:lpstr>
      <vt:lpstr>Thank you!</vt:lpstr>
      <vt:lpstr>Ku-Images</vt:lpstr>
      <vt:lpstr>K-Images</vt:lpstr>
      <vt:lpstr>Q-Images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Eppel</dc:creator>
  <cp:lastModifiedBy>Florian Eppel</cp:lastModifiedBy>
  <cp:revision>93</cp:revision>
  <dcterms:created xsi:type="dcterms:W3CDTF">2021-10-06T09:21:39Z</dcterms:created>
  <dcterms:modified xsi:type="dcterms:W3CDTF">2023-05-08T08:18:06Z</dcterms:modified>
</cp:coreProperties>
</file>