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0" r:id="rId3"/>
  </p:sldMasterIdLst>
  <p:notesMasterIdLst>
    <p:notesMasterId r:id="rId59"/>
  </p:notesMasterIdLst>
  <p:handoutMasterIdLst>
    <p:handoutMasterId r:id="rId60"/>
  </p:handoutMasterIdLst>
  <p:sldIdLst>
    <p:sldId id="256" r:id="rId4"/>
    <p:sldId id="424" r:id="rId5"/>
    <p:sldId id="410" r:id="rId6"/>
    <p:sldId id="423" r:id="rId7"/>
    <p:sldId id="425" r:id="rId8"/>
    <p:sldId id="415" r:id="rId9"/>
    <p:sldId id="418" r:id="rId10"/>
    <p:sldId id="419" r:id="rId11"/>
    <p:sldId id="426" r:id="rId12"/>
    <p:sldId id="328" r:id="rId13"/>
    <p:sldId id="291" r:id="rId14"/>
    <p:sldId id="397" r:id="rId15"/>
    <p:sldId id="401" r:id="rId16"/>
    <p:sldId id="281" r:id="rId17"/>
    <p:sldId id="282" r:id="rId18"/>
    <p:sldId id="276" r:id="rId19"/>
    <p:sldId id="434" r:id="rId20"/>
    <p:sldId id="293" r:id="rId21"/>
    <p:sldId id="294" r:id="rId22"/>
    <p:sldId id="268" r:id="rId23"/>
    <p:sldId id="413" r:id="rId24"/>
    <p:sldId id="305" r:id="rId25"/>
    <p:sldId id="287" r:id="rId26"/>
    <p:sldId id="302" r:id="rId27"/>
    <p:sldId id="427" r:id="rId28"/>
    <p:sldId id="303" r:id="rId29"/>
    <p:sldId id="412" r:id="rId30"/>
    <p:sldId id="315" r:id="rId31"/>
    <p:sldId id="414" r:id="rId32"/>
    <p:sldId id="411" r:id="rId33"/>
    <p:sldId id="335" r:id="rId34"/>
    <p:sldId id="306" r:id="rId35"/>
    <p:sldId id="300" r:id="rId36"/>
    <p:sldId id="265" r:id="rId37"/>
    <p:sldId id="257" r:id="rId38"/>
    <p:sldId id="308" r:id="rId39"/>
    <p:sldId id="263" r:id="rId40"/>
    <p:sldId id="309" r:id="rId41"/>
    <p:sldId id="310" r:id="rId42"/>
    <p:sldId id="311" r:id="rId43"/>
    <p:sldId id="402" r:id="rId44"/>
    <p:sldId id="432" r:id="rId45"/>
    <p:sldId id="433" r:id="rId46"/>
    <p:sldId id="316" r:id="rId47"/>
    <p:sldId id="313" r:id="rId48"/>
    <p:sldId id="431" r:id="rId49"/>
    <p:sldId id="430" r:id="rId50"/>
    <p:sldId id="420" r:id="rId51"/>
    <p:sldId id="332" r:id="rId52"/>
    <p:sldId id="421" r:id="rId53"/>
    <p:sldId id="422" r:id="rId54"/>
    <p:sldId id="435" r:id="rId55"/>
    <p:sldId id="429" r:id="rId56"/>
    <p:sldId id="295" r:id="rId57"/>
    <p:sldId id="428" r:id="rId58"/>
  </p:sldIdLst>
  <p:sldSz cx="12188825" cy="6858000"/>
  <p:notesSz cx="7099300" cy="10234613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132" autoAdjust="0"/>
    <p:restoredTop sz="86816" autoAdjust="0"/>
  </p:normalViewPr>
  <p:slideViewPr>
    <p:cSldViewPr>
      <p:cViewPr varScale="1">
        <p:scale>
          <a:sx n="90" d="100"/>
          <a:sy n="90" d="100"/>
        </p:scale>
        <p:origin x="38" y="45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4990"/>
    </p:cViewPr>
  </p:sorterViewPr>
  <p:notesViewPr>
    <p:cSldViewPr showGuides="1">
      <p:cViewPr varScale="1">
        <p:scale>
          <a:sx n="88" d="100"/>
          <a:sy n="88" d="100"/>
        </p:scale>
        <p:origin x="3072" y="78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61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pPr rtl="0"/>
            <a:fld id="{C973E54F-8C44-4461-AD06-2D7521CECB13}" type="datetime1">
              <a:rPr lang="de-DE" smtClean="0"/>
              <a:pPr rtl="0"/>
              <a:t>08.05.2023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pPr rtl="0"/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pPr rtl="0"/>
            <a:fld id="{A850423A-8BCE-448E-A97B-03A88B2B12C1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0-07T14:36:06.634"/>
    </inkml:context>
    <inkml:brush xml:id="br0">
      <inkml:brushProperty name="width" value="0.04" units="cm"/>
      <inkml:brushProperty name="height" value="0.04" units="cm"/>
      <inkml:brushProperty name="ignorePressure" value="1"/>
    </inkml:brush>
  </inkml:definitions>
  <inkml:trace contextRef="#ctx0" brushRef="#br0">6723 4029,'0'0,"0"0,0 0,0 0,0 0,0 0,0 0,0 0,0 0,0 0,0 0,0-4,-5-8,-2-10,1-3,1 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0-07T14:36:14.637"/>
    </inkml:context>
    <inkml:brush xml:id="br0">
      <inkml:brushProperty name="width" value="0.04" units="cm"/>
      <inkml:brushProperty name="height" value="0.04" units="cm"/>
      <inkml:brushProperty name="ignorePressure" value="1"/>
    </inkml:brush>
  </inkml:definitions>
  <inkml:trace contextRef="#ctx0" brushRef="#br0">7887 2841,'0'0,"0"0,0 0,0 0,0 0,0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03T19:28:44.57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1 386,'612'0,"-571"-2,57-10,-55 6,-30 3,-1 0,1-1,-1 0,0-1,0 0,13-8,-2 1,-14 8,0 1,-1 1,2 0,-1 0,0 0,10 1,26-6,3-3,0 1,0 3,87-1,-120 7,-2 1,1-1,-1 0,1-1,-1 0,0-1,1-1,17-6,-16 3,1 2,-1 0,1 0,28-2,64 4,-94 3,8-2,1-1,33-8,-22 4,13-3,17-3,-48 9,0 1,0-2,0 0,23-10,59-33,-62 28,47-17,-74 32,0 0,16-11,-15 9,-1 0,16-6,-23 11,1 0,0 0,0 0,0 1,0-1,0 1,0-1,0 1,0 0,0 1,0-1,0 0,4 2,9 3,23 13,-25-11,0-1,22 7,-22-9,-1-2,-1 2,0-1,22 12,-24-9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03T19:28:48.24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0,'823'0,"-807"1,0 1,24 5,15 1,233-4,-159-6,50 2,-157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03T19:29:02.49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0 226,'1113'0,"-1037"-4,119-20,-74 6,272 0,-124 11,48-6,-207 4,32-1,116-8,-131-10,-81 16,55-6,-29 13,71 5,17-1,-149 1,1 1,0 0,-1 1,1 1,-1-1,0 2,0 0,12 5,-1 0,227 78,-166-63,92 15,454 21,-200-60,-271-20,6 0,-84 13,86-18,-119 17,-20 3,0-1,-1-1,0-1,47-21,59-36,-118 59,0 1,0 1,1 0,-1 0,1 2,0 0,0 0,16 2,25-5,264-5,-256 10,-54 1,0 0,-1 1,1 0,-1 1,0 0,0 0,0 1,10 6,-5-4,-1 0,28 8,97 11,5 1,-87-13,75 20,-106-24,-1 2,29 17,-32-16,1-1,0-1,23 7,-6-7,0-1,0-2,1-2,70 1,-13-6,88-3,-126-4,57-15,-65 11,0 2,54-3,60 14,34-3,-181-2,0 0,-1-1,0-1,0-1,32-15,-17 7,328-116,-274 106,1 4,118-12,-168 30,0 1,1 1,-1 3,0 1,0 1,39 12,-22-5,0-3,94 4,113-13,-114-2,-35 1,128 3,-185 3,0 3,91 26,-121-29,0 0,0-2,25 0,78-4,-50-1,978 2,-545 0,-500 1,0 0,0 0,-1 1,1 1,-1 0,1 0,-1 1,0 0,17 10,75 31,-46-23,-45-17,1-1,0-1,16 2,10 3,-38-8,1 0,0 0,-1 0,1 0,-1 0,1 1,0-1,-1 0,1 0,-1 0,1 1,-1-1,1 0,-1 1,1-1,-1 0,1 1,-1-1,1 0,-1 1,0-1,1 1,0 0,-13 4,-23-1,-311-3,170-2,-54 13,169-6,-291 17,-42-24,360 3,1 1,-62 15,2 0,66-14,-31 4,-82 3,80-11,3 2,-1-4,1-1,-59-12,-34-10,33 7,30 6,-96-1,180 13,-99-9,-43-1,-189 11,466-1,-111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03T19:29:11.08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1 511,'167'9,"-113"-4,238 21,387 17,-484-43,196-2,-113-22,-135 8,89-21,-150 20,0 4,1 3,92 2,637 10,-750-5,95-17,-37 3,369-49,-455 58,63-23,-63 18,65-14,-97 26,227-34,-175 31,-25 2,52-9,-40 7,-32 4,1-1,-1 0,0 0,11-4,-18 5,0-1,0 0,0 0,0 0,0 0,0 0,0 0,0-1,-1 1,1-1,0 1,-1-1,0 1,1-1,-1 0,0 0,0 0,1 0,-2 0,1 0,0 0,0-2,1-1,-2 1,1-1,-1 1,1-1,-1 1,0-1,-1 1,1-1,-1 1,0-1,0 1,-3-7,-1-2,-2 1,-12-21,10 18,7 13,1 0,0 0,0-1,0 1,0 0,0-1,1 1,-2-5,2 7,0-1,0 0,0 0,0 1,1-1,-1 0,0 0,0 1,0-1,1 0,-1 1,0-1,1 0,-1 1,0-1,1 1,-1-1,1 0,-1 1,1-1,-1 1,1-1,0 1,-1 0,1-1,-1 1,1 0,0-1,-1 1,1 0,0 0,0-1,-1 1,1 0,0 0,0 0,12-1,0 1,0 0,-1 0,25 5,-18-2,4 2,0 1,0 1,-1 1,0 1,23 13,26 10,69 25,244 87,-313-120,34 9,-87-28,0-2,0 0,0-1,21-1,1-4,-1-1,1-3,-1-1,41-15,-53 16,58-13,31-10,48-14,-132 36,-5 2,0 2,49-2,56 7,-46 1,-51 1,0 0,38 10,-44-8,13 4,52 20,-81-25,28 8,1-3,58 8,-46-9,-34-4,0-1,0-1,1 0,-1-2,27-2,182-34,-171 32,94 3,-69 3,-27-4,-27 1,0 1,35 4,-52-2,0 2,-1-1,12 6,17 4,10 6,-42-15,-1-1,1 0,-1 0,1-1,0 0,0 0,0-1,0 0,0 0,15-1,4-4,-1 0,1-2,47-17,-58 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03T19:29:29.66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03T19:29:33.35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03T19:30:34.68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pPr rtl="0"/>
            <a:fld id="{D1D2D363-51C7-4D33-9CF9-432E1A762C62}" type="datetime1">
              <a:rPr lang="de-DE" smtClean="0"/>
              <a:pPr rtl="0"/>
              <a:t>08.05.2023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67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rtl="0"/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 rtl="0"/>
            <a:r>
              <a:rPr lang="de-DE" dirty="0"/>
              <a:t>Textmasterformat durch Klicken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pPr rtl="0"/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pPr rtl="0"/>
            <a:fld id="{01F2A70B-78F2-4DCF-B53B-C990D2FAFB8A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de-DE" smtClean="0"/>
              <a:pPr rtl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0820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1F2A70B-78F2-4DCF-B53B-C990D2FAFB8A}" type="slidenum">
              <a:rPr lang="de-DE" smtClean="0"/>
              <a:pPr rtl="0"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4552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1F2A70B-78F2-4DCF-B53B-C990D2FAFB8A}" type="slidenum">
              <a:rPr lang="de-DE" smtClean="0"/>
              <a:pPr rtl="0"/>
              <a:t>41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4515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2A70B-78F2-4DCF-B53B-C990D2FAFB8A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de-DE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892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 rtlCol="0">
            <a:noAutofit/>
          </a:bodyPr>
          <a:lstStyle>
            <a:lvl1pPr>
              <a:defRPr sz="5400"/>
            </a:lvl1pPr>
          </a:lstStyle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grpSp>
        <p:nvGrpSpPr>
          <p:cNvPr id="256" name="Linie" descr="Liniengrafik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ihand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58" name="Freihand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59" name="Freihand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60" name="Freihand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61" name="Freihand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62" name="Freihand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63" name="Freihand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64" name="Freihand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65" name="Freihand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66" name="Freihand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67" name="Freihand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68" name="Freihand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69" name="Freihand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70" name="Freihand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71" name="Freihand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72" name="Freihand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73" name="Freihand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74" name="Freihand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75" name="Freihand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76" name="Freihand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77" name="Freihand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78" name="Freihand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79" name="Freihand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80" name="Freihand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81" name="Freihand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82" name="Freihand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83" name="Freihand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84" name="Freihand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85" name="Freihand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86" name="Freihand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87" name="Freihand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88" name="Freihand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89" name="Freihand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90" name="Freihand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91" name="Freihand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92" name="Freihand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93" name="Freihand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94" name="Freihand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95" name="Freihand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96" name="Freihand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97" name="Freihand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98" name="Freihand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99" name="Freihand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00" name="Freihand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01" name="Freihand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02" name="Freihand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03" name="Freihand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04" name="Freihand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05" name="Freihand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06" name="Freihand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07" name="Freihand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08" name="Freihand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09" name="Freihand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10" name="Freihand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11" name="Freihand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12" name="Freihand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13" name="Freihand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14" name="Freihand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15" name="Freihand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16" name="Freihand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17" name="Freihand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18" name="Freihand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19" name="Freihand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20" name="Freihand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21" name="Freihand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22" name="Freihand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23" name="Freihand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24" name="Freihand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25" name="Freihand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26" name="Freihand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27" name="Freihand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28" name="Freihand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29" name="Freihand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30" name="Freihand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31" name="Freihand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32" name="Freihand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33" name="Freihand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34" name="Freihand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35" name="Freihand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36" name="Freihand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37" name="Freihand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38" name="Freihand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39" name="Freihand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40" name="Freihand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41" name="Freihand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42" name="Freihand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43" name="Freihand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44" name="Freihand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45" name="Freihand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46" name="Freihand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47" name="Freihand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48" name="Freihand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49" name="Freihand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50" name="Freihand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51" name="Freihand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52" name="Freihand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53" name="Freihand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54" name="Freihand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55" name="Freihand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56" name="Freihand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57" name="Freihand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58" name="Freihand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59" name="Freihand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60" name="Freihand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61" name="Freihand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62" name="Freihand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63" name="Freihand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64" name="Freihand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65" name="Freihand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66" name="Freihand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67" name="Freihand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68" name="Freihand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69" name="Freihand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70" name="Freihand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71" name="Freihand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72" name="Freihand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73" name="Freihand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74" name="Freihand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75" name="Freihand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76" name="Freihand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77" name="Freihand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78" name="Freihand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79" name="Freihand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de-DE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grpSp>
        <p:nvGrpSpPr>
          <p:cNvPr id="7" name="Linie" descr="Liniengrafik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reihand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9" name="Freihand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0" name="Freihand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1" name="Freihand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2" name="Freihand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3" name="Freihand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4" name="Freihand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5" name="Freihand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6" name="Freihand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7" name="Freihand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8" name="Freihand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9" name="Freihand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0" name="Freihand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1" name="Freihand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2" name="Freihand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3" name="Freihand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4" name="Freihand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5" name="Freihand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6" name="Freihand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7" name="Freihand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8" name="Freihand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9" name="Freihand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30" name="Freihand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31" name="Freihand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32" name="Freihand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33" name="Freihand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34" name="Freihand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35" name="Freihand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36" name="Freihand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37" name="Freihand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38" name="Freihand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39" name="Freihand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40" name="Freihand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41" name="Freihand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42" name="Freihand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43" name="Freihand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44" name="Freihand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45" name="Freihand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46" name="Freihand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47" name="Freihand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48" name="Freihand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49" name="Freihand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50" name="Freihand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51" name="Freihand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52" name="Freihand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53" name="Freihand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54" name="Freihand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55" name="Freihand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56" name="Freihand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57" name="Freihand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58" name="Freihand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59" name="Freihand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60" name="Freihand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61" name="Freihand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62" name="Freihand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63" name="Freihand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64" name="Freihand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65" name="Freihand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66" name="Freihand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67" name="Freihand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68" name="Freihand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69" name="Freihand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70" name="Freihand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71" name="Freihand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72" name="Freihand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73" name="Freihand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74" name="Freihand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75" name="Freihand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76" name="Freihand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77" name="Freihand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78" name="Freihand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79" name="Freihand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80" name="Freihand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81" name="Freihand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</p:grp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 rtl="0"/>
            <a:r>
              <a:rPr lang="de-DE"/>
              <a:t>Textmasterformate durch Klicken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AE9ADEA-B78F-430E-B313-53BBE336D12E}" type="datetime1">
              <a:rPr lang="de-DE" smtClean="0"/>
              <a:pPr rtl="0"/>
              <a:t>08.05.2023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grpSp>
        <p:nvGrpSpPr>
          <p:cNvPr id="7" name="Linie" descr="Liniengrafik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reihand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9" name="Freihand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0" name="Freihand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1" name="Freihand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2" name="Freihand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3" name="Freihand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4" name="Freihand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5" name="Freihand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6" name="Freihand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7" name="Freihand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8" name="Freihand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9" name="Freihand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0" name="Freihand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1" name="Freihand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2" name="Freihand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3" name="Freihand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4" name="Freihand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5" name="Freihand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6" name="Freihand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7" name="Freihand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8" name="Freihand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9" name="Freihand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30" name="Freihand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31" name="Freihand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32" name="Freihand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33" name="Freihand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34" name="Freihand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35" name="Freihand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36" name="Freihand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37" name="Freihand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38" name="Freihand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39" name="Freihand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40" name="Freihand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41" name="Freihand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42" name="Freihand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43" name="Freihand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44" name="Freihand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45" name="Freihand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46" name="Freihand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47" name="Freihand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48" name="Freihand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49" name="Freihand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50" name="Freihand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51" name="Freihand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52" name="Freihand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53" name="Freihand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54" name="Freihand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55" name="Freihand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56" name="Freihand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57" name="Freihand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58" name="Freihand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59" name="Freihand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60" name="Freihand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61" name="Freihand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62" name="Freihand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63" name="Freihand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64" name="Freihand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65" name="Freihand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66" name="Freihand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67" name="Freihand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68" name="Freihand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69" name="Freihand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70" name="Freihand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71" name="Freihand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72" name="Freihand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73" name="Freihand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74" name="Freihand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75" name="Freihand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76" name="Freihand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77" name="Freihand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78" name="Freihand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79" name="Freihand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80" name="Freihand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81" name="Freihand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</p:grp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8012" y="277813"/>
            <a:ext cx="9144001" cy="5898573"/>
          </a:xfrm>
        </p:spPr>
        <p:txBody>
          <a:bodyPr vert="eaVert" rtlCol="0"/>
          <a:lstStyle>
            <a:lvl5pPr>
              <a:defRPr/>
            </a:lvl5pPr>
            <a:lvl6pPr marL="126187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de-DE" dirty="0"/>
              <a:t>Textmasterformate durch Klicken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D61BE6A-6189-4208-B1B4-B5EAD7475A85}" type="datetime1">
              <a:rPr lang="de-DE" smtClean="0"/>
              <a:pPr rtl="0"/>
              <a:t>08.05.2023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88825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243" y="1803405"/>
            <a:ext cx="9446339" cy="1825096"/>
          </a:xfrm>
        </p:spPr>
        <p:txBody>
          <a:bodyPr anchor="b">
            <a:normAutofit/>
          </a:bodyPr>
          <a:lstStyle>
            <a:lvl1pPr algn="l">
              <a:defRPr sz="5998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243" y="3632201"/>
            <a:ext cx="9446339" cy="685800"/>
          </a:xfrm>
        </p:spPr>
        <p:txBody>
          <a:bodyPr>
            <a:normAutofit/>
          </a:bodyPr>
          <a:lstStyle>
            <a:lvl1pPr marL="0" indent="0" algn="l">
              <a:buNone/>
              <a:defRPr sz="19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7501" y="4314328"/>
            <a:ext cx="2910082" cy="374642"/>
          </a:xfrm>
        </p:spPr>
        <p:txBody>
          <a:bodyPr/>
          <a:lstStyle/>
          <a:p>
            <a:fld id="{D9EDEFEB-6F16-4167-9D19-72708AA67BB6}" type="datetimeFigureOut">
              <a:rPr lang="de-DE" smtClean="0"/>
              <a:t>08.05.2023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243" y="4323846"/>
            <a:ext cx="6399133" cy="365125"/>
          </a:xfr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5096" y="1430867"/>
            <a:ext cx="2742486" cy="365125"/>
          </a:xfrm>
        </p:spPr>
        <p:txBody>
          <a:bodyPr/>
          <a:lstStyle/>
          <a:p>
            <a:fld id="{9087F886-3627-463A-8D47-13F9A5F833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89834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EFEB-6F16-4167-9D19-72708AA67BB6}" type="datetimeFigureOut">
              <a:rPr lang="de-DE" smtClean="0"/>
              <a:t>08.05.2023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F886-3627-463A-8D47-13F9A5F833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1746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88825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622" y="753534"/>
            <a:ext cx="10817581" cy="2801935"/>
          </a:xfrm>
        </p:spPr>
        <p:txBody>
          <a:bodyPr anchor="b">
            <a:normAutofit/>
          </a:bodyPr>
          <a:lstStyle>
            <a:lvl1pPr algn="r">
              <a:defRPr sz="3999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200" y="3641726"/>
            <a:ext cx="10487468" cy="955675"/>
          </a:xfrm>
        </p:spPr>
        <p:txBody>
          <a:bodyPr>
            <a:normAutofit/>
          </a:bodyPr>
          <a:lstStyle>
            <a:lvl1pPr marL="0" indent="0" algn="r">
              <a:buNone/>
              <a:defRPr sz="21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2417" y="381001"/>
            <a:ext cx="2910082" cy="365125"/>
          </a:xfrm>
        </p:spPr>
        <p:txBody>
          <a:bodyPr/>
          <a:lstStyle>
            <a:lvl1pPr algn="r">
              <a:defRPr/>
            </a:lvl1pPr>
          </a:lstStyle>
          <a:p>
            <a:fld id="{D9EDEFEB-6F16-4167-9D19-72708AA67BB6}" type="datetimeFigureOut">
              <a:rPr lang="de-DE" smtClean="0"/>
              <a:t>08.05.2023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622" y="381002"/>
            <a:ext cx="6989671" cy="364065"/>
          </a:xfr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59623" y="381001"/>
            <a:ext cx="643580" cy="365125"/>
          </a:xfrm>
        </p:spPr>
        <p:txBody>
          <a:bodyPr/>
          <a:lstStyle/>
          <a:p>
            <a:fld id="{9087F886-3627-463A-8D47-13F9A5F833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96285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621" y="2194560"/>
            <a:ext cx="5332611" cy="40241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3" y="2194560"/>
            <a:ext cx="5332611" cy="40241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EFEB-6F16-4167-9D19-72708AA67BB6}" type="datetimeFigureOut">
              <a:rPr lang="de-DE" smtClean="0"/>
              <a:t>08.05.2023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F886-3627-463A-8D47-13F9A5F833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9228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4846" y="762000"/>
            <a:ext cx="8608358" cy="12954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171" y="2183802"/>
            <a:ext cx="5078668" cy="823912"/>
          </a:xfrm>
        </p:spPr>
        <p:txBody>
          <a:bodyPr anchor="b">
            <a:normAutofit/>
          </a:bodyPr>
          <a:lstStyle>
            <a:lvl1pPr marL="0" indent="0">
              <a:buNone/>
              <a:defRPr sz="27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622" y="3132667"/>
            <a:ext cx="5310392" cy="3086019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9133" y="2183802"/>
            <a:ext cx="5104070" cy="823912"/>
          </a:xfrm>
        </p:spPr>
        <p:txBody>
          <a:bodyPr anchor="b">
            <a:normAutofit/>
          </a:bodyPr>
          <a:lstStyle>
            <a:lvl1pPr marL="0" indent="0">
              <a:buNone/>
              <a:defRPr sz="27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3132667"/>
            <a:ext cx="5332611" cy="3086019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EFEB-6F16-4167-9D19-72708AA67BB6}" type="datetimeFigureOut">
              <a:rPr lang="de-DE" smtClean="0"/>
              <a:t>08.05.2023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F886-3627-463A-8D47-13F9A5F833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84622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EFEB-6F16-4167-9D19-72708AA67BB6}" type="datetimeFigureOut">
              <a:rPr lang="de-DE" smtClean="0"/>
              <a:t>08.05.2023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F886-3627-463A-8D47-13F9A5F833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9963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EFEB-6F16-4167-9D19-72708AA67BB6}" type="datetimeFigureOut">
              <a:rPr lang="de-DE" smtClean="0"/>
              <a:t>08.05.2023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F886-3627-463A-8D47-13F9A5F833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36584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622" y="1524000"/>
            <a:ext cx="4113728" cy="1600200"/>
          </a:xfrm>
        </p:spPr>
        <p:txBody>
          <a:bodyPr anchor="b"/>
          <a:lstStyle>
            <a:lvl1pPr algn="l">
              <a:defRPr sz="3199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4281" y="746760"/>
            <a:ext cx="6508923" cy="5471925"/>
          </a:xfrm>
        </p:spPr>
        <p:txBody>
          <a:bodyPr anchor="ctr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622" y="3124200"/>
            <a:ext cx="4113728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EFEB-6F16-4167-9D19-72708AA67BB6}" type="datetimeFigureOut">
              <a:rPr lang="de-DE" smtClean="0"/>
              <a:t>08.05.2023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F886-3627-463A-8D47-13F9A5F833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5751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grpSp>
        <p:nvGrpSpPr>
          <p:cNvPr id="167" name="Linie" descr="Liniengrafik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reihand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69" name="Freihand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70" name="Freihand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71" name="Freihand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72" name="Freihand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73" name="Freihand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74" name="Freihand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75" name="Freihand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76" name="Freihand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77" name="Freihand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78" name="Freihand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79" name="Freihand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80" name="Freihand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81" name="Freihand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82" name="Freihand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83" name="Freihand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84" name="Freihand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85" name="Freihand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86" name="Freihand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87" name="Freihand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88" name="Freihand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89" name="Freihand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90" name="Freihand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91" name="Freihand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92" name="Freihand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93" name="Freihand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94" name="Freihand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95" name="Freihand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96" name="Freihand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97" name="Freihand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98" name="Freihand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99" name="Freihand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00" name="Freihand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01" name="Freihand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02" name="Freihand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03" name="Freihand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04" name="Freihand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05" name="Freihand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06" name="Freihand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07" name="Freihand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08" name="Freihand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09" name="Freihand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10" name="Freihand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11" name="Freihand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12" name="Freihand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13" name="Freihand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14" name="Freihand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15" name="Freihand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16" name="Freihand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17" name="Freihand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18" name="Freihand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19" name="Freihand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20" name="Freihand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21" name="Freihand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22" name="Freihand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23" name="Freihand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24" name="Freihand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25" name="Freihand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26" name="Freihand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27" name="Freihand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28" name="Freihand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29" name="Freihand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30" name="Freihand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31" name="Freihand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32" name="Freihand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33" name="Freihand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34" name="Freihand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35" name="Freihand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36" name="Freihand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37" name="Freihand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38" name="Freihand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39" name="Freihand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40" name="Freihand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41" name="Freihand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</p:grp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 rtl="0"/>
            <a:r>
              <a:rPr lang="de-DE"/>
              <a:t>Textmasterformate durch Klicken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C7E186-94BE-487C-8B0A-E448B729DE89}" type="datetime1">
              <a:rPr lang="de-DE" smtClean="0"/>
              <a:pPr rtl="0"/>
              <a:t>08.05.2023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621" y="1524000"/>
            <a:ext cx="6871450" cy="1600200"/>
          </a:xfrm>
        </p:spPr>
        <p:txBody>
          <a:bodyPr anchor="b"/>
          <a:lstStyle>
            <a:lvl1pPr algn="l">
              <a:defRPr sz="3199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59191" y="751242"/>
            <a:ext cx="3644013" cy="5467443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621" y="3124200"/>
            <a:ext cx="687145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EFEB-6F16-4167-9D19-72708AA67BB6}" type="datetimeFigureOut">
              <a:rPr lang="de-DE" smtClean="0"/>
              <a:t>08.05.2023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F886-3627-463A-8D47-13F9A5F833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8051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598" y="4697361"/>
            <a:ext cx="10819216" cy="819355"/>
          </a:xfrm>
        </p:spPr>
        <p:txBody>
          <a:bodyPr anchor="b"/>
          <a:lstStyle>
            <a:lvl1pPr algn="l">
              <a:defRPr sz="3199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549" y="941440"/>
            <a:ext cx="10819022" cy="3478161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622" y="5516716"/>
            <a:ext cx="10817582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EFEB-6F16-4167-9D19-72708AA67BB6}" type="datetimeFigureOut">
              <a:rPr lang="de-DE" smtClean="0"/>
              <a:t>08.05.2023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F886-3627-463A-8D47-13F9A5F833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19326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88825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622" y="753533"/>
            <a:ext cx="10817582" cy="2802467"/>
          </a:xfrm>
        </p:spPr>
        <p:txBody>
          <a:bodyPr anchor="ctr"/>
          <a:lstStyle>
            <a:lvl1pPr algn="l">
              <a:defRPr sz="3199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200" y="3649134"/>
            <a:ext cx="10127878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2417" y="381001"/>
            <a:ext cx="2910082" cy="365125"/>
          </a:xfrm>
        </p:spPr>
        <p:txBody>
          <a:bodyPr/>
          <a:lstStyle>
            <a:lvl1pPr algn="r">
              <a:defRPr/>
            </a:lvl1pPr>
          </a:lstStyle>
          <a:p>
            <a:fld id="{D9EDEFEB-6F16-4167-9D19-72708AA67BB6}" type="datetimeFigureOut">
              <a:rPr lang="de-DE" smtClean="0"/>
              <a:t>08.05.2023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622" y="379942"/>
            <a:ext cx="6989671" cy="365125"/>
          </a:xfr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59623" y="381001"/>
            <a:ext cx="643580" cy="365125"/>
          </a:xfrm>
        </p:spPr>
        <p:txBody>
          <a:bodyPr/>
          <a:lstStyle/>
          <a:p>
            <a:fld id="{9087F886-3627-463A-8D47-13F9A5F833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58653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88825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201" y="753534"/>
            <a:ext cx="10148889" cy="2604495"/>
          </a:xfrm>
        </p:spPr>
        <p:txBody>
          <a:bodyPr anchor="ctr"/>
          <a:lstStyle>
            <a:lvl1pPr algn="l">
              <a:defRPr sz="3199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525" y="3365557"/>
            <a:ext cx="9590238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201" y="3959863"/>
            <a:ext cx="10148889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2417" y="381001"/>
            <a:ext cx="2910082" cy="365125"/>
          </a:xfrm>
        </p:spPr>
        <p:txBody>
          <a:bodyPr/>
          <a:lstStyle>
            <a:lvl1pPr algn="r">
              <a:defRPr/>
            </a:lvl1pPr>
          </a:lstStyle>
          <a:p>
            <a:fld id="{D9EDEFEB-6F16-4167-9D19-72708AA67BB6}" type="datetimeFigureOut">
              <a:rPr lang="de-DE" smtClean="0"/>
              <a:t>08.05.2023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622" y="379942"/>
            <a:ext cx="6989671" cy="365125"/>
          </a:xfr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59623" y="381001"/>
            <a:ext cx="643580" cy="365125"/>
          </a:xfrm>
        </p:spPr>
        <p:txBody>
          <a:bodyPr/>
          <a:lstStyle/>
          <a:p>
            <a:fld id="{9087F886-3627-463A-8D47-13F9A5F83370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extBox 8"/>
          <p:cNvSpPr txBox="1"/>
          <p:nvPr/>
        </p:nvSpPr>
        <p:spPr>
          <a:xfrm>
            <a:off x="476126" y="933450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99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1370" y="2701290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998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5448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88825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228" y="1124702"/>
            <a:ext cx="10143544" cy="2511835"/>
          </a:xfrm>
        </p:spPr>
        <p:txBody>
          <a:bodyPr anchor="b"/>
          <a:lstStyle>
            <a:lvl1pPr algn="l">
              <a:defRPr sz="3199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200" y="3648316"/>
            <a:ext cx="10142012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2417" y="378884"/>
            <a:ext cx="2910082" cy="365125"/>
          </a:xfrm>
        </p:spPr>
        <p:txBody>
          <a:bodyPr/>
          <a:lstStyle>
            <a:lvl1pPr algn="r">
              <a:defRPr/>
            </a:lvl1pPr>
          </a:lstStyle>
          <a:p>
            <a:fld id="{D9EDEFEB-6F16-4167-9D19-72708AA67BB6}" type="datetimeFigureOut">
              <a:rPr lang="de-DE" smtClean="0"/>
              <a:t>08.05.2023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622" y="378884"/>
            <a:ext cx="6989671" cy="365125"/>
          </a:xfr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59623" y="381001"/>
            <a:ext cx="643580" cy="365125"/>
          </a:xfrm>
        </p:spPr>
        <p:txBody>
          <a:bodyPr/>
          <a:lstStyle/>
          <a:p>
            <a:fld id="{9087F886-3627-463A-8D47-13F9A5F833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0622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4846" y="762000"/>
            <a:ext cx="8608357" cy="1303867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621" y="2202080"/>
            <a:ext cx="3455532" cy="617320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620" y="2904565"/>
            <a:ext cx="34555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7662" y="2201333"/>
            <a:ext cx="3455532" cy="626534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5721" y="2904067"/>
            <a:ext cx="34555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03" y="2192866"/>
            <a:ext cx="3455532" cy="626534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49704" y="2904565"/>
            <a:ext cx="34555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EFEB-6F16-4167-9D19-72708AA67BB6}" type="datetimeFigureOut">
              <a:rPr lang="de-DE" smtClean="0"/>
              <a:t>08.05.2023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F886-3627-463A-8D47-13F9A5F833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42985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4846" y="762000"/>
            <a:ext cx="8608357" cy="12954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439" y="4191001"/>
            <a:ext cx="3450683" cy="682765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439" y="2362200"/>
            <a:ext cx="345068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439" y="4873765"/>
            <a:ext cx="3450683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3124" y="4191001"/>
            <a:ext cx="3448037" cy="682765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3124" y="2362200"/>
            <a:ext cx="344803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3125" y="4873764"/>
            <a:ext cx="3448037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7635" y="4191001"/>
            <a:ext cx="3455569" cy="682765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7759" y="2362200"/>
            <a:ext cx="344698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7635" y="4873762"/>
            <a:ext cx="3451546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EFEB-6F16-4167-9D19-72708AA67BB6}" type="datetimeFigureOut">
              <a:rPr lang="de-DE" smtClean="0"/>
              <a:t>08.05.2023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F886-3627-463A-8D47-13F9A5F833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44648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622" y="2194560"/>
            <a:ext cx="10817582" cy="40241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EFEB-6F16-4167-9D19-72708AA67BB6}" type="datetimeFigureOut">
              <a:rPr lang="de-DE" smtClean="0"/>
              <a:t>08.05.2023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F886-3627-463A-8D47-13F9A5F833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1528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88825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6339" y="745067"/>
            <a:ext cx="2056864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200" y="745068"/>
            <a:ext cx="8202064" cy="3903133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2417" y="379942"/>
            <a:ext cx="2910082" cy="365125"/>
          </a:xfrm>
        </p:spPr>
        <p:txBody>
          <a:bodyPr/>
          <a:lstStyle>
            <a:lvl1pPr algn="r">
              <a:defRPr/>
            </a:lvl1pPr>
          </a:lstStyle>
          <a:p>
            <a:fld id="{D9EDEFEB-6F16-4167-9D19-72708AA67BB6}" type="datetimeFigureOut">
              <a:rPr lang="de-DE" smtClean="0"/>
              <a:t>08.05.2023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622" y="381001"/>
            <a:ext cx="6989671" cy="365125"/>
          </a:xfr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59623" y="381001"/>
            <a:ext cx="643580" cy="365125"/>
          </a:xfrm>
        </p:spPr>
        <p:txBody>
          <a:bodyPr/>
          <a:lstStyle/>
          <a:p>
            <a:fld id="{9087F886-3627-463A-8D47-13F9A5F833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70603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336" y="1769541"/>
            <a:ext cx="9437576" cy="1828801"/>
          </a:xfrm>
        </p:spPr>
        <p:txBody>
          <a:bodyPr anchor="b">
            <a:normAutofit/>
          </a:bodyPr>
          <a:lstStyle>
            <a:lvl1pPr algn="ctr">
              <a:defRPr sz="5398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336" y="3598339"/>
            <a:ext cx="9437576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EF50B-CCF1-42CE-9840-80128DE7A4F9}" type="datetime1">
              <a:rPr lang="de-DE" smtClean="0"/>
              <a:pPr/>
              <a:t>08.05.2023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5B29C50-D6F1-4DB6-9B68-F4CD3996E9C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8838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rtlCol="0" anchor="b">
            <a:noAutofit/>
          </a:bodyPr>
          <a:lstStyle>
            <a:lvl1pPr algn="l">
              <a:defRPr sz="4400" b="0" cap="none" baseline="0"/>
            </a:lvl1pPr>
          </a:lstStyle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grpSp>
        <p:nvGrpSpPr>
          <p:cNvPr id="255" name="Linie" descr="Liniengrafik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ihand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57" name="Freihand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58" name="Freihand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59" name="Freihand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60" name="Freihand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61" name="Freihand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62" name="Freihand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63" name="Freihand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64" name="Freihand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65" name="Freihand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66" name="Freihand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67" name="Freihand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68" name="Freihand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69" name="Freihand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70" name="Freihand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71" name="Freihand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72" name="Freihand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73" name="Freihand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74" name="Freihand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75" name="Freihand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76" name="Freihand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77" name="Freihand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78" name="Freihand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79" name="Freihand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80" name="Freihand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81" name="Freihand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82" name="Freihand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83" name="Freihand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84" name="Freihand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85" name="Freihand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86" name="Freihand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87" name="Freihand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88" name="Freihand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89" name="Freihand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90" name="Freihand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91" name="Freihand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92" name="Freihand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93" name="Freihand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94" name="Freihand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95" name="Freihand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96" name="Freihand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97" name="Freihand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98" name="Freihand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99" name="Freihand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00" name="Freihand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01" name="Freihand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02" name="Freihand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03" name="Freihand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04" name="Freihand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05" name="Freihand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06" name="Freihand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07" name="Freihand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08" name="Freihand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09" name="Freihand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10" name="Freihand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11" name="Freihand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12" name="Freihand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13" name="Freihand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14" name="Freihand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15" name="Freihand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16" name="Freihand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17" name="Freihand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18" name="Freihand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19" name="Freihand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20" name="Freihand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21" name="Freihand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22" name="Freihand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23" name="Freihand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24" name="Freihand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25" name="Freihand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26" name="Freihand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27" name="Freihand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28" name="Freihand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29" name="Freihand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30" name="Freihand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31" name="Freihand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32" name="Freihand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33" name="Freihand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34" name="Freihand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35" name="Freihand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36" name="Freihand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37" name="Freihand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38" name="Freihand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39" name="Freihand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40" name="Freihand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41" name="Freihand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42" name="Freihand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43" name="Freihand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44" name="Freihand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45" name="Freihand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46" name="Freihand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47" name="Freihand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48" name="Freihand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49" name="Freihand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50" name="Freihand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51" name="Freihand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52" name="Freihand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53" name="Freihand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54" name="Freihand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55" name="Freihand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56" name="Freihand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57" name="Freihand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58" name="Freihand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59" name="Freihand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60" name="Freihand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61" name="Freihand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62" name="Freihand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63" name="Freihand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64" name="Freihand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65" name="Freihand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66" name="Freihand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67" name="Freihand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68" name="Freihand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69" name="Freihand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70" name="Freihand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71" name="Freihand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72" name="Freihand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73" name="Freihand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74" name="Freihand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75" name="Freihand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76" name="Freihand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77" name="Freihand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78" name="Freihand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</p:grp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/>
              <a:t>Textmasterformate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801D12E-8D44-4FAC-8245-3DD9258BED97}" type="datetime1">
              <a:rPr lang="de-DE" smtClean="0"/>
              <a:pPr rtl="0"/>
              <a:t>08.05.2023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571A-AE5D-4DC3-911D-25F8BD7E863F}" type="datetime1">
              <a:rPr lang="de-DE" smtClean="0"/>
              <a:pPr/>
              <a:t>08.05.2023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5B29C50-D6F1-4DB6-9B68-F4CD3996E9C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92201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4" y="1761068"/>
            <a:ext cx="9588052" cy="1828813"/>
          </a:xfrm>
        </p:spPr>
        <p:txBody>
          <a:bodyPr anchor="b"/>
          <a:lstStyle>
            <a:lvl1pPr algn="ctr">
              <a:defRPr sz="3999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064" y="3589879"/>
            <a:ext cx="9588052" cy="1507054"/>
          </a:xfrm>
        </p:spPr>
        <p:txBody>
          <a:bodyPr anchor="t"/>
          <a:lstStyle>
            <a:lvl1pPr marL="0" indent="0" algn="ctr">
              <a:buNone/>
              <a:defRPr sz="19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1C1B4-5708-42FD-A516-E177F4FF825F}" type="datetime1">
              <a:rPr lang="de-DE" smtClean="0"/>
              <a:pPr/>
              <a:t>08.05.2023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5B29C50-D6F1-4DB6-9B68-F4CD3996E9C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891936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558" y="1732449"/>
            <a:ext cx="5059179" cy="4058750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1277" y="1732450"/>
            <a:ext cx="5063346" cy="4058751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1C022-5AD2-4F9F-B389-380668EF8D36}" type="datetime1">
              <a:rPr lang="de-DE" smtClean="0"/>
              <a:pPr/>
              <a:t>08.05.2023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5B29C50-D6F1-4DB6-9B68-F4CD3996E9C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16005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57" y="1734507"/>
            <a:ext cx="5087747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876" y="1734507"/>
            <a:ext cx="5087747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610" y="1835254"/>
            <a:ext cx="487507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399" b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610" y="2380138"/>
            <a:ext cx="4875074" cy="3411063"/>
          </a:xfrm>
        </p:spPr>
        <p:txBody>
          <a:bodyPr anchor="t">
            <a:normAutofit/>
          </a:bodyPr>
          <a:lstStyle>
            <a:lvl1pPr>
              <a:defRPr sz="1799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3328" y="1835255"/>
            <a:ext cx="4894055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399" b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3328" y="2380138"/>
            <a:ext cx="4894055" cy="3411063"/>
          </a:xfrm>
        </p:spPr>
        <p:txBody>
          <a:bodyPr anchor="t">
            <a:normAutofit/>
          </a:bodyPr>
          <a:lstStyle>
            <a:lvl1pPr>
              <a:defRPr sz="1799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32A8E-4401-49A8-899D-55C142B6D1CE}" type="datetime1">
              <a:rPr lang="de-DE" smtClean="0"/>
              <a:pPr/>
              <a:t>08.05.2023</a:t>
            </a:fld>
            <a:endParaRPr lang="de-D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5B29C50-D6F1-4DB6-9B68-F4CD3996E9C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19294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DA365-EAA6-4434-A44A-85901F921101}" type="datetime1">
              <a:rPr lang="de-DE" smtClean="0"/>
              <a:pPr/>
              <a:t>08.05.2023</a:t>
            </a:fld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5B29C50-D6F1-4DB6-9B68-F4CD3996E9C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403769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1BAA9-958C-4437-BE49-607D95371070}" type="datetime1">
              <a:rPr lang="de-DE" smtClean="0"/>
              <a:pPr/>
              <a:t>08.05.2023</a:t>
            </a:fld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5B29C50-D6F1-4DB6-9B68-F4CD3996E9C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399093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557" y="609600"/>
            <a:ext cx="3705924" cy="1821918"/>
          </a:xfrm>
        </p:spPr>
        <p:txBody>
          <a:bodyPr anchor="b">
            <a:normAutofit/>
          </a:bodyPr>
          <a:lstStyle>
            <a:lvl1pPr algn="ctr">
              <a:defRPr sz="2399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4369" y="609600"/>
            <a:ext cx="6410254" cy="5181600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557" y="2431518"/>
            <a:ext cx="3705924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1C1B4-5708-42FD-A516-E177F4FF825F}" type="datetime1">
              <a:rPr lang="de-DE" smtClean="0"/>
              <a:pPr/>
              <a:t>08.05.2023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5B29C50-D6F1-4DB6-9B68-F4CD3996E9C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4434353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765" y="609600"/>
            <a:ext cx="3583233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558" y="609923"/>
            <a:ext cx="5933403" cy="1829338"/>
          </a:xfrm>
        </p:spPr>
        <p:txBody>
          <a:bodyPr anchor="b">
            <a:noAutofit/>
          </a:bodyPr>
          <a:lstStyle>
            <a:lvl1pPr algn="ctr">
              <a:defRPr sz="3199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0613" y="763702"/>
            <a:ext cx="3274898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558" y="2439261"/>
            <a:ext cx="5933403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1C1B4-5708-42FD-A516-E177F4FF825F}" type="datetime1">
              <a:rPr lang="de-DE" smtClean="0"/>
              <a:pPr/>
              <a:t>08.05.2023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5B29C50-D6F1-4DB6-9B68-F4CD3996E9C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5904976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19" y="547807"/>
            <a:ext cx="10139158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568" y="4565255"/>
            <a:ext cx="10352629" cy="543472"/>
          </a:xfrm>
        </p:spPr>
        <p:txBody>
          <a:bodyPr anchor="b">
            <a:normAutofit/>
          </a:bodyPr>
          <a:lstStyle>
            <a:lvl1pPr algn="ctr">
              <a:defRPr sz="2799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045" y="695010"/>
            <a:ext cx="9842782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99"/>
            </a:lvl1pPr>
            <a:lvl2pPr marL="457063" indent="0">
              <a:buNone/>
              <a:defRPr sz="1999"/>
            </a:lvl2pPr>
            <a:lvl3pPr marL="914126" indent="0">
              <a:buNone/>
              <a:defRPr sz="19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557" y="5108728"/>
            <a:ext cx="10351066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1C1B4-5708-42FD-A516-E177F4FF825F}" type="datetime1">
              <a:rPr lang="de-DE" smtClean="0"/>
              <a:pPr/>
              <a:t>08.05.2023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5B29C50-D6F1-4DB6-9B68-F4CD3996E9C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2073238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557" y="608437"/>
            <a:ext cx="10351066" cy="3534344"/>
          </a:xfrm>
        </p:spPr>
        <p:txBody>
          <a:bodyPr anchor="ctr"/>
          <a:lstStyle>
            <a:lvl1pPr>
              <a:defRPr sz="3199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556" y="4295180"/>
            <a:ext cx="10351067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1C1B4-5708-42FD-A516-E177F4FF825F}" type="datetime1">
              <a:rPr lang="de-DE" smtClean="0"/>
              <a:pPr/>
              <a:t>08.05.2023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5B29C50-D6F1-4DB6-9B68-F4CD3996E9C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289563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grpSp>
        <p:nvGrpSpPr>
          <p:cNvPr id="158" name="Linie" descr="Liniengrafik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reihand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60" name="Freihand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61" name="Freihand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62" name="Freihand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63" name="Freihand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64" name="Freihand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65" name="Freihand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66" name="Freihand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67" name="Freihand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68" name="Freihand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69" name="Freihand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70" name="Freihand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71" name="Freihand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72" name="Freihand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73" name="Freihand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74" name="Freihand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75" name="Freihand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76" name="Freihand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77" name="Freihand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78" name="Freihand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79" name="Freihand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80" name="Freihand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81" name="Freihand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82" name="Freihand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83" name="Freihand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84" name="Freihand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85" name="Freihand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86" name="Freihand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87" name="Freihand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88" name="Freihand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89" name="Freihand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90" name="Freihand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91" name="Freihand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92" name="Freihand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93" name="Freihand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94" name="Freihand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95" name="Freihand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96" name="Freihand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97" name="Freihand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98" name="Freihand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99" name="Freihand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00" name="Freihand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01" name="Freihand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02" name="Freihand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03" name="Freihand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04" name="Freihand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05" name="Freihand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06" name="Freihand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07" name="Freihand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08" name="Freihand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09" name="Freihand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10" name="Freihand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11" name="Freihand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12" name="Freihand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13" name="Freihand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14" name="Freihand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15" name="Freihand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16" name="Freihand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17" name="Freihand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18" name="Freihand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19" name="Freihand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20" name="Freihand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21" name="Freihand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22" name="Freihand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23" name="Freihand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24" name="Freihand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25" name="Freihand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26" name="Freihand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27" name="Freihand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28" name="Freihand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29" name="Freihand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30" name="Freihand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31" name="Freihand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32" name="Freihand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</p:grp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de-DE"/>
              <a:t>Textmasterformate durch Klicken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de-DE"/>
              <a:t>Textmasterformate durch Klicken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3FBD58A-9573-4A90-A745-B03809EF5A0A}" type="datetime1">
              <a:rPr lang="de-DE" smtClean="0"/>
              <a:pPr rtl="0"/>
              <a:t>08.05.2023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5836" y="609600"/>
            <a:ext cx="9300329" cy="2992904"/>
          </a:xfrm>
        </p:spPr>
        <p:txBody>
          <a:bodyPr anchor="ctr"/>
          <a:lstStyle>
            <a:lvl1pPr>
              <a:defRPr sz="3199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196" y="3610033"/>
            <a:ext cx="8750020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556" y="4304353"/>
            <a:ext cx="10351067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1C1B4-5708-42FD-A516-E177F4FF825F}" type="datetime1">
              <a:rPr lang="de-DE" smtClean="0"/>
              <a:pPr/>
              <a:t>08.05.2023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5B29C50-D6F1-4DB6-9B68-F4CD3996E9CF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Box 10"/>
          <p:cNvSpPr txBox="1"/>
          <p:nvPr/>
        </p:nvSpPr>
        <p:spPr>
          <a:xfrm>
            <a:off x="990342" y="884796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99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1981" y="2928258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998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48880434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556" y="2126943"/>
            <a:ext cx="10351067" cy="2511835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547" y="4650556"/>
            <a:ext cx="1034950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1C1B4-5708-42FD-A516-E177F4FF825F}" type="datetime1">
              <a:rPr lang="de-DE" smtClean="0"/>
              <a:pPr/>
              <a:t>08.05.2023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5B29C50-D6F1-4DB6-9B68-F4CD3996E9C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2354780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557" y="609600"/>
            <a:ext cx="10351066" cy="97045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557" y="1885950"/>
            <a:ext cx="330012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3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557" y="2571750"/>
            <a:ext cx="330012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5553" y="1885950"/>
            <a:ext cx="330012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3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0279" y="2571750"/>
            <a:ext cx="330012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4498" y="1885950"/>
            <a:ext cx="330012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3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4498" y="2571750"/>
            <a:ext cx="330012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1C1B4-5708-42FD-A516-E177F4FF825F}" type="datetime1">
              <a:rPr lang="de-DE" smtClean="0"/>
              <a:pPr/>
              <a:t>08.05.2023</a:t>
            </a:fld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5B29C50-D6F1-4DB6-9B68-F4CD3996E9C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3097703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28" y="1818215"/>
            <a:ext cx="333910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53" y="1818215"/>
            <a:ext cx="333910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984" y="1818215"/>
            <a:ext cx="333910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556" y="609600"/>
            <a:ext cx="10351067" cy="97045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557" y="3904106"/>
            <a:ext cx="330012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9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7837" y="1938918"/>
            <a:ext cx="3091563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557" y="4480369"/>
            <a:ext cx="330012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1631" y="3904106"/>
            <a:ext cx="330012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9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4559" y="1939094"/>
            <a:ext cx="3091563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0279" y="4480368"/>
            <a:ext cx="330012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4623" y="3904106"/>
            <a:ext cx="330012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9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3595" y="1934432"/>
            <a:ext cx="3091563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4498" y="4480366"/>
            <a:ext cx="330012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1C1B4-5708-42FD-A516-E177F4FF825F}" type="datetime1">
              <a:rPr lang="de-DE" smtClean="0"/>
              <a:pPr/>
              <a:t>08.05.2023</a:t>
            </a:fld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5B29C50-D6F1-4DB6-9B68-F4CD3996E9C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5639397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CC4D7-F4D6-4F24-9933-085653F72260}" type="datetime1">
              <a:rPr lang="de-DE" smtClean="0"/>
              <a:pPr/>
              <a:t>08.05.2023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5B29C50-D6F1-4DB6-9B68-F4CD3996E9C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59140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0729" y="609600"/>
            <a:ext cx="2283892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558" y="609600"/>
            <a:ext cx="7914810" cy="5181601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9FF35-88C2-4391-9254-ECF8A481A42D}" type="datetime1">
              <a:rPr lang="de-DE" smtClean="0"/>
              <a:pPr/>
              <a:t>08.05.2023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5B29C50-D6F1-4DB6-9B68-F4CD3996E9C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2396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grpSp>
        <p:nvGrpSpPr>
          <p:cNvPr id="160" name="Linie" descr="Liniengrafik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eihand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62" name="Freihand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63" name="Freihand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64" name="Freihand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65" name="Freihand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66" name="Freihand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67" name="Freihand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68" name="Freihand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69" name="Freihand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70" name="Freihand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71" name="Freihand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72" name="Freihand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73" name="Freihand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74" name="Freihand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75" name="Freihand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76" name="Freihand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77" name="Freihand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78" name="Freihand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79" name="Freihand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80" name="Freihand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81" name="Freihand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82" name="Freihand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83" name="Freihand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84" name="Freihand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85" name="Freihand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86" name="Freihand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87" name="Freihand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88" name="Freihand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89" name="Freihand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90" name="Freihand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91" name="Freihand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92" name="Freihand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93" name="Freihand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94" name="Freihand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95" name="Freihand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96" name="Freihand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97" name="Freihand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98" name="Freihand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99" name="Freihand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00" name="Freihand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01" name="Freihand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02" name="Freihand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03" name="Freihand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04" name="Freihand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05" name="Freihand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06" name="Freihand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07" name="Freihand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08" name="Freihand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09" name="Freihand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10" name="Freihand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11" name="Freihand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12" name="Freihand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13" name="Freihand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14" name="Freihand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15" name="Freihand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16" name="Freihand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17" name="Freihand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18" name="Freihand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19" name="Freihand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20" name="Freihand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21" name="Freihand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22" name="Freihand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23" name="Freihand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24" name="Freihand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25" name="Freihand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26" name="Freihand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27" name="Freihand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28" name="Freihand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29" name="Freihand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30" name="Freihand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31" name="Freihand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32" name="Freihand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33" name="Freihand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34" name="Freihand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</p:grp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de-DE"/>
              <a:t>Textmasterformate durch Klicken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/>
              <a:t>Textmasterformate durch Klicken bearbeiten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36D9EC9-3B4A-49FC-9ECD-5CF9C2DE4C41}" type="datetime1">
              <a:rPr lang="de-DE" smtClean="0"/>
              <a:pPr rtl="0"/>
              <a:t>08.05.2023</a:t>
            </a:fld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de-DE" smtClean="0"/>
              <a:pPr rtl="0"/>
              <a:t>‹Nr.›</a:t>
            </a:fld>
            <a:endParaRPr lang="de-DE" dirty="0"/>
          </a:p>
        </p:txBody>
      </p:sp>
      <p:sp>
        <p:nvSpPr>
          <p:cNvPr id="85" name="Inhaltsplatzhalter 3"/>
          <p:cNvSpPr>
            <a:spLocks noGrp="1"/>
          </p:cNvSpPr>
          <p:nvPr>
            <p:ph sz="half" idx="13"/>
          </p:nvPr>
        </p:nvSpPr>
        <p:spPr>
          <a:xfrm>
            <a:off x="6249860" y="2819400"/>
            <a:ext cx="4416552" cy="33528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de-DE"/>
              <a:t>Textmasterformate durch Klicken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grpSp>
        <p:nvGrpSpPr>
          <p:cNvPr id="156" name="Linie" descr="Liniengrafik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reihand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58" name="Freihand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59" name="Freihand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60" name="Freihand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61" name="Freihand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62" name="Freihand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63" name="Freihand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64" name="Freihand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65" name="Freihand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66" name="Freihand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67" name="Freihand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68" name="Freihand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69" name="Freihand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70" name="Freihand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71" name="Freihand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72" name="Freihand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73" name="Freihand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74" name="Freihand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75" name="Freihand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76" name="Freihand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77" name="Freihand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78" name="Freihand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79" name="Freihand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80" name="Freihand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81" name="Freihand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82" name="Freihand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83" name="Freihand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84" name="Freihand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85" name="Freihand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86" name="Freihand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87" name="Freihand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88" name="Freihand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89" name="Freihand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90" name="Freihand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91" name="Freihand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92" name="Freihand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93" name="Freihand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94" name="Freihand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95" name="Freihand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96" name="Freihand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97" name="Freihand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98" name="Freihand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99" name="Freihand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00" name="Freihand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01" name="Freihand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02" name="Freihand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03" name="Freihand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04" name="Freihand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05" name="Freihand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06" name="Freihand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07" name="Freihand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08" name="Freihand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09" name="Freihand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10" name="Freihand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11" name="Freihand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12" name="Freihand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13" name="Freihand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14" name="Freihand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15" name="Freihand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16" name="Freihand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17" name="Freihand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18" name="Freihand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19" name="Freihand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20" name="Freihand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21" name="Freihand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22" name="Freihand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23" name="Freihand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24" name="Freihand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25" name="Freihand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26" name="Freihand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27" name="Freihand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28" name="Freihand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29" name="Freihand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30" name="Freihand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</p:grp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D7783D2-F986-40E7-B256-52961A5F5F28}" type="datetime1">
              <a:rPr lang="de-DE" smtClean="0"/>
              <a:pPr rtl="0"/>
              <a:t>08.05.2023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AC127DE-B019-4B90-AEA0-262FC2B59A3A}" type="datetime1">
              <a:rPr lang="de-DE" smtClean="0"/>
              <a:pPr rtl="0"/>
              <a:t>08.05.2023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 anchor="b">
            <a:noAutofit/>
          </a:bodyPr>
          <a:lstStyle>
            <a:lvl1pPr algn="l">
              <a:defRPr sz="3200" b="0"/>
            </a:lvl1pPr>
          </a:lstStyle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/>
              <a:t>Textmasterformate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de-DE"/>
              <a:t>Textmasterformate durch Klicken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grpSp>
        <p:nvGrpSpPr>
          <p:cNvPr id="615" name="Rahmen" descr="Kastengrafik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uppe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uppe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ihand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ihand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ihand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ihand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ihand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ihand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ihand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ihand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ihand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ihand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ihand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ihand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ihand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ihand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ihand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ihand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ihand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ihand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ihand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ihand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ihand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ihand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ihand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ihand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ihand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ihand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ihand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ihand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ihand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ihand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ihand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ihand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ihand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ihand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ihand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ihand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ihand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ihand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ihand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ihand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ihand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ihand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ihand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ihand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ihand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ihand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ihand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ihand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ihand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ihand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ihand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ihand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ihand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ihand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ihand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ihand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ihand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ihand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ihand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ihand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ihand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ihand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ihand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ihand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ihand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ihand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ihand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ihand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ihand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ihand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ihand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ihand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ihand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ihand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uppe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ihand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ihand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ihand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ihand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ihand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ihand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ihand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ihand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ihand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ihand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ihand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ihand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ihand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ihand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ihand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ihand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ihand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ihand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ihand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ihand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ihand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ihand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ihand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ihand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ihand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ihand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ihand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ihand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ihand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ihand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ihand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ihand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ihand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ihand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ihand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ihand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ihand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ihand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ihand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ihand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ihand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ihand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ihand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ihand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ihand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ihand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ihand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ihand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ihand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ihand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ihand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ihand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ihand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ihand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ihand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ihand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ihand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ihand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ihand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ihand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ihand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ihand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ihand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ihand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ihand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ihand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ihand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ihand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ihand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ihand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ihand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ihand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ihand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ihand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uppe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uppe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ihand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ihand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ihand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ihand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ihand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ihand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ihand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ihand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ihand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ihand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ihand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ihand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ihand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ihand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ihand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ihand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ihand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ihand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ihand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ihand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ihand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ihand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ihand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ihand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ihand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ihand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ihand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ihand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ihand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ihand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ihand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ihand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ihand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ihand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ihand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ihand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ihand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ihand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ihand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ihand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ihand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ihand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ihand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ihand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ihand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ihand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ihand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ihand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ihand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ihand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ihand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ihand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ihand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ihand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ihand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ihand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ihand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ihand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ihand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ihand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ihand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ihand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ihand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ihand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ihand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ihand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ihand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ihand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ihand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ihand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ihand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ihand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ihand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ihand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uppe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ihand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ihand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ihand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ihand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ihand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ihand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ihand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ihand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ihand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ihand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ihand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ihand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ihand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ihand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ihand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ihand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ihand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ihand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ihand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ihand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ihand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ihand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ihand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ihand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ihand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ihand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ihand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ihand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ihand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ihand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ihand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ihand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ihand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ihand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ihand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ihand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ihand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ihand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ihand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ihand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ihand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ihand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ihand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ihand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ihand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ihand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ihand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ihand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ihand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ihand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ihand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ihand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ihand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ihand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ihand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ihand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ihand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ihand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ihand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ihand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ihand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ihand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ihand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ihand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ihand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ihand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ihand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ihand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ihand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ihand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ihand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ihand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ihand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ihand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420B619-B4C6-45C3-BCA7-BDAB4C87A7D7}" type="datetime1">
              <a:rPr lang="de-DE" smtClean="0"/>
              <a:pPr rtl="0"/>
              <a:t>08.05.2023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 anchor="b">
            <a:noAutofit/>
          </a:bodyPr>
          <a:lstStyle>
            <a:lvl1pPr algn="l">
              <a:defRPr sz="3200" b="0"/>
            </a:lvl1pPr>
          </a:lstStyle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Bildplatzhalter 2" descr="Leerer Platzhalter zum Hinzufügen eines Bilds. Klicken Sie auf den Platzhalter, und wählen Sie das hinzuzufügende Bild aus.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grpSp>
        <p:nvGrpSpPr>
          <p:cNvPr id="614" name="Rahmen" descr="Kastengrafik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uppe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uppe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ihand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ihand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ihand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ihand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ihand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ihand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ihand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ihand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ihand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ihand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ihand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ihand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ihand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ihand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ihand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ihand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ihand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ihand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ihand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ihand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ihand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ihand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ihand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ihand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ihand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ihand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ihand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ihand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ihand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ihand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ihand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ihand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ihand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ihand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ihand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ihand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ihand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ihand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ihand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ihand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ihand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ihand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ihand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ihand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ihand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ihand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ihand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ihand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ihand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ihand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ihand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ihand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ihand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ihand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ihand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ihand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ihand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ihand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ihand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ihand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ihand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ihand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ihand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ihand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ihand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ihand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ihand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ihand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ihand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ihand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ihand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ihand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ihand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ihand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uppe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ihand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ihand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ihand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ihand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ihand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ihand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ihand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ihand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ihand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ihand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ihand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ihand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ihand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ihand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ihand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ihand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ihand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ihand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ihand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ihand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ihand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ihand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ihand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ihand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ihand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ihand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ihand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ihand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ihand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ihand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ihand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ihand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ihand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ihand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ihand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ihand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ihand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ihand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ihand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ihand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ihand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ihand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ihand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ihand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ihand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ihand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ihand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ihand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ihand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ihand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ihand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ihand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ihand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ihand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ihand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ihand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ihand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ihand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ihand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ihand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ihand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ihand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ihand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ihand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ihand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ihand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ihand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ihand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ihand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ihand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ihand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ihand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ihand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ihand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uppe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uppe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ihand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ihand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ihand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ihand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ihand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ihand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ihand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ihand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ihand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ihand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ihand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ihand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ihand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ihand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ihand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ihand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ihand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ihand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ihand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ihand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ihand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ihand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ihand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ihand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ihand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ihand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ihand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ihand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ihand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ihand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ihand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ihand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ihand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ihand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ihand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ihand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ihand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ihand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ihand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ihand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ihand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ihand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ihand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ihand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ihand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ihand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ihand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ihand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ihand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ihand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ihand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ihand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ihand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ihand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ihand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ihand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ihand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ihand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ihand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ihand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ihand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ihand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ihand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ihand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ihand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ihand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ihand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ihand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ihand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ihand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ihand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ihand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ihand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ihand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uppe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ihand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ihand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ihand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ihand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ihand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ihand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ihand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ihand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ihand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ihand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ihand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ihand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ihand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ihand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ihand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ihand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ihand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ihand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ihand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ihand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ihand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ihand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ihand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ihand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ihand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ihand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ihand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ihand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ihand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ihand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ihand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ihand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ihand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ihand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ihand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ihand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ihand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ihand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ihand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ihand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ihand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ihand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ihand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ihand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ihand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ihand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ihand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ihand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ihand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ihand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ihand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ihand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ihand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ihand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ihand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ihand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ihand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ihand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ihand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ihand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ihand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ihand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ihand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ihand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ihand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ihand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ihand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ihand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ihand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ihand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ihand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ihand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ihand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ihand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/>
              <a:t>Textmasterformate durch Klicken bearbeiten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D19F3E-6285-4DCB-90DE-3D19E768510B}" type="datetime1">
              <a:rPr lang="de-DE" smtClean="0"/>
              <a:pPr rtl="0"/>
              <a:t>08.05.2023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dirty="0"/>
              <a:t>Textmasterformat durch Klicken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3319DDE-CF78-45AB-B885-72D96434AFE9}" type="datetime1">
              <a:rPr lang="de-DE" smtClean="0"/>
              <a:pPr rtl="0"/>
              <a:t>08.05.2023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5BA54BD-C84D-46CE-8B72-31BFB26ABA43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4846" y="764373"/>
            <a:ext cx="8608358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622" y="2194561"/>
            <a:ext cx="10817582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3122" y="6356351"/>
            <a:ext cx="29100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DEFEB-6F16-4167-9D19-72708AA67BB6}" type="datetimeFigureOut">
              <a:rPr lang="de-DE" smtClean="0"/>
              <a:t>08.05.2023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621" y="6355846"/>
            <a:ext cx="7770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0718" y="38100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7F886-3627-463A-8D47-13F9A5F833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25098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r" defTabSz="914126" rtl="0" eaLnBrk="1" latinLnBrk="0" hangingPunct="1">
        <a:lnSpc>
          <a:spcPct val="90000"/>
        </a:lnSpc>
        <a:spcBef>
          <a:spcPct val="0"/>
        </a:spcBef>
        <a:buNone/>
        <a:defRPr sz="3999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1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557" y="609600"/>
            <a:ext cx="10351066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557" y="1732450"/>
            <a:ext cx="10351066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6736" y="5883276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7F1C1B4-5708-42FD-A516-E177F4FF825F}" type="datetime1">
              <a:rPr lang="de-DE" smtClean="0"/>
              <a:pPr/>
              <a:t>08.05.2023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558" y="5883276"/>
            <a:ext cx="6671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1273" y="5883276"/>
            <a:ext cx="7533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rtl="0"/>
            <a:fld id="{E5B29C50-D6F1-4DB6-9B68-F4CD3996E9C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4502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hf sldNum="0" hdr="0" ftr="0" dt="0"/>
  <p:txStyles>
    <p:titleStyle>
      <a:lvl1pPr algn="ctr" defTabSz="457063" rtl="0" eaLnBrk="1" latinLnBrk="0" hangingPunct="1">
        <a:spcBef>
          <a:spcPct val="0"/>
        </a:spcBef>
        <a:buNone/>
        <a:defRPr sz="3999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797" indent="-305908" algn="l" defTabSz="457063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999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19784" indent="-269919" algn="l" defTabSz="457063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799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5692" indent="-215935" algn="l" defTabSz="457063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5584" indent="-215935" algn="l" defTabSz="457063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3498" indent="-215935" algn="l" defTabSz="457063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3996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079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8163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5268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88">
          <p15:clr>
            <a:srgbClr val="F26B43"/>
          </p15:clr>
        </p15:guide>
        <p15:guide id="4" pos="6648">
          <p15:clr>
            <a:srgbClr val="F26B43"/>
          </p15:clr>
        </p15:guide>
        <p15:guide id="5" orient="horz" pos="3528">
          <p15:clr>
            <a:srgbClr val="F26B43"/>
          </p15:clr>
        </p15:guide>
        <p15:guide id="6" orient="horz" pos="112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ecap.work/event/44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gif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customXml" Target="../ink/ink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pifr-bonn.mpg.de/pressreleases/2023/6?c=9060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8.emf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customXml" Target="../ink/ink8.xml"/><Relationship Id="rId3" Type="http://schemas.openxmlformats.org/officeDocument/2006/relationships/customXml" Target="../ink/ink3.xml"/><Relationship Id="rId7" Type="http://schemas.openxmlformats.org/officeDocument/2006/relationships/customXml" Target="../ink/ink5.xml"/><Relationship Id="rId12" Type="http://schemas.openxmlformats.org/officeDocument/2006/relationships/image" Target="../media/image4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0.png"/><Relationship Id="rId11" Type="http://schemas.openxmlformats.org/officeDocument/2006/relationships/customXml" Target="../ink/ink7.xml"/><Relationship Id="rId5" Type="http://schemas.openxmlformats.org/officeDocument/2006/relationships/customXml" Target="../ink/ink4.xml"/><Relationship Id="rId15" Type="http://schemas.openxmlformats.org/officeDocument/2006/relationships/hyperlink" Target="https://www.nature.com/" TargetMode="External"/><Relationship Id="rId10" Type="http://schemas.openxmlformats.org/officeDocument/2006/relationships/image" Target="../media/image450.png"/><Relationship Id="rId4" Type="http://schemas.openxmlformats.org/officeDocument/2006/relationships/image" Target="../media/image42.png"/><Relationship Id="rId9" Type="http://schemas.openxmlformats.org/officeDocument/2006/relationships/customXml" Target="../ink/ink6.xml"/><Relationship Id="rId14" Type="http://schemas.openxmlformats.org/officeDocument/2006/relationships/customXml" Target="../ink/ink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3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2412" y="1626096"/>
            <a:ext cx="10476655" cy="2667000"/>
          </a:xfrm>
        </p:spPr>
        <p:txBody>
          <a:bodyPr rtlCol="0"/>
          <a:lstStyle/>
          <a:p>
            <a:pPr rtl="0"/>
            <a:r>
              <a:rPr lang="de-DE" dirty="0"/>
              <a:t>Open </a:t>
            </a:r>
            <a:r>
              <a:rPr lang="de-DE" dirty="0" err="1"/>
              <a:t>questions</a:t>
            </a:r>
            <a:r>
              <a:rPr lang="de-DE" dirty="0"/>
              <a:t> in </a:t>
            </a:r>
            <a:br>
              <a:rPr lang="de-DE" dirty="0"/>
            </a:br>
            <a:r>
              <a:rPr lang="de-DE" dirty="0"/>
              <a:t>high-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astrophysics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dirty="0"/>
              <a:t>Karl Mannheim</a:t>
            </a:r>
          </a:p>
          <a:p>
            <a:pPr rtl="0"/>
            <a:r>
              <a:rPr lang="en-US" sz="1800" b="0" i="0" u="none" strike="noStrike" dirty="0">
                <a:solidFill>
                  <a:srgbClr val="FFFFFF"/>
                </a:solidFill>
                <a:effectLst/>
                <a:latin typeface="Roboto" panose="02000000000000000000" pitchFamily="2" charset="0"/>
                <a:hlinkClick r:id="rId3"/>
              </a:rPr>
              <a:t>High-energy astrophysics in the multi-messenger era</a:t>
            </a:r>
            <a:endParaRPr lang="de-DE" dirty="0"/>
          </a:p>
          <a:p>
            <a:pPr rtl="0"/>
            <a:r>
              <a:rPr lang="de-DE" dirty="0"/>
              <a:t>ECAP,  08.05.2023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9787811-B557-4BB9-BFD3-B41DFE7FC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6495"/>
            <a:ext cx="12188825" cy="95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B44E53D-EF94-4504-A898-39C5CF1334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14414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B3FF6E0-F25E-4081-91DC-0B827E8B07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88825" cy="2482850"/>
          </a:xfrm>
          <a:prstGeom prst="rect">
            <a:avLst/>
          </a:prstGeom>
        </p:spPr>
      </p:pic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FC5A5E6-4B1A-4F80-9222-900F910A9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feld 7"/>
          <p:cNvSpPr txBox="1"/>
          <p:nvPr/>
        </p:nvSpPr>
        <p:spPr>
          <a:xfrm>
            <a:off x="8246501" y="673240"/>
            <a:ext cx="3318287" cy="3446373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4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Vacuum solutions of Einstein‘s equations</a:t>
            </a:r>
          </a:p>
        </p:txBody>
      </p:sp>
      <p:sp>
        <p:nvSpPr>
          <p:cNvPr id="23" name="Rounded Rectangle 25">
            <a:extLst>
              <a:ext uri="{FF2B5EF4-FFF2-40B4-BE49-F238E27FC236}">
                <a16:creationId xmlns:a16="http://schemas.microsoft.com/office/drawing/2014/main" id="{B00EC844-8D8D-42B0-B620-F59047EC8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976" y="488845"/>
            <a:ext cx="3375514" cy="2750026"/>
          </a:xfrm>
          <a:prstGeom prst="roundRect">
            <a:avLst>
              <a:gd name="adj" fmla="val 2054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966" y="716286"/>
            <a:ext cx="1671533" cy="2295144"/>
          </a:xfrm>
          <a:prstGeom prst="rect">
            <a:avLst/>
          </a:prstGeom>
        </p:spPr>
      </p:pic>
      <p:sp>
        <p:nvSpPr>
          <p:cNvPr id="25" name="Rounded Rectangle 48">
            <a:extLst>
              <a:ext uri="{FF2B5EF4-FFF2-40B4-BE49-F238E27FC236}">
                <a16:creationId xmlns:a16="http://schemas.microsoft.com/office/drawing/2014/main" id="{3DD53F0B-376A-4D3E-A710-544790AB0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89555" y="488845"/>
            <a:ext cx="3375514" cy="2750026"/>
          </a:xfrm>
          <a:prstGeom prst="roundRect">
            <a:avLst>
              <a:gd name="adj" fmla="val 2054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954" y="716286"/>
            <a:ext cx="1780715" cy="2295144"/>
          </a:xfrm>
          <a:prstGeom prst="rect">
            <a:avLst/>
          </a:prstGeom>
        </p:spPr>
      </p:pic>
      <p:sp>
        <p:nvSpPr>
          <p:cNvPr id="27" name="Rounded Rectangle 33">
            <a:extLst>
              <a:ext uri="{FF2B5EF4-FFF2-40B4-BE49-F238E27FC236}">
                <a16:creationId xmlns:a16="http://schemas.microsoft.com/office/drawing/2014/main" id="{34E5EA4D-088E-4D93-9CCC-475381E8FF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976" y="3405083"/>
            <a:ext cx="3375514" cy="2750026"/>
          </a:xfrm>
          <a:prstGeom prst="roundRect">
            <a:avLst>
              <a:gd name="adj" fmla="val 2054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60" y="3632524"/>
            <a:ext cx="2295144" cy="2295144"/>
          </a:xfrm>
          <a:prstGeom prst="rect">
            <a:avLst/>
          </a:prstGeom>
        </p:spPr>
      </p:pic>
      <p:sp>
        <p:nvSpPr>
          <p:cNvPr id="29" name="Rounded Rectangle 50">
            <a:extLst>
              <a:ext uri="{FF2B5EF4-FFF2-40B4-BE49-F238E27FC236}">
                <a16:creationId xmlns:a16="http://schemas.microsoft.com/office/drawing/2014/main" id="{BF33DDB4-1F48-488B-93B0-7147D977E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89555" y="3405083"/>
            <a:ext cx="3375514" cy="2750026"/>
          </a:xfrm>
          <a:prstGeom prst="roundRect">
            <a:avLst>
              <a:gd name="adj" fmla="val 2054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611B495-6557-4A3E-B901-017B11347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81" r="-1"/>
          <a:stretch/>
        </p:blipFill>
        <p:spPr>
          <a:xfrm>
            <a:off x="7883818" y="4375150"/>
            <a:ext cx="4305006" cy="248285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06CF76E-0FDD-26B5-CC47-0A0D3223DA8B}"/>
              </a:ext>
            </a:extLst>
          </p:cNvPr>
          <p:cNvSpPr txBox="1"/>
          <p:nvPr/>
        </p:nvSpPr>
        <p:spPr>
          <a:xfrm>
            <a:off x="4841619" y="4375150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</a:rPr>
              <a:t>R = GM</a:t>
            </a:r>
          </a:p>
        </p:txBody>
      </p:sp>
    </p:spTree>
    <p:extLst>
      <p:ext uri="{BB962C8B-B14F-4D97-AF65-F5344CB8AC3E}">
        <p14:creationId xmlns:p14="http://schemas.microsoft.com/office/powerpoint/2010/main" val="4179309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rafik 125">
            <a:extLst>
              <a:ext uri="{FF2B5EF4-FFF2-40B4-BE49-F238E27FC236}">
                <a16:creationId xmlns:a16="http://schemas.microsoft.com/office/drawing/2014/main" id="{DAA2483F-DA1C-4BA8-85A3-AE9965EC7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516" y="0"/>
            <a:ext cx="5240317" cy="690872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E3525F3-89DA-4CF2-9AB8-C00E7F800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078" y="520661"/>
            <a:ext cx="6072006" cy="1102422"/>
          </a:xfrm>
        </p:spPr>
        <p:txBody>
          <a:bodyPr>
            <a:noAutofit/>
          </a:bodyPr>
          <a:lstStyle/>
          <a:p>
            <a:r>
              <a:rPr lang="de-DE" b="1" dirty="0"/>
              <a:t>The </a:t>
            </a:r>
            <a:r>
              <a:rPr lang="de-DE" b="1" dirty="0" err="1"/>
              <a:t>black</a:t>
            </a:r>
            <a:r>
              <a:rPr lang="de-DE" b="1" dirty="0"/>
              <a:t> hole </a:t>
            </a:r>
            <a:r>
              <a:rPr lang="de-DE" b="1" dirty="0" err="1"/>
              <a:t>machine</a:t>
            </a:r>
            <a:r>
              <a:rPr lang="de-DE" b="1" dirty="0"/>
              <a:t> </a:t>
            </a:r>
            <a:br>
              <a:rPr lang="de-DE" b="1" dirty="0"/>
            </a:br>
            <a:r>
              <a:rPr lang="de-DE" sz="1799" b="1" dirty="0"/>
              <a:t>(Lovelace, Nature, 1976)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A78917F-31DF-4683-A8B9-6A1AE3ED8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666" y="2277335"/>
            <a:ext cx="5136746" cy="4248009"/>
          </a:xfrm>
        </p:spPr>
        <p:txBody>
          <a:bodyPr>
            <a:normAutofit fontScale="92500"/>
          </a:bodyPr>
          <a:lstStyle/>
          <a:p>
            <a:r>
              <a:rPr lang="de-DE" sz="2799" b="1" dirty="0"/>
              <a:t>Unipolar </a:t>
            </a:r>
            <a:r>
              <a:rPr lang="de-DE" sz="2799" b="1" dirty="0" err="1"/>
              <a:t>inductor</a:t>
            </a:r>
            <a:r>
              <a:rPr lang="de-DE" sz="2799" b="1" dirty="0"/>
              <a:t> </a:t>
            </a:r>
            <a:r>
              <a:rPr lang="de-DE" sz="2799" b="1" dirty="0" err="1"/>
              <a:t>with</a:t>
            </a:r>
            <a:r>
              <a:rPr lang="de-DE" sz="2799" b="1" dirty="0"/>
              <a:t>  10</a:t>
            </a:r>
            <a:r>
              <a:rPr lang="de-DE" sz="2799" b="1" baseline="30000" dirty="0"/>
              <a:t>20</a:t>
            </a:r>
            <a:r>
              <a:rPr lang="de-DE" sz="2799" b="1" dirty="0"/>
              <a:t> eV potential </a:t>
            </a:r>
            <a:r>
              <a:rPr lang="de-DE" sz="2799" b="1" dirty="0" err="1"/>
              <a:t>drop</a:t>
            </a:r>
            <a:r>
              <a:rPr lang="de-DE" sz="2799" b="1" dirty="0"/>
              <a:t> and </a:t>
            </a:r>
            <a:r>
              <a:rPr lang="de-DE" sz="2799" b="1" dirty="0" err="1"/>
              <a:t>current</a:t>
            </a:r>
            <a:r>
              <a:rPr lang="de-DE" sz="2799" b="1" dirty="0"/>
              <a:t> 10</a:t>
            </a:r>
            <a:r>
              <a:rPr lang="de-DE" sz="2799" b="1" baseline="30000" dirty="0"/>
              <a:t>18</a:t>
            </a:r>
            <a:r>
              <a:rPr lang="de-DE" sz="2799" b="1" dirty="0"/>
              <a:t> A</a:t>
            </a:r>
          </a:p>
          <a:p>
            <a:r>
              <a:rPr lang="de-DE" sz="2799" b="1" dirty="0"/>
              <a:t>Ultra-</a:t>
            </a:r>
            <a:r>
              <a:rPr lang="de-DE" sz="2799" b="1" dirty="0" err="1"/>
              <a:t>relativistic</a:t>
            </a:r>
            <a:r>
              <a:rPr lang="de-DE" sz="2799" b="1" dirty="0"/>
              <a:t> </a:t>
            </a:r>
            <a:r>
              <a:rPr lang="de-DE" sz="2799" b="1" dirty="0" err="1"/>
              <a:t>proton</a:t>
            </a:r>
            <a:r>
              <a:rPr lang="de-DE" sz="2799" b="1" dirty="0"/>
              <a:t> beam: </a:t>
            </a:r>
            <a:r>
              <a:rPr lang="de-DE" sz="2799" b="1" dirty="0" err="1"/>
              <a:t>photo-production</a:t>
            </a:r>
            <a:r>
              <a:rPr lang="de-DE" sz="2799" b="1" dirty="0"/>
              <a:t> </a:t>
            </a:r>
            <a:r>
              <a:rPr lang="de-DE" sz="2799" b="1" dirty="0" err="1"/>
              <a:t>of</a:t>
            </a:r>
            <a:r>
              <a:rPr lang="de-DE" sz="2799" b="1" dirty="0"/>
              <a:t> </a:t>
            </a:r>
            <a:r>
              <a:rPr lang="de-DE" sz="2799" b="1" dirty="0" err="1"/>
              <a:t>secondaries</a:t>
            </a:r>
            <a:endParaRPr lang="de-DE" sz="2799" b="1" dirty="0"/>
          </a:p>
          <a:p>
            <a:r>
              <a:rPr lang="de-DE" sz="2799" b="1" dirty="0" err="1"/>
              <a:t>Magnetically</a:t>
            </a:r>
            <a:r>
              <a:rPr lang="de-DE" sz="2799" b="1" dirty="0"/>
              <a:t> </a:t>
            </a:r>
            <a:r>
              <a:rPr lang="de-DE" sz="2799" b="1" dirty="0" err="1"/>
              <a:t>insulated</a:t>
            </a:r>
            <a:r>
              <a:rPr lang="de-DE" sz="2799" b="1" dirty="0"/>
              <a:t> </a:t>
            </a:r>
            <a:r>
              <a:rPr lang="de-DE" sz="2799" b="1" dirty="0" err="1"/>
              <a:t>transmission</a:t>
            </a:r>
            <a:r>
              <a:rPr lang="de-DE" sz="2799" b="1" dirty="0"/>
              <a:t>-line </a:t>
            </a:r>
            <a:r>
              <a:rPr lang="de-DE" sz="2799" b="1" dirty="0" err="1"/>
              <a:t>with</a:t>
            </a:r>
            <a:r>
              <a:rPr lang="de-DE" sz="2799" b="1" dirty="0"/>
              <a:t> </a:t>
            </a:r>
            <a:r>
              <a:rPr lang="de-DE" sz="2799" b="1" dirty="0" err="1"/>
              <a:t>dissipation</a:t>
            </a:r>
            <a:r>
              <a:rPr lang="de-DE" sz="2799" b="1" dirty="0"/>
              <a:t> </a:t>
            </a:r>
            <a:r>
              <a:rPr lang="de-DE" sz="2799" b="1" dirty="0" err="1"/>
              <a:t>of</a:t>
            </a:r>
            <a:r>
              <a:rPr lang="de-DE" sz="2799" b="1" dirty="0"/>
              <a:t> </a:t>
            </a:r>
            <a:r>
              <a:rPr lang="de-DE" sz="2799" b="1" dirty="0" err="1"/>
              <a:t>Poynting</a:t>
            </a:r>
            <a:r>
              <a:rPr lang="de-DE" sz="2799" b="1" dirty="0"/>
              <a:t> </a:t>
            </a:r>
            <a:r>
              <a:rPr lang="de-DE" sz="2799" b="1" dirty="0" err="1"/>
              <a:t>flux</a:t>
            </a:r>
            <a:r>
              <a:rPr lang="de-DE" sz="2799" b="1" dirty="0"/>
              <a:t> </a:t>
            </a:r>
            <a:r>
              <a:rPr lang="de-DE" sz="2799" b="1" dirty="0" err="1"/>
              <a:t>where</a:t>
            </a:r>
            <a:r>
              <a:rPr lang="de-DE" sz="2799" b="1" dirty="0"/>
              <a:t> </a:t>
            </a:r>
            <a:r>
              <a:rPr lang="de-DE" sz="2799" b="1" dirty="0" err="1"/>
              <a:t>anomalous</a:t>
            </a:r>
            <a:r>
              <a:rPr lang="de-DE" sz="2799" b="1" dirty="0"/>
              <a:t> </a:t>
            </a:r>
            <a:r>
              <a:rPr lang="de-DE" sz="2799" b="1" dirty="0" err="1"/>
              <a:t>resistivity</a:t>
            </a:r>
            <a:r>
              <a:rPr lang="de-DE" sz="2799" b="1" dirty="0"/>
              <a:t> </a:t>
            </a:r>
            <a:r>
              <a:rPr lang="de-DE" sz="2799" b="1" dirty="0" err="1"/>
              <a:t>leads</a:t>
            </a:r>
            <a:r>
              <a:rPr lang="de-DE" sz="2799" b="1" dirty="0"/>
              <a:t> </a:t>
            </a:r>
            <a:r>
              <a:rPr lang="de-DE" sz="2799" b="1" dirty="0" err="1"/>
              <a:t>to</a:t>
            </a:r>
            <a:r>
              <a:rPr lang="de-DE" sz="2799" b="1" dirty="0"/>
              <a:t> breakdown </a:t>
            </a:r>
            <a:r>
              <a:rPr lang="de-DE" sz="2799" b="1" dirty="0" err="1"/>
              <a:t>of</a:t>
            </a:r>
            <a:r>
              <a:rPr lang="de-DE" sz="2799" b="1" dirty="0"/>
              <a:t> </a:t>
            </a:r>
            <a:r>
              <a:rPr lang="de-DE" sz="2799" b="1" dirty="0" err="1"/>
              <a:t>insulation</a:t>
            </a:r>
            <a:r>
              <a:rPr lang="de-DE" sz="2799" b="1" dirty="0"/>
              <a:t> (Lovelace &amp; Kronberg 2013)</a:t>
            </a:r>
          </a:p>
          <a:p>
            <a:pPr marL="0" indent="0">
              <a:buNone/>
            </a:pPr>
            <a:endParaRPr lang="de-DE" sz="2799" b="1" dirty="0"/>
          </a:p>
          <a:p>
            <a:pPr marL="45706" indent="0">
              <a:buNone/>
            </a:pPr>
            <a:endParaRPr lang="de-DE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25867AD7-1D00-42DD-BDB8-66A586741143}"/>
                  </a:ext>
                </a:extLst>
              </p14:cNvPr>
              <p14:cNvContentPartPr/>
              <p14:nvPr/>
            </p14:nvContentPartPr>
            <p14:xfrm>
              <a:off x="9467510" y="5178988"/>
              <a:ext cx="6910" cy="24474"/>
            </p14:xfrm>
          </p:contentPart>
        </mc:Choice>
        <mc:Fallback xmlns=""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25867AD7-1D00-42DD-BDB8-66A58674114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61752" y="5173517"/>
                <a:ext cx="18139" cy="357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2" name="Freihand 21">
                <a:extLst>
                  <a:ext uri="{FF2B5EF4-FFF2-40B4-BE49-F238E27FC236}">
                    <a16:creationId xmlns:a16="http://schemas.microsoft.com/office/drawing/2014/main" id="{9FF4B68A-5050-42E3-9304-833BDD8FB1F7}"/>
                  </a:ext>
                </a:extLst>
              </p14:cNvPr>
              <p14:cNvContentPartPr/>
              <p14:nvPr/>
            </p14:nvContentPartPr>
            <p14:xfrm>
              <a:off x="11177497" y="3590794"/>
              <a:ext cx="288" cy="288"/>
            </p14:xfrm>
          </p:contentPart>
        </mc:Choice>
        <mc:Fallback xmlns="">
          <p:pic>
            <p:nvPicPr>
              <p:cNvPr id="22" name="Freihand 21">
                <a:extLst>
                  <a:ext uri="{FF2B5EF4-FFF2-40B4-BE49-F238E27FC236}">
                    <a16:creationId xmlns:a16="http://schemas.microsoft.com/office/drawing/2014/main" id="{9FF4B68A-5050-42E3-9304-833BDD8FB1F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171737" y="3585034"/>
                <a:ext cx="11520" cy="11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5277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95D6EF-EF9D-4221-BD1A-91295FF7B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Unipolar </a:t>
            </a:r>
            <a:r>
              <a:rPr lang="de-DE" dirty="0" err="1"/>
              <a:t>induction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0C85A27-BACD-4B85-A6C1-713D37B0A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de-DE" sz="3599" dirty="0"/>
              <a:t>Spinning </a:t>
            </a:r>
            <a:r>
              <a:rPr lang="de-DE" sz="3599" dirty="0" err="1"/>
              <a:t>black</a:t>
            </a:r>
            <a:r>
              <a:rPr lang="de-DE" sz="3599" dirty="0"/>
              <a:t> hole </a:t>
            </a:r>
            <a:r>
              <a:rPr lang="de-DE" sz="3599" dirty="0" err="1"/>
              <a:t>with</a:t>
            </a:r>
            <a:r>
              <a:rPr lang="de-DE" sz="3599" dirty="0"/>
              <a:t> plasma-</a:t>
            </a:r>
            <a:r>
              <a:rPr lang="de-DE" sz="3599" dirty="0" err="1"/>
              <a:t>filled</a:t>
            </a:r>
            <a:r>
              <a:rPr lang="de-DE" sz="3599" dirty="0"/>
              <a:t> </a:t>
            </a:r>
            <a:r>
              <a:rPr lang="de-DE" sz="3599" dirty="0" err="1"/>
              <a:t>ergosphere</a:t>
            </a:r>
            <a:r>
              <a:rPr lang="de-DE" sz="3599" dirty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3599" dirty="0"/>
              <a:t>EMF = 10</a:t>
            </a:r>
            <a:r>
              <a:rPr lang="de-DE" sz="3599" baseline="30000" dirty="0"/>
              <a:t>20</a:t>
            </a:r>
            <a:r>
              <a:rPr lang="de-DE" sz="3599" dirty="0"/>
              <a:t> eV (a/M) (B/10</a:t>
            </a:r>
            <a:r>
              <a:rPr lang="de-DE" sz="3599" baseline="30000" dirty="0"/>
              <a:t>4</a:t>
            </a:r>
            <a:r>
              <a:rPr lang="de-DE" sz="3599" dirty="0"/>
              <a:t>G) (M/10</a:t>
            </a:r>
            <a:r>
              <a:rPr lang="de-DE" sz="3599" baseline="30000" dirty="0"/>
              <a:t>8</a:t>
            </a:r>
            <a:r>
              <a:rPr lang="de-DE" sz="3599" dirty="0"/>
              <a:t>M</a:t>
            </a:r>
            <a:r>
              <a:rPr lang="de-DE" sz="3599" baseline="-25000" dirty="0"/>
              <a:t>S</a:t>
            </a:r>
            <a:r>
              <a:rPr lang="de-DE" sz="3599" dirty="0"/>
              <a:t>)</a:t>
            </a:r>
            <a:endParaRPr lang="de-DE" sz="3599" baseline="30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3599" dirty="0"/>
              <a:t>Energy of highest energy cosmic rays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599" dirty="0"/>
              <a:t>Particle interactions </a:t>
            </a:r>
            <a:r>
              <a:rPr lang="en-US" sz="3599" dirty="0">
                <a:sym typeface="Wingdings" panose="05000000000000000000" pitchFamily="2" charset="2"/>
              </a:rPr>
              <a:t> gamma rays and neutrinos</a:t>
            </a:r>
            <a:endParaRPr lang="en-US" sz="3599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3599" dirty="0">
                <a:solidFill>
                  <a:srgbClr val="FFFF00"/>
                </a:solidFill>
              </a:rPr>
              <a:t>Black hole formation observable at high energies</a:t>
            </a:r>
          </a:p>
        </p:txBody>
      </p:sp>
    </p:spTree>
    <p:extLst>
      <p:ext uri="{BB962C8B-B14F-4D97-AF65-F5344CB8AC3E}">
        <p14:creationId xmlns:p14="http://schemas.microsoft.com/office/powerpoint/2010/main" val="3487545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E8BE3C7-1DF1-4563-A109-BA7C2EBA4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663" y="946873"/>
            <a:ext cx="7976205" cy="493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23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E589AD5-F920-8B01-2437-A030F86CF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64" y="681755"/>
            <a:ext cx="11466897" cy="5892397"/>
          </a:xfrm>
          <a:prstGeom prst="rect">
            <a:avLst/>
          </a:prstGeom>
        </p:spPr>
      </p:pic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4686892" y="3429000"/>
            <a:ext cx="5673609" cy="236158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de-DE" sz="1799" dirty="0" err="1"/>
              <a:t>Conjecture</a:t>
            </a:r>
            <a:r>
              <a:rPr lang="de-DE" sz="1799" dirty="0"/>
              <a:t>:</a:t>
            </a:r>
          </a:p>
          <a:p>
            <a:pPr marL="0" indent="0" algn="just">
              <a:buNone/>
            </a:pPr>
            <a:r>
              <a:rPr lang="de-DE" sz="1799" dirty="0"/>
              <a:t>„</a:t>
            </a:r>
            <a:r>
              <a:rPr lang="en-US" sz="1799" i="1" dirty="0"/>
              <a:t>… A striking similarity exists between the energy fluxes of diffuse y-rays above 100 MeV and cosmic ray protons above the ankle … The corresponding prediction of a neutrino flux therefore rests on a firm basis.” </a:t>
            </a:r>
          </a:p>
          <a:p>
            <a:pPr marL="0" indent="0" algn="just">
              <a:buNone/>
            </a:pPr>
            <a:r>
              <a:rPr lang="de-DE" sz="1799" dirty="0"/>
              <a:t>KM,  </a:t>
            </a:r>
            <a:r>
              <a:rPr lang="de-DE" sz="1799" dirty="0" err="1"/>
              <a:t>Astroparticle</a:t>
            </a:r>
            <a:r>
              <a:rPr lang="de-DE" sz="1799" dirty="0"/>
              <a:t> Physics 3, 295-302 (1995)</a:t>
            </a:r>
          </a:p>
          <a:p>
            <a:pPr marL="0" indent="0" algn="just">
              <a:buNone/>
            </a:pPr>
            <a:endParaRPr lang="de-DE" sz="2799" b="1" i="1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C0ABCFD-8030-C96C-337C-44A98743ADE1}"/>
              </a:ext>
            </a:extLst>
          </p:cNvPr>
          <p:cNvSpPr/>
          <p:nvPr/>
        </p:nvSpPr>
        <p:spPr>
          <a:xfrm>
            <a:off x="1828323" y="1909025"/>
            <a:ext cx="9511636" cy="1124564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3F227F8-1AD1-9FF7-C024-D534FA78D948}"/>
              </a:ext>
            </a:extLst>
          </p:cNvPr>
          <p:cNvSpPr txBox="1"/>
          <p:nvPr/>
        </p:nvSpPr>
        <p:spPr>
          <a:xfrm>
            <a:off x="1997885" y="369508"/>
            <a:ext cx="8684538" cy="58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199" b="1" dirty="0"/>
              <a:t>High-</a:t>
            </a:r>
            <a:r>
              <a:rPr lang="de-DE" sz="3199" b="1" dirty="0" err="1"/>
              <a:t>energy</a:t>
            </a:r>
            <a:r>
              <a:rPr lang="de-DE" sz="3199" b="1" dirty="0"/>
              <a:t> </a:t>
            </a:r>
            <a:r>
              <a:rPr lang="de-DE" sz="3199" b="1" dirty="0" err="1"/>
              <a:t>neutrinos</a:t>
            </a:r>
            <a:r>
              <a:rPr lang="de-DE" sz="3199" b="1" dirty="0"/>
              <a:t> </a:t>
            </a:r>
            <a:r>
              <a:rPr lang="de-DE" sz="3199" b="1" dirty="0" err="1"/>
              <a:t>from</a:t>
            </a:r>
            <a:r>
              <a:rPr lang="de-DE" sz="3199" b="1" dirty="0"/>
              <a:t> </a:t>
            </a:r>
            <a:r>
              <a:rPr lang="de-DE" sz="3199" b="1" dirty="0" err="1"/>
              <a:t>extragalactic</a:t>
            </a:r>
            <a:r>
              <a:rPr lang="de-DE" sz="3199" b="1" dirty="0"/>
              <a:t> </a:t>
            </a:r>
            <a:r>
              <a:rPr lang="de-DE" sz="3199" b="1" dirty="0" err="1"/>
              <a:t>jets</a:t>
            </a:r>
            <a:endParaRPr lang="de-DE" sz="3199" b="1" dirty="0"/>
          </a:p>
        </p:txBody>
      </p:sp>
    </p:spTree>
    <p:extLst>
      <p:ext uri="{BB962C8B-B14F-4D97-AF65-F5344CB8AC3E}">
        <p14:creationId xmlns:p14="http://schemas.microsoft.com/office/powerpoint/2010/main" val="409509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924" y="511538"/>
            <a:ext cx="8468710" cy="6015299"/>
          </a:xfrm>
          <a:prstGeom prst="rect">
            <a:avLst/>
          </a:prstGeom>
        </p:spPr>
      </p:pic>
      <p:sp>
        <p:nvSpPr>
          <p:cNvPr id="12" name="Ellipse 11"/>
          <p:cNvSpPr/>
          <p:nvPr/>
        </p:nvSpPr>
        <p:spPr>
          <a:xfrm>
            <a:off x="6061450" y="2377714"/>
            <a:ext cx="45707" cy="457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/>
          </a:p>
        </p:txBody>
      </p:sp>
      <p:sp>
        <p:nvSpPr>
          <p:cNvPr id="13" name="Ellipse 12"/>
          <p:cNvSpPr/>
          <p:nvPr/>
        </p:nvSpPr>
        <p:spPr>
          <a:xfrm>
            <a:off x="5013670" y="3735688"/>
            <a:ext cx="138140" cy="1381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/>
          </a:p>
        </p:txBody>
      </p:sp>
      <p:sp>
        <p:nvSpPr>
          <p:cNvPr id="15" name="Ellipse 14"/>
          <p:cNvSpPr/>
          <p:nvPr/>
        </p:nvSpPr>
        <p:spPr>
          <a:xfrm>
            <a:off x="5348862" y="4042263"/>
            <a:ext cx="138140" cy="1381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/>
          </a:p>
        </p:txBody>
      </p:sp>
      <p:sp>
        <p:nvSpPr>
          <p:cNvPr id="16" name="Ellipse 15"/>
          <p:cNvSpPr/>
          <p:nvPr/>
        </p:nvSpPr>
        <p:spPr>
          <a:xfrm>
            <a:off x="5700307" y="3970207"/>
            <a:ext cx="138140" cy="1381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/>
          </a:p>
        </p:txBody>
      </p:sp>
      <p:sp>
        <p:nvSpPr>
          <p:cNvPr id="17" name="Ellipse 16"/>
          <p:cNvSpPr/>
          <p:nvPr/>
        </p:nvSpPr>
        <p:spPr>
          <a:xfrm>
            <a:off x="6147230" y="4243678"/>
            <a:ext cx="138140" cy="1381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/>
          </a:p>
        </p:txBody>
      </p:sp>
      <p:sp>
        <p:nvSpPr>
          <p:cNvPr id="18" name="Ellipse 17"/>
          <p:cNvSpPr/>
          <p:nvPr/>
        </p:nvSpPr>
        <p:spPr>
          <a:xfrm>
            <a:off x="6581965" y="4021770"/>
            <a:ext cx="138140" cy="1381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/>
          </a:p>
        </p:txBody>
      </p:sp>
      <p:sp>
        <p:nvSpPr>
          <p:cNvPr id="24" name="Textfeld 23"/>
          <p:cNvSpPr txBox="1"/>
          <p:nvPr/>
        </p:nvSpPr>
        <p:spPr>
          <a:xfrm>
            <a:off x="1376959" y="6086713"/>
            <a:ext cx="4829209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99" dirty="0">
                <a:solidFill>
                  <a:srgbClr val="FF0000"/>
                </a:solidFill>
              </a:rPr>
              <a:t>KM, </a:t>
            </a:r>
            <a:r>
              <a:rPr lang="de-DE" sz="1799" dirty="0" err="1">
                <a:solidFill>
                  <a:srgbClr val="FF0000"/>
                </a:solidFill>
              </a:rPr>
              <a:t>Aph</a:t>
            </a:r>
            <a:r>
              <a:rPr lang="de-DE" sz="1799" dirty="0">
                <a:solidFill>
                  <a:srgbClr val="FF0000"/>
                </a:solidFill>
              </a:rPr>
              <a:t> 3 (1995); JL&amp;KM, </a:t>
            </a:r>
            <a:r>
              <a:rPr lang="de-DE" sz="1799" dirty="0" err="1">
                <a:solidFill>
                  <a:srgbClr val="FF0000"/>
                </a:solidFill>
              </a:rPr>
              <a:t>Ann.Rev</a:t>
            </a:r>
            <a:r>
              <a:rPr lang="de-DE" sz="1799" dirty="0">
                <a:solidFill>
                  <a:srgbClr val="FF0000"/>
                </a:solidFill>
              </a:rPr>
              <a:t>. (2000)</a:t>
            </a:r>
          </a:p>
        </p:txBody>
      </p:sp>
      <p:sp>
        <p:nvSpPr>
          <p:cNvPr id="25" name="Textfeld 24"/>
          <p:cNvSpPr txBox="1"/>
          <p:nvPr/>
        </p:nvSpPr>
        <p:spPr>
          <a:xfrm rot="16200000">
            <a:off x="1528439" y="4692623"/>
            <a:ext cx="488520" cy="52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799" b="1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6651035" y="1167151"/>
            <a:ext cx="3265537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799" dirty="0" err="1">
                <a:solidFill>
                  <a:schemeClr val="bg1"/>
                </a:solidFill>
              </a:rPr>
              <a:t>Learned</a:t>
            </a:r>
            <a:r>
              <a:rPr lang="de-DE" sz="1799" dirty="0">
                <a:solidFill>
                  <a:schemeClr val="bg1"/>
                </a:solidFill>
              </a:rPr>
              <a:t> &amp; Mannheim (2000)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7210260" y="5002424"/>
            <a:ext cx="2770759" cy="58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199" b="1" dirty="0" err="1">
                <a:solidFill>
                  <a:schemeClr val="accent1"/>
                </a:solidFill>
              </a:rPr>
              <a:t>IceCube</a:t>
            </a:r>
            <a:r>
              <a:rPr lang="de-DE" sz="3199" b="1" dirty="0">
                <a:solidFill>
                  <a:schemeClr val="accent1"/>
                </a:solidFill>
              </a:rPr>
              <a:t> 2013</a:t>
            </a:r>
          </a:p>
        </p:txBody>
      </p:sp>
      <p:sp>
        <p:nvSpPr>
          <p:cNvPr id="6" name="Pfeil nach links 5"/>
          <p:cNvSpPr/>
          <p:nvPr/>
        </p:nvSpPr>
        <p:spPr>
          <a:xfrm rot="1158282" flipV="1">
            <a:off x="6618881" y="4449608"/>
            <a:ext cx="1182756" cy="42449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B3F4021-E086-638D-A96E-CD397C587923}"/>
              </a:ext>
            </a:extLst>
          </p:cNvPr>
          <p:cNvSpPr txBox="1"/>
          <p:nvPr/>
        </p:nvSpPr>
        <p:spPr>
          <a:xfrm>
            <a:off x="3054461" y="2757890"/>
            <a:ext cx="645718" cy="461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399" b="1" dirty="0">
                <a:solidFill>
                  <a:schemeClr val="accent1"/>
                </a:solidFill>
              </a:rPr>
              <a:t>pp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DCF7630-734D-38E2-D506-B7A8AAFC4F77}"/>
              </a:ext>
            </a:extLst>
          </p:cNvPr>
          <p:cNvSpPr txBox="1"/>
          <p:nvPr/>
        </p:nvSpPr>
        <p:spPr>
          <a:xfrm>
            <a:off x="7037017" y="3288416"/>
            <a:ext cx="718270" cy="461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399" b="1" dirty="0" err="1">
                <a:solidFill>
                  <a:schemeClr val="accent1"/>
                </a:solidFill>
              </a:rPr>
              <a:t>p</a:t>
            </a:r>
            <a:r>
              <a:rPr lang="de-DE" sz="2399" b="1" dirty="0" err="1">
                <a:solidFill>
                  <a:schemeClr val="accent1"/>
                </a:solidFill>
                <a:latin typeface="Symbol" panose="05050102010706020507" pitchFamily="18" charset="2"/>
              </a:rPr>
              <a:t>g</a:t>
            </a:r>
            <a:endParaRPr lang="de-DE" sz="2399" b="1" dirty="0">
              <a:solidFill>
                <a:schemeClr val="accent1"/>
              </a:solidFill>
              <a:latin typeface="Symbol" panose="05050102010706020507" pitchFamily="18" charset="2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BD7CB3A-BA42-77D1-0BC2-2DB1498D5D21}"/>
              </a:ext>
            </a:extLst>
          </p:cNvPr>
          <p:cNvSpPr txBox="1"/>
          <p:nvPr/>
        </p:nvSpPr>
        <p:spPr>
          <a:xfrm>
            <a:off x="3208997" y="50099"/>
            <a:ext cx="6014605" cy="461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399" dirty="0"/>
              <a:t>High-</a:t>
            </a:r>
            <a:r>
              <a:rPr lang="de-DE" sz="2399" dirty="0" err="1"/>
              <a:t>energy</a:t>
            </a:r>
            <a:r>
              <a:rPr lang="de-DE" sz="2399" dirty="0"/>
              <a:t> </a:t>
            </a:r>
            <a:r>
              <a:rPr lang="de-DE" sz="2399" dirty="0" err="1"/>
              <a:t>neutrinos</a:t>
            </a:r>
            <a:r>
              <a:rPr lang="de-DE" sz="2399" dirty="0"/>
              <a:t> </a:t>
            </a:r>
            <a:r>
              <a:rPr lang="de-DE" sz="2399" dirty="0" err="1"/>
              <a:t>from</a:t>
            </a:r>
            <a:r>
              <a:rPr lang="de-DE" sz="2399" dirty="0"/>
              <a:t> </a:t>
            </a:r>
            <a:r>
              <a:rPr lang="de-DE" sz="2399" dirty="0" err="1"/>
              <a:t>extragalactic</a:t>
            </a:r>
            <a:r>
              <a:rPr lang="de-DE" sz="2399" dirty="0"/>
              <a:t> </a:t>
            </a:r>
            <a:r>
              <a:rPr lang="de-DE" sz="2399" dirty="0" err="1"/>
              <a:t>jets</a:t>
            </a:r>
            <a:endParaRPr lang="de-DE" sz="2399" dirty="0"/>
          </a:p>
        </p:txBody>
      </p:sp>
    </p:spTree>
    <p:extLst>
      <p:ext uri="{BB962C8B-B14F-4D97-AF65-F5344CB8AC3E}">
        <p14:creationId xmlns:p14="http://schemas.microsoft.com/office/powerpoint/2010/main" val="346959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4526" y="3484299"/>
            <a:ext cx="5358051" cy="3386738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581" y="130312"/>
            <a:ext cx="5696036" cy="3279536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82421" y="1855981"/>
            <a:ext cx="5288652" cy="3107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799" dirty="0"/>
              <a:t>PKS B1424-418 </a:t>
            </a:r>
            <a:r>
              <a:rPr lang="de-DE" sz="2799" dirty="0" err="1"/>
              <a:t>Outburst</a:t>
            </a:r>
            <a:r>
              <a:rPr lang="de-DE" sz="2799" dirty="0"/>
              <a:t> (</a:t>
            </a:r>
            <a:r>
              <a:rPr lang="de-DE" sz="2799" dirty="0" err="1"/>
              <a:t>Kadler</a:t>
            </a:r>
            <a:r>
              <a:rPr lang="de-DE" sz="2799" dirty="0"/>
              <a:t> et al., Nature Phys. 2016):</a:t>
            </a:r>
          </a:p>
          <a:p>
            <a:endParaRPr lang="de-DE" sz="2799" dirty="0"/>
          </a:p>
          <a:p>
            <a:r>
              <a:rPr lang="de-DE" sz="2799" dirty="0"/>
              <a:t>5% </a:t>
            </a:r>
            <a:r>
              <a:rPr lang="de-DE" sz="2799" dirty="0" err="1"/>
              <a:t>chance</a:t>
            </a:r>
            <a:r>
              <a:rPr lang="de-DE" sz="2799" dirty="0"/>
              <a:t> </a:t>
            </a:r>
            <a:r>
              <a:rPr lang="de-DE" sz="2799" dirty="0" err="1"/>
              <a:t>probability</a:t>
            </a:r>
            <a:r>
              <a:rPr lang="de-DE" sz="2799" dirty="0"/>
              <a:t> </a:t>
            </a:r>
            <a:r>
              <a:rPr lang="de-DE" sz="2799" dirty="0" err="1"/>
              <a:t>for</a:t>
            </a:r>
            <a:r>
              <a:rPr lang="de-DE" sz="2799" dirty="0"/>
              <a:t> </a:t>
            </a:r>
            <a:r>
              <a:rPr lang="de-DE" sz="2799" dirty="0" err="1"/>
              <a:t>the</a:t>
            </a:r>
            <a:r>
              <a:rPr lang="de-DE" sz="2799" dirty="0"/>
              <a:t> </a:t>
            </a:r>
            <a:r>
              <a:rPr lang="de-DE" sz="2799" dirty="0" err="1"/>
              <a:t>brightest</a:t>
            </a:r>
            <a:r>
              <a:rPr lang="de-DE" sz="2799" dirty="0"/>
              <a:t> </a:t>
            </a:r>
            <a:r>
              <a:rPr lang="de-DE" sz="2799" dirty="0" err="1"/>
              <a:t>blazar</a:t>
            </a:r>
            <a:r>
              <a:rPr lang="de-DE" sz="2799" dirty="0"/>
              <a:t> </a:t>
            </a:r>
            <a:r>
              <a:rPr lang="de-DE" sz="2799" dirty="0" err="1"/>
              <a:t>outburst</a:t>
            </a:r>
            <a:r>
              <a:rPr lang="de-DE" sz="2799" dirty="0"/>
              <a:t> at </a:t>
            </a:r>
            <a:r>
              <a:rPr lang="de-DE" sz="2799" dirty="0" err="1"/>
              <a:t>the</a:t>
            </a:r>
            <a:r>
              <a:rPr lang="de-DE" sz="2799" dirty="0"/>
              <a:t> </a:t>
            </a:r>
            <a:r>
              <a:rPr lang="de-DE" sz="2799" dirty="0" err="1"/>
              <a:t>position</a:t>
            </a:r>
            <a:r>
              <a:rPr lang="de-DE" sz="2799" dirty="0"/>
              <a:t> </a:t>
            </a:r>
            <a:r>
              <a:rPr lang="de-DE" sz="2799" dirty="0" err="1"/>
              <a:t>of</a:t>
            </a:r>
            <a:r>
              <a:rPr lang="de-DE" sz="2799" dirty="0"/>
              <a:t> </a:t>
            </a:r>
            <a:r>
              <a:rPr lang="de-DE" sz="2799" dirty="0" err="1"/>
              <a:t>the</a:t>
            </a:r>
            <a:r>
              <a:rPr lang="de-DE" sz="2799" dirty="0"/>
              <a:t> </a:t>
            </a:r>
            <a:r>
              <a:rPr lang="de-DE" sz="2799" dirty="0" err="1"/>
              <a:t>most</a:t>
            </a:r>
            <a:r>
              <a:rPr lang="de-DE" sz="2799" dirty="0"/>
              <a:t> </a:t>
            </a:r>
            <a:r>
              <a:rPr lang="de-DE" sz="2799" dirty="0" err="1"/>
              <a:t>energetic</a:t>
            </a:r>
            <a:r>
              <a:rPr lang="de-DE" sz="2799" dirty="0"/>
              <a:t> </a:t>
            </a:r>
            <a:r>
              <a:rPr lang="de-DE" sz="2799" dirty="0" err="1"/>
              <a:t>neutrino</a:t>
            </a:r>
            <a:r>
              <a:rPr lang="de-DE" sz="2799" dirty="0"/>
              <a:t> </a:t>
            </a:r>
            <a:r>
              <a:rPr lang="de-DE" sz="2799" dirty="0" err="1"/>
              <a:t>event</a:t>
            </a:r>
            <a:endParaRPr lang="de-DE" sz="2799" dirty="0"/>
          </a:p>
        </p:txBody>
      </p:sp>
    </p:spTree>
    <p:extLst>
      <p:ext uri="{BB962C8B-B14F-4D97-AF65-F5344CB8AC3E}">
        <p14:creationId xmlns:p14="http://schemas.microsoft.com/office/powerpoint/2010/main" val="192798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458FE2A7-822C-4530-B2B9-9E9D917C69D2}"/>
              </a:ext>
            </a:extLst>
          </p:cNvPr>
          <p:cNvSpPr txBox="1"/>
          <p:nvPr/>
        </p:nvSpPr>
        <p:spPr>
          <a:xfrm>
            <a:off x="1165556" y="5300415"/>
            <a:ext cx="4776496" cy="1323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999" dirty="0"/>
              <a:t>MAGIC </a:t>
            </a:r>
            <a:r>
              <a:rPr lang="de-DE" sz="1999" dirty="0" err="1"/>
              <a:t>Detection</a:t>
            </a:r>
            <a:r>
              <a:rPr lang="de-DE" sz="1999" dirty="0"/>
              <a:t> </a:t>
            </a:r>
            <a:r>
              <a:rPr lang="de-DE" sz="1999" dirty="0" err="1"/>
              <a:t>of</a:t>
            </a:r>
            <a:r>
              <a:rPr lang="de-DE" sz="1999" dirty="0"/>
              <a:t> gamma-</a:t>
            </a:r>
            <a:r>
              <a:rPr lang="de-DE" sz="1999" dirty="0" err="1"/>
              <a:t>ray</a:t>
            </a:r>
            <a:r>
              <a:rPr lang="de-DE" sz="1999" dirty="0"/>
              <a:t> </a:t>
            </a:r>
            <a:r>
              <a:rPr lang="de-DE" sz="1999" dirty="0" err="1"/>
              <a:t>emitting</a:t>
            </a:r>
            <a:r>
              <a:rPr lang="de-DE" sz="1999" dirty="0"/>
              <a:t> </a:t>
            </a:r>
            <a:r>
              <a:rPr lang="de-DE" sz="1999" dirty="0" err="1"/>
              <a:t>black</a:t>
            </a:r>
            <a:r>
              <a:rPr lang="de-DE" sz="1999" dirty="0"/>
              <a:t> hole TXS 0506+56 in </a:t>
            </a:r>
            <a:r>
              <a:rPr lang="de-DE" sz="1999" dirty="0" err="1"/>
              <a:t>outburst</a:t>
            </a:r>
            <a:r>
              <a:rPr lang="de-DE" sz="1999" dirty="0"/>
              <a:t> </a:t>
            </a:r>
            <a:r>
              <a:rPr lang="de-DE" sz="1999" dirty="0" err="1"/>
              <a:t>associated</a:t>
            </a:r>
            <a:r>
              <a:rPr lang="de-DE" sz="1999" dirty="0"/>
              <a:t> </a:t>
            </a:r>
            <a:r>
              <a:rPr lang="de-DE" sz="1999" dirty="0" err="1"/>
              <a:t>with</a:t>
            </a:r>
            <a:r>
              <a:rPr lang="de-DE" sz="1999" dirty="0"/>
              <a:t> IceCube 400 </a:t>
            </a:r>
            <a:r>
              <a:rPr lang="de-DE" sz="1999" dirty="0" err="1"/>
              <a:t>TeV</a:t>
            </a:r>
            <a:r>
              <a:rPr lang="de-DE" sz="1999" dirty="0"/>
              <a:t> </a:t>
            </a:r>
            <a:r>
              <a:rPr lang="de-DE" sz="1999" dirty="0" err="1"/>
              <a:t>neutrino</a:t>
            </a:r>
            <a:endParaRPr lang="de-DE" sz="1999" dirty="0"/>
          </a:p>
          <a:p>
            <a:r>
              <a:rPr lang="de-DE" sz="1999" dirty="0"/>
              <a:t>Science 361 (2018)</a:t>
            </a:r>
            <a:endParaRPr lang="en-US" sz="1999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EF28024-990A-4814-9D81-920D99FB9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01" y="400271"/>
            <a:ext cx="5048151" cy="485744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34648EB-D0B7-40FA-7815-5B4AAF66B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452" y="448452"/>
            <a:ext cx="4568816" cy="481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B2C0D27-2828-11E5-6E84-76D0C9F7A98D}"/>
              </a:ext>
            </a:extLst>
          </p:cNvPr>
          <p:cNvSpPr txBox="1"/>
          <p:nvPr/>
        </p:nvSpPr>
        <p:spPr>
          <a:xfrm>
            <a:off x="6526460" y="5373216"/>
            <a:ext cx="4568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/>
              <a:t>Extragalactic</a:t>
            </a:r>
            <a:r>
              <a:rPr lang="de-DE" sz="2000" dirty="0"/>
              <a:t> </a:t>
            </a:r>
            <a:r>
              <a:rPr lang="de-DE" sz="2000" dirty="0" err="1"/>
              <a:t>jets</a:t>
            </a:r>
            <a:r>
              <a:rPr lang="de-DE" sz="2000" dirty="0"/>
              <a:t> </a:t>
            </a:r>
            <a:r>
              <a:rPr lang="de-DE" sz="2000" dirty="0" err="1"/>
              <a:t>sources</a:t>
            </a:r>
            <a:r>
              <a:rPr lang="de-DE" sz="2000" dirty="0"/>
              <a:t> in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Cosmic</a:t>
            </a:r>
            <a:r>
              <a:rPr lang="de-DE" sz="2000" dirty="0"/>
              <a:t> Dawn </a:t>
            </a:r>
            <a:r>
              <a:rPr lang="de-DE" sz="2000" dirty="0" err="1"/>
              <a:t>era</a:t>
            </a:r>
            <a:r>
              <a:rPr lang="de-DE" sz="2000" dirty="0"/>
              <a:t>: High-</a:t>
            </a:r>
            <a:r>
              <a:rPr lang="de-DE" sz="2000" dirty="0" err="1"/>
              <a:t>density</a:t>
            </a:r>
            <a:r>
              <a:rPr lang="de-DE" sz="2000" dirty="0"/>
              <a:t> </a:t>
            </a:r>
            <a:r>
              <a:rPr lang="de-DE" sz="2000" dirty="0" err="1"/>
              <a:t>environment</a:t>
            </a:r>
            <a:endParaRPr lang="de-DE" sz="2000" dirty="0"/>
          </a:p>
          <a:p>
            <a:r>
              <a:rPr lang="de-DE" sz="2000" dirty="0"/>
              <a:t>(</a:t>
            </a:r>
            <a:r>
              <a:rPr lang="de-DE" sz="2000" dirty="0" err="1"/>
              <a:t>Marcotulli</a:t>
            </a:r>
            <a:r>
              <a:rPr lang="de-DE" sz="2000" dirty="0"/>
              <a:t> et al.)</a:t>
            </a:r>
          </a:p>
        </p:txBody>
      </p:sp>
    </p:spTree>
    <p:extLst>
      <p:ext uri="{BB962C8B-B14F-4D97-AF65-F5344CB8AC3E}">
        <p14:creationId xmlns:p14="http://schemas.microsoft.com/office/powerpoint/2010/main" val="240546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E6CBDA-0C4A-4844-B880-7318734CA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Wald‘s</a:t>
            </a:r>
            <a:r>
              <a:rPr lang="de-DE" dirty="0"/>
              <a:t> </a:t>
            </a:r>
            <a:r>
              <a:rPr lang="de-DE" dirty="0" err="1"/>
              <a:t>solution</a:t>
            </a:r>
            <a:r>
              <a:rPr lang="de-DE" dirty="0"/>
              <a:t> </a:t>
            </a:r>
            <a:br>
              <a:rPr lang="de-DE" dirty="0"/>
            </a:br>
            <a:r>
              <a:rPr lang="de-DE" sz="2000" dirty="0"/>
              <a:t>(BA </a:t>
            </a:r>
            <a:r>
              <a:rPr lang="de-DE" sz="2000" dirty="0" err="1"/>
              <a:t>thesis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Raoul </a:t>
            </a:r>
            <a:r>
              <a:rPr lang="de-DE" sz="2000" dirty="0" err="1"/>
              <a:t>Kinadeter</a:t>
            </a:r>
            <a:r>
              <a:rPr lang="de-DE" sz="2000" dirty="0"/>
              <a:t>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626654D-80B1-4FBD-A0C4-8471D50FF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800" y="1700808"/>
            <a:ext cx="3109864" cy="1656184"/>
          </a:xfrm>
          <a:prstGeom prst="rect">
            <a:avLst/>
          </a:prstGeom>
        </p:spPr>
      </p:pic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18FA52A3-9F9E-4BCE-BB89-AA88D16D14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40800" y="3573016"/>
            <a:ext cx="3109864" cy="132503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718F9AA-6EDD-4424-80BB-62C33861D0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268" y="1700808"/>
            <a:ext cx="3473622" cy="317804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437B5CFE-C740-48FC-A766-C946786C5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6852" y="1692762"/>
            <a:ext cx="3482836" cy="3178045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CAD75651-BAB0-4194-A629-DA27F56E4F7D}"/>
              </a:ext>
            </a:extLst>
          </p:cNvPr>
          <p:cNvSpPr txBox="1"/>
          <p:nvPr/>
        </p:nvSpPr>
        <p:spPr>
          <a:xfrm>
            <a:off x="6329512" y="5268598"/>
            <a:ext cx="115212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3600" b="1" dirty="0"/>
              <a:t>B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95731FB-2C0D-4A77-84F6-4F0930FAD233}"/>
              </a:ext>
            </a:extLst>
          </p:cNvPr>
          <p:cNvSpPr txBox="1"/>
          <p:nvPr/>
        </p:nvSpPr>
        <p:spPr>
          <a:xfrm>
            <a:off x="9694812" y="5268598"/>
            <a:ext cx="115212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3600" b="1" dirty="0"/>
              <a:t>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C7DF1BF-9CDB-482D-950E-DB1AC722C20C}"/>
              </a:ext>
            </a:extLst>
          </p:cNvPr>
          <p:cNvSpPr txBox="1"/>
          <p:nvPr/>
        </p:nvSpPr>
        <p:spPr>
          <a:xfrm>
            <a:off x="1485900" y="5147783"/>
            <a:ext cx="310986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de-DE" sz="2400" dirty="0"/>
              <a:t>Maxwell-</a:t>
            </a:r>
            <a:r>
              <a:rPr lang="de-DE" sz="2400" dirty="0" err="1"/>
              <a:t>components</a:t>
            </a:r>
            <a:r>
              <a:rPr lang="de-DE" sz="2400" dirty="0"/>
              <a:t> in Boyer-</a:t>
            </a:r>
            <a:r>
              <a:rPr lang="de-DE" sz="2400" dirty="0" err="1"/>
              <a:t>Lindquist</a:t>
            </a:r>
            <a:r>
              <a:rPr lang="de-DE" sz="2400" dirty="0"/>
              <a:t> </a:t>
            </a:r>
            <a:r>
              <a:rPr lang="de-DE" sz="2400" dirty="0" err="1"/>
              <a:t>coordinates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81222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AFB0AB8-8CE4-412E-A392-B645E5FD6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63" y="286160"/>
            <a:ext cx="6537968" cy="623918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8F49EF2-0018-4012-B904-BFD4089ABF42}"/>
              </a:ext>
            </a:extLst>
          </p:cNvPr>
          <p:cNvSpPr txBox="1"/>
          <p:nvPr/>
        </p:nvSpPr>
        <p:spPr>
          <a:xfrm>
            <a:off x="7043648" y="332656"/>
            <a:ext cx="4883412" cy="574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400" b="1" dirty="0"/>
              <a:t>Vacuum </a:t>
            </a:r>
            <a:r>
              <a:rPr lang="de-DE" sz="2400" b="1" dirty="0" err="1"/>
              <a:t>solution</a:t>
            </a:r>
            <a:r>
              <a:rPr lang="de-DE" sz="2400" b="1" dirty="0"/>
              <a:t>:</a:t>
            </a:r>
          </a:p>
          <a:p>
            <a:pPr>
              <a:lnSpc>
                <a:spcPct val="90000"/>
              </a:lnSpc>
            </a:pPr>
            <a:r>
              <a:rPr lang="de-DE" sz="2400" dirty="0" err="1"/>
              <a:t>Electrons</a:t>
            </a:r>
            <a:r>
              <a:rPr lang="de-DE" sz="2400" dirty="0"/>
              <a:t> </a:t>
            </a:r>
            <a:r>
              <a:rPr lang="de-DE" sz="2400" dirty="0" err="1"/>
              <a:t>accelerated</a:t>
            </a:r>
            <a:r>
              <a:rPr lang="de-DE" sz="2400" dirty="0"/>
              <a:t> </a:t>
            </a:r>
            <a:r>
              <a:rPr lang="de-DE" sz="2400" dirty="0" err="1"/>
              <a:t>along</a:t>
            </a:r>
            <a:r>
              <a:rPr lang="de-DE" sz="2400" dirty="0"/>
              <a:t> E-</a:t>
            </a:r>
            <a:r>
              <a:rPr lang="de-DE" sz="2400" dirty="0" err="1"/>
              <a:t>field</a:t>
            </a:r>
            <a:endParaRPr lang="de-DE" sz="2400" dirty="0"/>
          </a:p>
          <a:p>
            <a:pPr>
              <a:lnSpc>
                <a:spcPct val="90000"/>
              </a:lnSpc>
            </a:pPr>
            <a:r>
              <a:rPr lang="de-DE" sz="2400" dirty="0" err="1"/>
              <a:t>Synchroton</a:t>
            </a:r>
            <a:r>
              <a:rPr lang="de-DE" sz="2400" dirty="0"/>
              <a:t> </a:t>
            </a:r>
            <a:r>
              <a:rPr lang="de-DE" sz="2400" dirty="0" err="1"/>
              <a:t>brightness</a:t>
            </a:r>
            <a:r>
              <a:rPr lang="de-DE" sz="2400" dirty="0"/>
              <a:t> </a:t>
            </a:r>
            <a:r>
              <a:rPr lang="de-DE" sz="2400" dirty="0" err="1"/>
              <a:t>follows</a:t>
            </a:r>
            <a:r>
              <a:rPr lang="de-DE" sz="2400" dirty="0"/>
              <a:t> pitch angle </a:t>
            </a:r>
            <a:r>
              <a:rPr lang="de-DE" sz="2400" dirty="0" err="1"/>
              <a:t>with</a:t>
            </a:r>
            <a:r>
              <a:rPr lang="de-DE" sz="2400" dirty="0"/>
              <a:t> B-</a:t>
            </a:r>
            <a:r>
              <a:rPr lang="de-DE" sz="2400" dirty="0" err="1"/>
              <a:t>field</a:t>
            </a:r>
            <a:endParaRPr lang="de-DE" sz="2400" dirty="0"/>
          </a:p>
          <a:p>
            <a:pPr>
              <a:lnSpc>
                <a:spcPct val="90000"/>
              </a:lnSpc>
            </a:pPr>
            <a:r>
              <a:rPr lang="de-DE" sz="2400" dirty="0" err="1"/>
              <a:t>Polarization</a:t>
            </a:r>
            <a:r>
              <a:rPr lang="de-DE" sz="2400" dirty="0"/>
              <a:t> </a:t>
            </a:r>
            <a:r>
              <a:rPr lang="de-DE" sz="2400" dirty="0" err="1"/>
              <a:t>follows</a:t>
            </a:r>
            <a:r>
              <a:rPr lang="de-DE" sz="2400" dirty="0"/>
              <a:t> </a:t>
            </a:r>
            <a:r>
              <a:rPr lang="de-DE" sz="2400" dirty="0" err="1"/>
              <a:t>wound</a:t>
            </a:r>
            <a:r>
              <a:rPr lang="de-DE" sz="2400" dirty="0"/>
              <a:t> </a:t>
            </a:r>
            <a:r>
              <a:rPr lang="de-DE" sz="2400" dirty="0" err="1"/>
              <a:t>up</a:t>
            </a:r>
            <a:r>
              <a:rPr lang="de-DE" sz="2400" dirty="0"/>
              <a:t> </a:t>
            </a:r>
            <a:r>
              <a:rPr lang="de-DE" sz="2400" dirty="0" err="1"/>
              <a:t>azimuthal</a:t>
            </a:r>
            <a:r>
              <a:rPr lang="de-DE" sz="2400" dirty="0"/>
              <a:t> B-</a:t>
            </a:r>
            <a:r>
              <a:rPr lang="de-DE" sz="2400" dirty="0" err="1"/>
              <a:t>field</a:t>
            </a:r>
            <a:r>
              <a:rPr lang="de-DE" sz="2400" dirty="0"/>
              <a:t> (not </a:t>
            </a:r>
            <a:r>
              <a:rPr lang="de-DE" sz="2400" dirty="0" err="1"/>
              <a:t>shown</a:t>
            </a:r>
            <a:r>
              <a:rPr lang="de-DE" sz="2400" dirty="0"/>
              <a:t>)</a:t>
            </a:r>
          </a:p>
          <a:p>
            <a:pPr>
              <a:lnSpc>
                <a:spcPct val="90000"/>
              </a:lnSpc>
            </a:pPr>
            <a:endParaRPr lang="de-DE" sz="2400" dirty="0"/>
          </a:p>
          <a:p>
            <a:pPr>
              <a:lnSpc>
                <a:spcPct val="90000"/>
              </a:lnSpc>
            </a:pPr>
            <a:r>
              <a:rPr lang="de-DE" sz="2400" dirty="0">
                <a:sym typeface="Wingdings" panose="05000000000000000000" pitchFamily="2" charset="2"/>
              </a:rPr>
              <a:t> </a:t>
            </a:r>
            <a:r>
              <a:rPr lang="de-DE" sz="2400" dirty="0"/>
              <a:t>Ring </a:t>
            </a:r>
            <a:r>
              <a:rPr lang="de-DE" sz="2400" dirty="0" err="1"/>
              <a:t>of</a:t>
            </a:r>
            <a:r>
              <a:rPr lang="de-DE" sz="2400" dirty="0"/>
              <a:t> high </a:t>
            </a:r>
            <a:r>
              <a:rPr lang="de-DE" sz="2400" dirty="0" err="1"/>
              <a:t>intensity</a:t>
            </a:r>
            <a:r>
              <a:rPr lang="de-DE" sz="2400" dirty="0"/>
              <a:t> (</a:t>
            </a:r>
            <a:r>
              <a:rPr lang="de-DE" sz="2400" dirty="0" err="1"/>
              <a:t>red</a:t>
            </a:r>
            <a:r>
              <a:rPr lang="de-DE" sz="2400" dirty="0"/>
              <a:t>)</a:t>
            </a:r>
          </a:p>
          <a:p>
            <a:pPr>
              <a:lnSpc>
                <a:spcPct val="90000"/>
              </a:lnSpc>
            </a:pPr>
            <a:endParaRPr lang="de-DE" sz="2400" dirty="0"/>
          </a:p>
          <a:p>
            <a:pPr>
              <a:lnSpc>
                <a:spcPct val="90000"/>
              </a:lnSpc>
            </a:pPr>
            <a:r>
              <a:rPr lang="de-DE" sz="2400" b="1" dirty="0" err="1">
                <a:sym typeface="Wingdings" panose="05000000000000000000" pitchFamily="2" charset="2"/>
              </a:rPr>
              <a:t>M</a:t>
            </a:r>
            <a:r>
              <a:rPr lang="de-DE" sz="2400" b="1" dirty="0" err="1"/>
              <a:t>ass-loaded</a:t>
            </a:r>
            <a:r>
              <a:rPr lang="de-DE" sz="2400" b="1" dirty="0"/>
              <a:t> </a:t>
            </a:r>
            <a:r>
              <a:rPr lang="de-DE" sz="2400" b="1" dirty="0" err="1"/>
              <a:t>solution</a:t>
            </a:r>
            <a:r>
              <a:rPr lang="de-DE" sz="2400" b="1" dirty="0"/>
              <a:t>:</a:t>
            </a:r>
          </a:p>
          <a:p>
            <a:pPr>
              <a:lnSpc>
                <a:spcPct val="90000"/>
              </a:lnSpc>
            </a:pPr>
            <a:r>
              <a:rPr lang="de-DE" sz="2400" dirty="0"/>
              <a:t>Ring </a:t>
            </a:r>
            <a:r>
              <a:rPr lang="de-DE" sz="2400" dirty="0" err="1"/>
              <a:t>widens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light </a:t>
            </a:r>
            <a:r>
              <a:rPr lang="de-DE" sz="2400" dirty="0" err="1"/>
              <a:t>cylinder</a:t>
            </a:r>
            <a:r>
              <a:rPr lang="de-DE" sz="2400" dirty="0"/>
              <a:t> (~5r</a:t>
            </a:r>
            <a:r>
              <a:rPr lang="de-DE" sz="2400" baseline="-25000" dirty="0"/>
              <a:t>g</a:t>
            </a:r>
            <a:r>
              <a:rPr lang="de-DE" sz="2400" dirty="0"/>
              <a:t>)</a:t>
            </a:r>
          </a:p>
          <a:p>
            <a:pPr>
              <a:lnSpc>
                <a:spcPct val="90000"/>
              </a:lnSpc>
            </a:pPr>
            <a:endParaRPr lang="de-DE" sz="2400" dirty="0"/>
          </a:p>
          <a:p>
            <a:pPr>
              <a:lnSpc>
                <a:spcPct val="90000"/>
              </a:lnSpc>
            </a:pPr>
            <a:r>
              <a:rPr lang="de-DE" sz="2400" b="1" dirty="0"/>
              <a:t>Force-</a:t>
            </a:r>
            <a:r>
              <a:rPr lang="de-DE" sz="2400" b="1" dirty="0" err="1"/>
              <a:t>free</a:t>
            </a:r>
            <a:r>
              <a:rPr lang="de-DE" sz="2400" b="1" dirty="0"/>
              <a:t> GRMHD </a:t>
            </a:r>
            <a:r>
              <a:rPr lang="de-DE" sz="2400" b="1" dirty="0" err="1"/>
              <a:t>solution</a:t>
            </a:r>
            <a:r>
              <a:rPr lang="de-DE" sz="2400" b="1" dirty="0"/>
              <a:t>: </a:t>
            </a:r>
          </a:p>
          <a:p>
            <a:pPr>
              <a:lnSpc>
                <a:spcPct val="90000"/>
              </a:lnSpc>
            </a:pPr>
            <a:r>
              <a:rPr lang="de-DE" sz="2400" dirty="0" err="1"/>
              <a:t>Isotropic</a:t>
            </a:r>
            <a:r>
              <a:rPr lang="de-DE" sz="2400" dirty="0"/>
              <a:t> </a:t>
            </a:r>
            <a:r>
              <a:rPr lang="de-DE" sz="2400" dirty="0" err="1"/>
              <a:t>electron</a:t>
            </a:r>
            <a:r>
              <a:rPr lang="de-DE" sz="2400" dirty="0"/>
              <a:t> </a:t>
            </a:r>
            <a:r>
              <a:rPr lang="de-DE" sz="2400" dirty="0" err="1"/>
              <a:t>distribution</a:t>
            </a:r>
            <a:r>
              <a:rPr lang="de-DE" sz="2400" dirty="0"/>
              <a:t> and ad hoc </a:t>
            </a:r>
            <a:r>
              <a:rPr lang="de-DE" sz="2400" dirty="0" err="1"/>
              <a:t>heating</a:t>
            </a:r>
            <a:r>
              <a:rPr lang="de-DE" sz="2400" dirty="0"/>
              <a:t> (….</a:t>
            </a:r>
            <a:r>
              <a:rPr lang="de-DE" sz="2400" dirty="0" err="1"/>
              <a:t>contrary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observed</a:t>
            </a:r>
            <a:r>
              <a:rPr lang="de-DE" sz="2400" dirty="0"/>
              <a:t> strong </a:t>
            </a:r>
            <a:r>
              <a:rPr lang="de-DE" sz="2400" dirty="0" err="1"/>
              <a:t>magnetic</a:t>
            </a:r>
            <a:r>
              <a:rPr lang="de-DE" sz="2400" dirty="0"/>
              <a:t> </a:t>
            </a:r>
            <a:r>
              <a:rPr lang="de-DE" sz="2400" dirty="0" err="1"/>
              <a:t>field</a:t>
            </a:r>
            <a:r>
              <a:rPr lang="de-DE" sz="2400" dirty="0"/>
              <a:t>).</a:t>
            </a:r>
          </a:p>
          <a:p>
            <a:pPr>
              <a:lnSpc>
                <a:spcPct val="90000"/>
              </a:lnSpc>
            </a:pPr>
            <a:r>
              <a:rPr lang="de-DE" sz="2400" dirty="0"/>
              <a:t>Ring </a:t>
            </a:r>
            <a:r>
              <a:rPr lang="de-DE" sz="2400" dirty="0" err="1"/>
              <a:t>resulting</a:t>
            </a:r>
            <a:r>
              <a:rPr lang="de-DE" sz="2400" dirty="0"/>
              <a:t> </a:t>
            </a:r>
            <a:r>
              <a:rPr lang="de-DE" sz="2400" dirty="0" err="1"/>
              <a:t>from</a:t>
            </a:r>
            <a:r>
              <a:rPr lang="de-DE" sz="2400" dirty="0"/>
              <a:t> </a:t>
            </a:r>
            <a:r>
              <a:rPr lang="de-DE" sz="2400" dirty="0" err="1"/>
              <a:t>ray</a:t>
            </a:r>
            <a:r>
              <a:rPr lang="de-DE" sz="2400" dirty="0"/>
              <a:t>-tracing</a:t>
            </a:r>
          </a:p>
        </p:txBody>
      </p:sp>
    </p:spTree>
    <p:extLst>
      <p:ext uri="{BB962C8B-B14F-4D97-AF65-F5344CB8AC3E}">
        <p14:creationId xmlns:p14="http://schemas.microsoft.com/office/powerpoint/2010/main" val="406555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28BA8A-2880-0525-DBB0-EE264D524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274638"/>
            <a:ext cx="10044606" cy="1020762"/>
          </a:xfrm>
        </p:spPr>
        <p:txBody>
          <a:bodyPr/>
          <a:lstStyle/>
          <a:p>
            <a:r>
              <a:rPr lang="de-DE" dirty="0"/>
              <a:t>As </a:t>
            </a:r>
            <a:r>
              <a:rPr lang="de-DE" dirty="0" err="1"/>
              <a:t>many</a:t>
            </a:r>
            <a:r>
              <a:rPr lang="de-DE" dirty="0"/>
              <a:t> open </a:t>
            </a:r>
            <a:r>
              <a:rPr lang="de-DE" dirty="0" err="1"/>
              <a:t>questions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sources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sky</a:t>
            </a:r>
            <a:endParaRPr lang="de-DE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84E89002-7BA7-8A61-FB9A-585E36971F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7213" y="1905000"/>
            <a:ext cx="8534400" cy="42672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6079F96-945C-22D1-6BB6-BDC82B3E60CE}"/>
              </a:ext>
            </a:extLst>
          </p:cNvPr>
          <p:cNvSpPr txBox="1"/>
          <p:nvPr/>
        </p:nvSpPr>
        <p:spPr>
          <a:xfrm>
            <a:off x="4150196" y="6309320"/>
            <a:ext cx="609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/>
              <a:t>Credit</a:t>
            </a:r>
            <a:r>
              <a:rPr lang="de-DE" dirty="0"/>
              <a:t>: NASA/DOE/Fermi LAT </a:t>
            </a:r>
            <a:r>
              <a:rPr lang="de-DE" dirty="0" err="1"/>
              <a:t>Collaboration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602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4CD11DB-ADD6-43E8-A6CD-4507EE4F3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008" y="317144"/>
            <a:ext cx="8322321" cy="6241741"/>
          </a:xfrm>
          <a:prstGeom prst="rect">
            <a:avLst/>
          </a:prstGeom>
          <a:ln w="12700">
            <a:solidFill>
              <a:sysClr val="window" lastClr="FFFFFF"/>
            </a:solidFill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2F58FDD-FC7F-49B9-AF93-193C574A9146}"/>
              </a:ext>
            </a:extLst>
          </p:cNvPr>
          <p:cNvSpPr txBox="1"/>
          <p:nvPr/>
        </p:nvSpPr>
        <p:spPr>
          <a:xfrm>
            <a:off x="9766820" y="5085184"/>
            <a:ext cx="2095673" cy="1323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L. </a:t>
            </a:r>
            <a:r>
              <a:rPr lang="de-DE" sz="1600" dirty="0" err="1"/>
              <a:t>Foschini</a:t>
            </a:r>
            <a:r>
              <a:rPr lang="de-DE" sz="1600" dirty="0"/>
              <a:t>, priv. comm.</a:t>
            </a:r>
          </a:p>
          <a:p>
            <a:endParaRPr lang="de-DE" sz="1600" dirty="0"/>
          </a:p>
          <a:p>
            <a:r>
              <a:rPr lang="de-DE" sz="1600" dirty="0"/>
              <a:t>Original </a:t>
            </a:r>
            <a:r>
              <a:rPr lang="de-DE" sz="1600" dirty="0" err="1"/>
              <a:t>image</a:t>
            </a:r>
            <a:r>
              <a:rPr lang="de-DE" sz="1600" dirty="0"/>
              <a:t>: EHT </a:t>
            </a:r>
            <a:r>
              <a:rPr lang="de-DE" sz="1600" dirty="0" err="1"/>
              <a:t>Collaboration</a:t>
            </a:r>
            <a:r>
              <a:rPr lang="de-DE" sz="1600" dirty="0"/>
              <a:t>, 2019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2806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BFE9595-2A7E-FA6C-6330-8887299A8A11}"/>
              </a:ext>
            </a:extLst>
          </p:cNvPr>
          <p:cNvSpPr txBox="1"/>
          <p:nvPr/>
        </p:nvSpPr>
        <p:spPr>
          <a:xfrm>
            <a:off x="765820" y="680792"/>
            <a:ext cx="979308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accent2"/>
                </a:solidFill>
              </a:rPr>
              <a:t>Jet </a:t>
            </a:r>
            <a:r>
              <a:rPr lang="de-DE" sz="3600" dirty="0" err="1">
                <a:solidFill>
                  <a:schemeClr val="accent2"/>
                </a:solidFill>
              </a:rPr>
              <a:t>emission</a:t>
            </a:r>
            <a:r>
              <a:rPr lang="de-DE" sz="3600" dirty="0">
                <a:solidFill>
                  <a:schemeClr val="accent2"/>
                </a:solidFill>
              </a:rPr>
              <a:t>:  </a:t>
            </a:r>
          </a:p>
          <a:p>
            <a:endParaRPr lang="de-DE" sz="3600" dirty="0"/>
          </a:p>
          <a:p>
            <a:r>
              <a:rPr lang="de-DE" sz="3600" dirty="0"/>
              <a:t>Outer light </a:t>
            </a:r>
            <a:r>
              <a:rPr lang="de-DE" sz="3600" dirty="0" err="1"/>
              <a:t>surface</a:t>
            </a:r>
            <a:r>
              <a:rPr lang="de-DE" sz="3600" dirty="0"/>
              <a:t>  r</a:t>
            </a:r>
            <a:r>
              <a:rPr lang="de-DE" sz="3600" baseline="-25000" dirty="0"/>
              <a:t>lc</a:t>
            </a:r>
            <a:r>
              <a:rPr lang="de-DE" sz="3600" dirty="0"/>
              <a:t> = c/</a:t>
            </a:r>
            <a:r>
              <a:rPr lang="de-DE" sz="3600" dirty="0">
                <a:latin typeface="Symbol" panose="05050102010706020507" pitchFamily="18" charset="2"/>
              </a:rPr>
              <a:t>W</a:t>
            </a:r>
          </a:p>
          <a:p>
            <a:endParaRPr lang="de-DE" sz="3600" dirty="0">
              <a:latin typeface="Symbol" panose="05050102010706020507" pitchFamily="18" charset="2"/>
            </a:endParaRPr>
          </a:p>
          <a:p>
            <a:endParaRPr lang="de-DE" sz="3600" dirty="0"/>
          </a:p>
          <a:p>
            <a:endParaRPr lang="de-DE" sz="3600" dirty="0"/>
          </a:p>
          <a:p>
            <a:r>
              <a:rPr lang="de-DE" sz="3600" dirty="0">
                <a:solidFill>
                  <a:schemeClr val="accent2"/>
                </a:solidFill>
              </a:rPr>
              <a:t>Disk </a:t>
            </a:r>
            <a:r>
              <a:rPr lang="de-DE" sz="3600" dirty="0" err="1">
                <a:solidFill>
                  <a:schemeClr val="accent2"/>
                </a:solidFill>
              </a:rPr>
              <a:t>emission</a:t>
            </a:r>
            <a:r>
              <a:rPr lang="de-DE" sz="3600" dirty="0">
                <a:solidFill>
                  <a:schemeClr val="accent2"/>
                </a:solidFill>
              </a:rPr>
              <a:t>: </a:t>
            </a:r>
          </a:p>
          <a:p>
            <a:endParaRPr lang="de-DE" sz="3600" dirty="0"/>
          </a:p>
          <a:p>
            <a:r>
              <a:rPr lang="de-DE" sz="3600" dirty="0"/>
              <a:t>Photon </a:t>
            </a:r>
            <a:r>
              <a:rPr lang="de-DE" sz="3600" dirty="0" err="1"/>
              <a:t>sphere</a:t>
            </a:r>
            <a:r>
              <a:rPr lang="de-DE" sz="3600" dirty="0"/>
              <a:t> r</a:t>
            </a:r>
            <a:r>
              <a:rPr lang="de-DE" sz="3600" baseline="-25000" dirty="0"/>
              <a:t>ps</a:t>
            </a:r>
            <a:r>
              <a:rPr lang="de-DE" sz="3600" dirty="0"/>
              <a:t> = 3 r</a:t>
            </a:r>
            <a:r>
              <a:rPr lang="de-DE" sz="3600" baseline="-25000" dirty="0"/>
              <a:t>g</a:t>
            </a:r>
          </a:p>
          <a:p>
            <a:r>
              <a:rPr lang="de-DE" sz="3600" dirty="0"/>
              <a:t>Shadow		</a:t>
            </a:r>
            <a:r>
              <a:rPr lang="de-DE" sz="3600" dirty="0" err="1"/>
              <a:t>r</a:t>
            </a:r>
            <a:r>
              <a:rPr lang="de-DE" sz="3600" baseline="-25000" dirty="0" err="1"/>
              <a:t>sh</a:t>
            </a:r>
            <a:r>
              <a:rPr lang="de-DE" sz="3600" dirty="0"/>
              <a:t> = 3</a:t>
            </a:r>
            <a:r>
              <a:rPr lang="de-DE" sz="3600" baseline="30000" dirty="0"/>
              <a:t>1/2</a:t>
            </a:r>
            <a:r>
              <a:rPr lang="de-DE" sz="3600" dirty="0"/>
              <a:t> r</a:t>
            </a:r>
            <a:r>
              <a:rPr lang="de-DE" sz="3600" baseline="-25000" dirty="0"/>
              <a:t>ps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966925B-6109-28D6-0EA5-E0F7CC15D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794" y="4541963"/>
            <a:ext cx="4718298" cy="234342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5D6A760-076E-5FC4-8972-632358259FC0}"/>
              </a:ext>
            </a:extLst>
          </p:cNvPr>
          <p:cNvSpPr txBox="1"/>
          <p:nvPr/>
        </p:nvSpPr>
        <p:spPr>
          <a:xfrm>
            <a:off x="8432898" y="6228020"/>
            <a:ext cx="4718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Jean-Pierre </a:t>
            </a:r>
            <a:r>
              <a:rPr lang="de-DE" dirty="0" err="1"/>
              <a:t>Luminet</a:t>
            </a:r>
            <a:r>
              <a:rPr lang="de-DE" dirty="0"/>
              <a:t> (1978)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134CEB1-93FC-2411-0291-0FAEB68CD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8802" y="-27384"/>
            <a:ext cx="4718298" cy="460453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3DE6455-9891-A8F2-A621-770387E947F9}"/>
              </a:ext>
            </a:extLst>
          </p:cNvPr>
          <p:cNvSpPr txBox="1"/>
          <p:nvPr/>
        </p:nvSpPr>
        <p:spPr>
          <a:xfrm>
            <a:off x="8614692" y="54868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Komissarov 2004</a:t>
            </a:r>
          </a:p>
        </p:txBody>
      </p:sp>
    </p:spTree>
    <p:extLst>
      <p:ext uri="{BB962C8B-B14F-4D97-AF65-F5344CB8AC3E}">
        <p14:creationId xmlns:p14="http://schemas.microsoft.com/office/powerpoint/2010/main" val="58527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564" y="566129"/>
            <a:ext cx="6824181" cy="511957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 rot="16200000">
            <a:off x="-692653" y="3051833"/>
            <a:ext cx="3975655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de-DE" sz="2799" b="1" kern="0" dirty="0" err="1">
                <a:latin typeface="Century Gothic" panose="020B0502020202020204"/>
              </a:rPr>
              <a:t>Neronov</a:t>
            </a:r>
            <a:r>
              <a:rPr lang="de-DE" sz="2799" b="1" kern="0" dirty="0">
                <a:latin typeface="Century Gothic" panose="020B0502020202020204"/>
              </a:rPr>
              <a:t> et al. (2012)</a:t>
            </a:r>
            <a:endParaRPr lang="de-DE" sz="2799" b="1" kern="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564" y="5751233"/>
            <a:ext cx="6812588" cy="83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93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 rot="16200000">
            <a:off x="-1638132" y="3483806"/>
            <a:ext cx="5365777" cy="3692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126">
              <a:defRPr/>
            </a:pPr>
            <a:r>
              <a:rPr lang="fr-FR" sz="1799" kern="0" dirty="0">
                <a:solidFill>
                  <a:prstClr val="white"/>
                </a:solidFill>
                <a:latin typeface="Century Gothic" panose="020B0502020202020204"/>
              </a:rPr>
              <a:t> S. </a:t>
            </a:r>
            <a:r>
              <a:rPr lang="fr-FR" sz="1799" kern="0" dirty="0" err="1">
                <a:solidFill>
                  <a:prstClr val="white"/>
                </a:solidFill>
                <a:latin typeface="Century Gothic" panose="020B0502020202020204"/>
              </a:rPr>
              <a:t>Koide</a:t>
            </a:r>
            <a:r>
              <a:rPr lang="fr-FR" sz="1799" kern="0" dirty="0">
                <a:solidFill>
                  <a:prstClr val="white"/>
                </a:solidFill>
                <a:latin typeface="Century Gothic" panose="020B0502020202020204"/>
              </a:rPr>
              <a:t> et al. (Science 2002, vol. 295, p. 1688)</a:t>
            </a:r>
            <a:endParaRPr lang="de-DE" sz="1799" kern="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-1" y="893"/>
            <a:ext cx="12188825" cy="36923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r" defTabSz="914126">
              <a:defRPr/>
            </a:pPr>
            <a:r>
              <a:rPr lang="de-DE" sz="1799" kern="0" dirty="0" err="1">
                <a:solidFill>
                  <a:srgbClr val="DADADA">
                    <a:lumMod val="50000"/>
                  </a:srgbClr>
                </a:solidFill>
                <a:latin typeface="Century Gothic" panose="020B0502020202020204"/>
              </a:rPr>
              <a:t>Blandford-Znajek</a:t>
            </a:r>
            <a:r>
              <a:rPr lang="de-DE" sz="1799" kern="0" dirty="0">
                <a:solidFill>
                  <a:srgbClr val="DADADA">
                    <a:lumMod val="50000"/>
                  </a:srgbClr>
                </a:solidFill>
                <a:latin typeface="Century Gothic" panose="020B0502020202020204"/>
              </a:rPr>
              <a:t> Mechanismus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481" y="490619"/>
            <a:ext cx="8025784" cy="602268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939" y="6019127"/>
            <a:ext cx="5730404" cy="497598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643314" y="632100"/>
            <a:ext cx="6216490" cy="58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de-DE" sz="3199" kern="0" dirty="0" err="1">
                <a:solidFill>
                  <a:prstClr val="white"/>
                </a:solidFill>
                <a:latin typeface="Century Gothic" panose="020B0502020202020204"/>
              </a:rPr>
              <a:t>Blandford-Znajek</a:t>
            </a:r>
            <a:r>
              <a:rPr lang="de-DE" sz="3199" kern="0" dirty="0">
                <a:solidFill>
                  <a:prstClr val="white"/>
                </a:solidFill>
                <a:latin typeface="Century Gothic" panose="020B0502020202020204"/>
              </a:rPr>
              <a:t> </a:t>
            </a:r>
            <a:r>
              <a:rPr lang="de-DE" sz="3199" kern="0" dirty="0" err="1">
                <a:solidFill>
                  <a:prstClr val="white"/>
                </a:solidFill>
                <a:latin typeface="Century Gothic" panose="020B0502020202020204"/>
              </a:rPr>
              <a:t>Mechanism</a:t>
            </a:r>
            <a:endParaRPr lang="de-DE" sz="3199" kern="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98AF089-2CC6-4BC8-9DF1-0D07D33B02F8}"/>
              </a:ext>
            </a:extLst>
          </p:cNvPr>
          <p:cNvSpPr txBox="1"/>
          <p:nvPr/>
        </p:nvSpPr>
        <p:spPr>
          <a:xfrm>
            <a:off x="8926020" y="5615229"/>
            <a:ext cx="344967" cy="707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999" dirty="0"/>
              <a:t>.</a:t>
            </a:r>
            <a:endParaRPr lang="en-US" sz="3999" dirty="0"/>
          </a:p>
        </p:txBody>
      </p:sp>
    </p:spTree>
    <p:extLst>
      <p:ext uri="{BB962C8B-B14F-4D97-AF65-F5344CB8AC3E}">
        <p14:creationId xmlns:p14="http://schemas.microsoft.com/office/powerpoint/2010/main" val="132121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EFBB8A5-BEF8-43F8-8307-43EC0305D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336" y="915055"/>
            <a:ext cx="7466128" cy="4992974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EA5177C-B841-4946-8C87-89D6433EC6B1}"/>
              </a:ext>
            </a:extLst>
          </p:cNvPr>
          <p:cNvSpPr txBox="1"/>
          <p:nvPr/>
        </p:nvSpPr>
        <p:spPr>
          <a:xfrm>
            <a:off x="6949708" y="6254591"/>
            <a:ext cx="3137238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799" dirty="0"/>
              <a:t>Walker et al. (2018)</a:t>
            </a:r>
            <a:endParaRPr lang="en-US" sz="1799" dirty="0"/>
          </a:p>
        </p:txBody>
      </p:sp>
    </p:spTree>
    <p:extLst>
      <p:ext uri="{BB962C8B-B14F-4D97-AF65-F5344CB8AC3E}">
        <p14:creationId xmlns:p14="http://schemas.microsoft.com/office/powerpoint/2010/main" val="45587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ig. 2: GMVA+ALMA image of the central black hole region in Messier 87 obtained on April 14-15, 2018 at 3.5 mm wavelength.  The large image depicts the jet and central ring as reconstructed by the standard CLEAN method. The inset shows a magnification of the inner region obtained with the super-resolving SMILI method, revealing the ring shape with a diameter of 64 microarcseconds, which corresponds to 8.4 Schwarzschild radii.">
            <a:extLst>
              <a:ext uri="{FF2B5EF4-FFF2-40B4-BE49-F238E27FC236}">
                <a16:creationId xmlns:a16="http://schemas.microsoft.com/office/drawing/2014/main" id="{A9085490-D7C5-B7C2-7962-26224C7C6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140" y="-63174"/>
            <a:ext cx="8960543" cy="692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F18CCA9-254B-745A-111C-E6D25A677300}"/>
              </a:ext>
            </a:extLst>
          </p:cNvPr>
          <p:cNvSpPr txBox="1"/>
          <p:nvPr/>
        </p:nvSpPr>
        <p:spPr>
          <a:xfrm>
            <a:off x="405780" y="5805264"/>
            <a:ext cx="72728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1" dirty="0">
                <a:effectLst/>
                <a:latin typeface="Roboto" panose="02000000000000000000" pitchFamily="2" charset="0"/>
              </a:rPr>
              <a:t>GMVA+ALMA image of the central black hole region in Messier 87 obtained on April 14-15, 2018 at 3.5 mm</a:t>
            </a:r>
            <a:r>
              <a:rPr lang="en-US" b="0" i="0" dirty="0">
                <a:effectLst/>
                <a:latin typeface="Roboto" panose="02000000000000000000" pitchFamily="2" charset="0"/>
              </a:rPr>
              <a:t>… </a:t>
            </a:r>
            <a:r>
              <a:rPr lang="en-US" b="0" i="0" dirty="0">
                <a:effectLst/>
                <a:latin typeface="Roboto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[more]</a:t>
            </a:r>
            <a:endParaRPr lang="en-US" b="0" i="0" dirty="0">
              <a:effectLst/>
              <a:latin typeface="Roboto" panose="02000000000000000000" pitchFamily="2" charset="0"/>
            </a:endParaRPr>
          </a:p>
          <a:p>
            <a:pPr algn="l"/>
            <a:r>
              <a:rPr lang="en-US" b="0" i="0" dirty="0">
                <a:effectLst/>
                <a:latin typeface="Roboto" panose="02000000000000000000" pitchFamily="2" charset="0"/>
              </a:rPr>
              <a:t>© R. Lu et al, Nature 2023</a:t>
            </a:r>
          </a:p>
        </p:txBody>
      </p:sp>
    </p:spTree>
    <p:extLst>
      <p:ext uri="{BB962C8B-B14F-4D97-AF65-F5344CB8AC3E}">
        <p14:creationId xmlns:p14="http://schemas.microsoft.com/office/powerpoint/2010/main" val="239157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9970D9-2591-4D2C-A1F2-D961492F8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007" y="182901"/>
            <a:ext cx="6127534" cy="1517907"/>
          </a:xfrm>
        </p:spPr>
        <p:txBody>
          <a:bodyPr>
            <a:normAutofit/>
          </a:bodyPr>
          <a:lstStyle/>
          <a:p>
            <a:r>
              <a:rPr lang="de-DE" sz="2800" kern="0" dirty="0">
                <a:latin typeface="Arial" panose="020B0604020202020204" pitchFamily="34" charset="0"/>
                <a:cs typeface="Arial" panose="020B0604020202020204" pitchFamily="34" charset="0"/>
              </a:rPr>
              <a:t>Dissipation </a:t>
            </a:r>
            <a:r>
              <a:rPr lang="de-DE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close</a:t>
            </a:r>
            <a:r>
              <a:rPr lang="de-DE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800" kern="0" dirty="0">
                <a:latin typeface="Arial" panose="020B0604020202020204" pitchFamily="34" charset="0"/>
                <a:cs typeface="Arial" panose="020B0604020202020204" pitchFamily="34" charset="0"/>
              </a:rPr>
              <a:t> M87 </a:t>
            </a:r>
            <a:r>
              <a:rPr lang="de-DE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black</a:t>
            </a:r>
            <a:r>
              <a:rPr lang="de-DE" sz="2800" kern="0" dirty="0">
                <a:latin typeface="Arial" panose="020B0604020202020204" pitchFamily="34" charset="0"/>
                <a:cs typeface="Arial" panose="020B0604020202020204" pitchFamily="34" charset="0"/>
              </a:rPr>
              <a:t> hole </a:t>
            </a:r>
            <a:br>
              <a:rPr lang="de-DE" sz="2800" kern="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7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7A8A936-0EE2-4353-8490-2589F259AF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401" y="309264"/>
            <a:ext cx="4726670" cy="6085588"/>
          </a:xfr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AA30D454-CD7B-47CB-8B89-00E8E61DE430}"/>
              </a:ext>
            </a:extLst>
          </p:cNvPr>
          <p:cNvSpPr/>
          <p:nvPr/>
        </p:nvSpPr>
        <p:spPr>
          <a:xfrm>
            <a:off x="7359665" y="6345231"/>
            <a:ext cx="7422597" cy="369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99" dirty="0"/>
              <a:t> </a:t>
            </a:r>
            <a:r>
              <a:rPr lang="en-US" sz="1799" dirty="0" err="1"/>
              <a:t>Acciari</a:t>
            </a:r>
            <a:r>
              <a:rPr lang="en-US" sz="1799" dirty="0"/>
              <a:t> et al. , &amp; KM, Science, 325, 444, 2009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7B0B130-3AE5-439C-B649-064D8929A3A9}"/>
              </a:ext>
            </a:extLst>
          </p:cNvPr>
          <p:cNvSpPr txBox="1"/>
          <p:nvPr/>
        </p:nvSpPr>
        <p:spPr>
          <a:xfrm>
            <a:off x="640468" y="2787922"/>
            <a:ext cx="5562570" cy="4092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defTabSz="914126">
              <a:defRPr/>
            </a:pPr>
            <a:endParaRPr lang="de-DE" sz="2399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189" lvl="2" indent="-457063">
              <a:buFont typeface="Wingdings" panose="05000000000000000000" pitchFamily="2" charset="2"/>
              <a:buChar char="Ø"/>
              <a:defRPr/>
            </a:pPr>
            <a:r>
              <a:rPr lang="de-DE" sz="2399" kern="0" dirty="0" err="1">
                <a:latin typeface="Arial" panose="020B0604020202020204" pitchFamily="34" charset="0"/>
                <a:cs typeface="Arial" panose="020B0604020202020204" pitchFamily="34" charset="0"/>
              </a:rPr>
              <a:t>Limb</a:t>
            </a:r>
            <a:r>
              <a:rPr lang="de-DE" sz="2399" kern="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DE" sz="2399" kern="0" dirty="0" err="1">
                <a:latin typeface="Arial" panose="020B0604020202020204" pitchFamily="34" charset="0"/>
                <a:cs typeface="Arial" panose="020B0604020202020204" pitchFamily="34" charset="0"/>
              </a:rPr>
              <a:t>brightened</a:t>
            </a:r>
            <a:r>
              <a:rPr lang="de-DE" sz="2399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399" kern="0" dirty="0" err="1">
                <a:latin typeface="Arial" panose="020B0604020202020204" pitchFamily="34" charset="0"/>
                <a:cs typeface="Arial" panose="020B0604020202020204" pitchFamily="34" charset="0"/>
              </a:rPr>
              <a:t>jet</a:t>
            </a:r>
            <a:r>
              <a:rPr lang="de-DE" sz="2399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399" kern="0" dirty="0" err="1">
                <a:latin typeface="Arial" panose="020B0604020202020204" pitchFamily="34" charset="0"/>
                <a:cs typeface="Arial" panose="020B0604020202020204" pitchFamily="34" charset="0"/>
              </a:rPr>
              <a:t>within</a:t>
            </a:r>
            <a:r>
              <a:rPr lang="de-DE" sz="2399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399" kern="0" dirty="0" err="1"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  <a:r>
              <a:rPr lang="de-DE" sz="2399" kern="0" dirty="0">
                <a:latin typeface="Arial" panose="020B0604020202020204" pitchFamily="34" charset="0"/>
                <a:cs typeface="Arial" panose="020B0604020202020204" pitchFamily="34" charset="0"/>
              </a:rPr>
              <a:t> 200 r</a:t>
            </a:r>
            <a:r>
              <a:rPr lang="de-DE" sz="2399" kern="0" baseline="-250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lang="de-DE" sz="2399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189" lvl="2" indent="-457063">
              <a:buFont typeface="Wingdings" panose="05000000000000000000" pitchFamily="2" charset="2"/>
              <a:buChar char="Ø"/>
              <a:tabLst>
                <a:tab pos="4570628" algn="l"/>
              </a:tabLst>
              <a:defRPr/>
            </a:pPr>
            <a:r>
              <a:rPr lang="de-DE" sz="2399" kern="0" dirty="0" err="1">
                <a:latin typeface="Arial" panose="020B0604020202020204" pitchFamily="34" charset="0"/>
                <a:cs typeface="Arial" panose="020B0604020202020204" pitchFamily="34" charset="0"/>
              </a:rPr>
              <a:t>Poynting</a:t>
            </a:r>
            <a:r>
              <a:rPr lang="de-DE" sz="2399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399" kern="0" dirty="0" err="1">
                <a:latin typeface="Arial" panose="020B0604020202020204" pitchFamily="34" charset="0"/>
                <a:cs typeface="Arial" panose="020B0604020202020204" pitchFamily="34" charset="0"/>
              </a:rPr>
              <a:t>flux</a:t>
            </a:r>
            <a:r>
              <a:rPr lang="de-DE" sz="2399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399" kern="0" dirty="0" err="1">
                <a:latin typeface="Arial" panose="020B0604020202020204" pitchFamily="34" charset="0"/>
                <a:cs typeface="Arial" panose="020B0604020202020204" pitchFamily="34" charset="0"/>
              </a:rPr>
              <a:t>dominance</a:t>
            </a:r>
            <a:r>
              <a:rPr lang="de-DE" sz="2399" kern="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sz="2399" kern="0" dirty="0" err="1">
                <a:latin typeface="Arial" panose="020B0604020202020204" pitchFamily="34" charset="0"/>
                <a:cs typeface="Arial" panose="020B0604020202020204" pitchFamily="34" charset="0"/>
              </a:rPr>
              <a:t>jet</a:t>
            </a:r>
            <a:r>
              <a:rPr lang="de-DE" sz="2399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399" kern="0" dirty="0" err="1">
                <a:latin typeface="Arial" panose="020B0604020202020204" pitchFamily="34" charset="0"/>
                <a:cs typeface="Arial" panose="020B0604020202020204" pitchFamily="34" charset="0"/>
              </a:rPr>
              <a:t>axis</a:t>
            </a:r>
            <a:r>
              <a:rPr lang="de-DE" sz="2399" kern="0" dirty="0">
                <a:latin typeface="Arial" panose="020B0604020202020204" pitchFamily="34" charset="0"/>
                <a:cs typeface="Arial" panose="020B0604020202020204" pitchFamily="34" charset="0"/>
              </a:rPr>
              <a:t> at ~5 r</a:t>
            </a:r>
            <a:r>
              <a:rPr lang="de-DE" sz="2399" kern="0" baseline="-250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lang="de-DE" sz="2399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189" lvl="2" indent="-457063">
              <a:buFont typeface="Wingdings" panose="05000000000000000000" pitchFamily="2" charset="2"/>
              <a:buChar char="Ø"/>
              <a:defRPr/>
            </a:pPr>
            <a:r>
              <a:rPr lang="de-DE" sz="2399" kern="0" dirty="0">
                <a:latin typeface="Arial" panose="020B0604020202020204" pitchFamily="34" charset="0"/>
                <a:cs typeface="Arial" panose="020B0604020202020204" pitchFamily="34" charset="0"/>
              </a:rPr>
              <a:t>Short-term </a:t>
            </a:r>
            <a:r>
              <a:rPr lang="de-DE" sz="2399" kern="0" dirty="0" err="1">
                <a:latin typeface="Arial" panose="020B0604020202020204" pitchFamily="34" charset="0"/>
                <a:cs typeface="Arial" panose="020B0604020202020204" pitchFamily="34" charset="0"/>
              </a:rPr>
              <a:t>variability</a:t>
            </a:r>
            <a:r>
              <a:rPr lang="de-DE" sz="2399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399" kern="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399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399" kern="0" dirty="0" err="1"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r>
              <a:rPr lang="de-DE" sz="2399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399" kern="0" dirty="0" err="1">
                <a:latin typeface="Arial" panose="020B0604020202020204" pitchFamily="34" charset="0"/>
                <a:cs typeface="Arial" panose="020B0604020202020204" pitchFamily="34" charset="0"/>
              </a:rPr>
              <a:t>gamma</a:t>
            </a:r>
            <a:r>
              <a:rPr lang="de-DE" sz="2399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399" kern="0" dirty="0" err="1">
                <a:latin typeface="Arial" panose="020B0604020202020204" pitchFamily="34" charset="0"/>
                <a:cs typeface="Arial" panose="020B0604020202020204" pitchFamily="34" charset="0"/>
              </a:rPr>
              <a:t>rays</a:t>
            </a:r>
            <a:endParaRPr lang="de-DE" sz="2399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189" lvl="2" indent="-457063">
              <a:buFont typeface="Wingdings" panose="05000000000000000000" pitchFamily="2" charset="2"/>
              <a:buChar char="Ø"/>
              <a:defRPr/>
            </a:pPr>
            <a:r>
              <a:rPr lang="de-DE" sz="2399" kern="0" dirty="0" err="1">
                <a:latin typeface="Arial" panose="020B0604020202020204" pitchFamily="34" charset="0"/>
                <a:cs typeface="Arial" panose="020B0604020202020204" pitchFamily="34" charset="0"/>
              </a:rPr>
              <a:t>Cannot</a:t>
            </a:r>
            <a:r>
              <a:rPr lang="de-DE" sz="2399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399" kern="0" dirty="0" err="1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de-DE" sz="2399" kern="0" dirty="0">
                <a:latin typeface="Arial" panose="020B0604020202020204" pitchFamily="34" charset="0"/>
                <a:cs typeface="Arial" panose="020B0604020202020204" pitchFamily="34" charset="0"/>
              </a:rPr>
              <a:t> due </a:t>
            </a:r>
            <a:r>
              <a:rPr lang="de-DE" sz="2399" kern="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399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399" kern="0" dirty="0" err="1">
                <a:latin typeface="Arial" panose="020B0604020202020204" pitchFamily="34" charset="0"/>
                <a:cs typeface="Arial" panose="020B0604020202020204" pitchFamily="34" charset="0"/>
              </a:rPr>
              <a:t>shocks</a:t>
            </a:r>
            <a:endParaRPr lang="de-DE" sz="2399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189" lvl="2" indent="-457063">
              <a:buFont typeface="Wingdings" panose="05000000000000000000" pitchFamily="2" charset="2"/>
              <a:buChar char="Ø"/>
              <a:defRPr/>
            </a:pPr>
            <a:r>
              <a:rPr lang="de-DE" sz="2399" kern="0" dirty="0" err="1">
                <a:latin typeface="Arial" panose="020B0604020202020204" pitchFamily="34" charset="0"/>
                <a:cs typeface="Arial" panose="020B0604020202020204" pitchFamily="34" charset="0"/>
              </a:rPr>
              <a:t>Reconnection</a:t>
            </a:r>
            <a:r>
              <a:rPr lang="de-DE" sz="2399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399" kern="0" dirty="0" err="1">
                <a:latin typeface="Arial" panose="020B0604020202020204" pitchFamily="34" charset="0"/>
                <a:cs typeface="Arial" panose="020B0604020202020204" pitchFamily="34" charset="0"/>
              </a:rPr>
              <a:t>cannot</a:t>
            </a:r>
            <a:r>
              <a:rPr lang="de-DE" sz="2399" kern="0" dirty="0">
                <a:latin typeface="Arial" panose="020B0604020202020204" pitchFamily="34" charset="0"/>
                <a:cs typeface="Arial" panose="020B0604020202020204" pitchFamily="34" charset="0"/>
              </a:rPr>
              <a:t> tap </a:t>
            </a:r>
            <a:r>
              <a:rPr lang="de-DE" sz="2399" kern="0" dirty="0" err="1">
                <a:latin typeface="Arial" panose="020B0604020202020204" pitchFamily="34" charset="0"/>
                <a:cs typeface="Arial" panose="020B0604020202020204" pitchFamily="34" charset="0"/>
              </a:rPr>
              <a:t>entire</a:t>
            </a:r>
            <a:r>
              <a:rPr lang="de-DE" sz="2399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399" kern="0" dirty="0" err="1">
                <a:latin typeface="Arial" panose="020B0604020202020204" pitchFamily="34" charset="0"/>
                <a:cs typeface="Arial" panose="020B0604020202020204" pitchFamily="34" charset="0"/>
              </a:rPr>
              <a:t>Poynting</a:t>
            </a:r>
            <a:r>
              <a:rPr lang="de-DE" sz="2399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399" kern="0" dirty="0" err="1">
                <a:latin typeface="Arial" panose="020B0604020202020204" pitchFamily="34" charset="0"/>
                <a:cs typeface="Arial" panose="020B0604020202020204" pitchFamily="34" charset="0"/>
              </a:rPr>
              <a:t>flux</a:t>
            </a:r>
            <a:endParaRPr lang="de-DE" sz="2399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defRPr/>
            </a:pPr>
            <a:endParaRPr lang="de-DE" sz="1999" kern="0" dirty="0">
              <a:latin typeface="Century Gothic" panose="020B0502020202020204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5027A50-31C2-43F8-927A-7CE99938BC83}"/>
              </a:ext>
            </a:extLst>
          </p:cNvPr>
          <p:cNvSpPr txBox="1"/>
          <p:nvPr/>
        </p:nvSpPr>
        <p:spPr>
          <a:xfrm>
            <a:off x="612754" y="1853831"/>
            <a:ext cx="73873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Gamma-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ray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variability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~ 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horizon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light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travel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time 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(1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delay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until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peak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arives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radio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frequencies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048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48C1B99-A610-8E96-1675-5E61709B6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687658"/>
            <a:ext cx="4827255" cy="373817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919401F-1D79-1859-6D41-36D888BED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484" y="692696"/>
            <a:ext cx="4135857" cy="373817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F8FC436-A14A-1D5A-3E4C-5635BD6F7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1900" y="4775749"/>
            <a:ext cx="3381375" cy="63817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FFF65168-8C95-5219-2EB9-39A5BDE8F17E}"/>
              </a:ext>
            </a:extLst>
          </p:cNvPr>
          <p:cNvSpPr txBox="1"/>
          <p:nvPr/>
        </p:nvSpPr>
        <p:spPr>
          <a:xfrm>
            <a:off x="5302324" y="4869160"/>
            <a:ext cx="612068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400" dirty="0"/>
              <a:t>IC </a:t>
            </a:r>
            <a:r>
              <a:rPr lang="de-DE" sz="2400" dirty="0" err="1"/>
              <a:t>scattered</a:t>
            </a:r>
            <a:r>
              <a:rPr lang="de-DE" sz="2400" dirty="0"/>
              <a:t> </a:t>
            </a:r>
            <a:r>
              <a:rPr lang="de-DE" sz="2400" dirty="0" err="1"/>
              <a:t>photons</a:t>
            </a:r>
            <a:r>
              <a:rPr lang="de-DE" sz="2400" dirty="0"/>
              <a:t> </a:t>
            </a:r>
            <a:r>
              <a:rPr lang="de-DE" sz="2400" dirty="0" err="1"/>
              <a:t>produce</a:t>
            </a:r>
            <a:r>
              <a:rPr lang="de-DE" sz="2400" dirty="0"/>
              <a:t> </a:t>
            </a:r>
            <a:r>
              <a:rPr lang="de-DE" sz="2400" dirty="0" err="1"/>
              <a:t>pairs</a:t>
            </a:r>
            <a:r>
              <a:rPr lang="de-DE" sz="2400" dirty="0"/>
              <a:t> </a:t>
            </a:r>
          </a:p>
          <a:p>
            <a:pPr>
              <a:lnSpc>
                <a:spcPct val="90000"/>
              </a:lnSpc>
            </a:pPr>
            <a:r>
              <a:rPr lang="de-DE" sz="2400" dirty="0">
                <a:sym typeface="Wingdings" panose="05000000000000000000" pitchFamily="2" charset="2"/>
              </a:rPr>
              <a:t></a:t>
            </a:r>
            <a:r>
              <a:rPr lang="de-DE" sz="2400" dirty="0"/>
              <a:t> </a:t>
            </a:r>
            <a:r>
              <a:rPr lang="de-DE" sz="2400" dirty="0" err="1"/>
              <a:t>integro</a:t>
            </a:r>
            <a:r>
              <a:rPr lang="de-DE" sz="2400" dirty="0"/>
              <a:t>-differential </a:t>
            </a:r>
            <a:r>
              <a:rPr lang="de-DE" sz="2400" dirty="0" err="1"/>
              <a:t>equation</a:t>
            </a:r>
            <a:r>
              <a:rPr lang="de-DE" sz="2400" dirty="0"/>
              <a:t> </a:t>
            </a:r>
            <a:r>
              <a:rPr lang="de-DE" sz="2400" dirty="0" err="1"/>
              <a:t>describe</a:t>
            </a:r>
            <a:r>
              <a:rPr lang="de-DE" sz="2400" dirty="0"/>
              <a:t> </a:t>
            </a:r>
            <a:r>
              <a:rPr lang="de-DE" sz="2400" dirty="0" err="1"/>
              <a:t>self-consistently</a:t>
            </a:r>
            <a:r>
              <a:rPr lang="de-DE" sz="2400" dirty="0"/>
              <a:t> </a:t>
            </a:r>
            <a:r>
              <a:rPr lang="de-DE" sz="2400" dirty="0" err="1"/>
              <a:t>gap</a:t>
            </a:r>
            <a:r>
              <a:rPr lang="de-DE" sz="2400" dirty="0"/>
              <a:t> </a:t>
            </a:r>
            <a:r>
              <a:rPr lang="de-DE" sz="2400" dirty="0" err="1"/>
              <a:t>height</a:t>
            </a:r>
            <a:r>
              <a:rPr lang="de-DE" sz="2400" dirty="0"/>
              <a:t> H and pair </a:t>
            </a:r>
            <a:r>
              <a:rPr lang="de-DE" sz="2400" dirty="0" err="1"/>
              <a:t>multiplicity</a:t>
            </a:r>
            <a:endParaRPr lang="de-DE" sz="2400" dirty="0"/>
          </a:p>
          <a:p>
            <a:pPr>
              <a:lnSpc>
                <a:spcPct val="90000"/>
              </a:lnSpc>
            </a:pPr>
            <a:r>
              <a:rPr lang="de-DE" sz="2400" dirty="0"/>
              <a:t>(</a:t>
            </a:r>
            <a:r>
              <a:rPr lang="de-DE" sz="2400" dirty="0" err="1"/>
              <a:t>Beskin</a:t>
            </a:r>
            <a:r>
              <a:rPr lang="de-DE" sz="2400" dirty="0"/>
              <a:t> et al. 1992, </a:t>
            </a:r>
            <a:r>
              <a:rPr lang="de-DE" sz="2400" dirty="0" err="1"/>
              <a:t>Hirotani</a:t>
            </a:r>
            <a:r>
              <a:rPr lang="de-DE" sz="2400" dirty="0"/>
              <a:t> &amp; </a:t>
            </a:r>
            <a:r>
              <a:rPr lang="de-DE" sz="2400" dirty="0" err="1"/>
              <a:t>Okamoto</a:t>
            </a:r>
            <a:r>
              <a:rPr lang="de-DE" sz="2400" dirty="0"/>
              <a:t> 1998)</a:t>
            </a:r>
          </a:p>
        </p:txBody>
      </p:sp>
    </p:spTree>
    <p:extLst>
      <p:ext uri="{BB962C8B-B14F-4D97-AF65-F5344CB8AC3E}">
        <p14:creationId xmlns:p14="http://schemas.microsoft.com/office/powerpoint/2010/main" val="280648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ABC436-2F88-41A0-9CE3-14EDF7773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Density &lt; Goldreich-Julian </a:t>
            </a:r>
            <a:r>
              <a:rPr lang="de-DE" dirty="0" err="1"/>
              <a:t>density</a:t>
            </a: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FEBDF9C-5AB8-412C-9621-C1D2D1B98F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82444" y="1844824"/>
            <a:ext cx="5299372" cy="3619640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AF5DDE2-3169-4A92-9814-AEE80E4F9E6A}"/>
              </a:ext>
            </a:extLst>
          </p:cNvPr>
          <p:cNvSpPr txBox="1"/>
          <p:nvPr/>
        </p:nvSpPr>
        <p:spPr>
          <a:xfrm>
            <a:off x="1341884" y="1700808"/>
            <a:ext cx="4896544" cy="4450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400" dirty="0"/>
              <a:t>Mrk501 MAGIC </a:t>
            </a:r>
            <a:r>
              <a:rPr lang="de-DE" sz="2400" dirty="0" err="1"/>
              <a:t>observations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intermittent</a:t>
            </a:r>
            <a:r>
              <a:rPr lang="de-DE" sz="2400" dirty="0"/>
              <a:t> 3 </a:t>
            </a:r>
            <a:r>
              <a:rPr lang="de-DE" sz="2400" dirty="0" err="1"/>
              <a:t>TeV</a:t>
            </a:r>
            <a:r>
              <a:rPr lang="de-DE" sz="2400" dirty="0"/>
              <a:t> </a:t>
            </a:r>
            <a:r>
              <a:rPr lang="de-DE" sz="2400" dirty="0" err="1"/>
              <a:t>bump</a:t>
            </a:r>
            <a:r>
              <a:rPr lang="de-DE" sz="2400" dirty="0"/>
              <a:t>: Gap-</a:t>
            </a:r>
            <a:r>
              <a:rPr lang="de-DE" sz="2400" dirty="0" err="1"/>
              <a:t>accelerated</a:t>
            </a:r>
            <a:r>
              <a:rPr lang="de-DE" sz="2400" dirty="0"/>
              <a:t> beam </a:t>
            </a:r>
            <a:r>
              <a:rPr lang="de-DE" sz="2400" dirty="0" err="1"/>
              <a:t>interacts</a:t>
            </a:r>
            <a:r>
              <a:rPr lang="de-DE" sz="2400" dirty="0"/>
              <a:t> </a:t>
            </a:r>
            <a:r>
              <a:rPr lang="de-DE" sz="2400" dirty="0" err="1"/>
              <a:t>with</a:t>
            </a:r>
            <a:r>
              <a:rPr lang="de-DE" sz="2400" dirty="0"/>
              <a:t> </a:t>
            </a:r>
            <a:r>
              <a:rPr lang="de-DE" sz="2400" dirty="0" err="1"/>
              <a:t>emission</a:t>
            </a:r>
            <a:r>
              <a:rPr lang="de-DE" sz="2400" dirty="0"/>
              <a:t>-line </a:t>
            </a:r>
            <a:r>
              <a:rPr lang="de-DE" sz="2400" dirty="0" err="1"/>
              <a:t>clouds</a:t>
            </a:r>
            <a:r>
              <a:rPr lang="de-DE" sz="2400" dirty="0"/>
              <a:t> </a:t>
            </a:r>
            <a:r>
              <a:rPr lang="de-DE" sz="2400" dirty="0" err="1"/>
              <a:t>dissipating</a:t>
            </a:r>
            <a:r>
              <a:rPr lang="de-DE" sz="2400" dirty="0"/>
              <a:t>         P</a:t>
            </a:r>
            <a:r>
              <a:rPr lang="de-DE" sz="2400" baseline="-25000" dirty="0"/>
              <a:t>i</a:t>
            </a:r>
            <a:r>
              <a:rPr lang="de-DE" sz="2400" dirty="0"/>
              <a:t> =  0.001 P</a:t>
            </a:r>
            <a:r>
              <a:rPr lang="de-DE" sz="2400" baseline="-25000" dirty="0"/>
              <a:t>BZ</a:t>
            </a:r>
          </a:p>
          <a:p>
            <a:pPr>
              <a:lnSpc>
                <a:spcPct val="90000"/>
              </a:lnSpc>
            </a:pPr>
            <a:endParaRPr lang="de-DE" sz="2400" baseline="-25000" dirty="0"/>
          </a:p>
          <a:p>
            <a:pPr algn="l"/>
            <a:r>
              <a:rPr lang="de-DE" sz="2400" b="0" i="0" u="none" strike="noStrike" baseline="0" dirty="0" err="1">
                <a:latin typeface="NimbusRomNo9L-Regu"/>
              </a:rPr>
              <a:t>Agrees</a:t>
            </a:r>
            <a:r>
              <a:rPr lang="de-DE" sz="2400" b="0" i="0" u="none" strike="noStrike" baseline="0" dirty="0">
                <a:latin typeface="NimbusRomNo9L-Regu"/>
              </a:rPr>
              <a:t> </a:t>
            </a:r>
            <a:r>
              <a:rPr lang="de-DE" sz="2400" b="0" i="0" u="none" strike="noStrike" baseline="0" dirty="0" err="1">
                <a:latin typeface="NimbusRomNo9L-Regu"/>
              </a:rPr>
              <a:t>with</a:t>
            </a:r>
            <a:r>
              <a:rPr lang="de-DE" sz="2400" b="0" i="0" u="none" strike="noStrike" baseline="0" dirty="0">
                <a:latin typeface="NimbusRomNo9L-Regu"/>
              </a:rPr>
              <a:t> Levinson &amp; Cerutti (2018): </a:t>
            </a:r>
            <a:r>
              <a:rPr lang="de-DE" sz="2400" b="0" i="0" u="none" strike="noStrike" baseline="0" dirty="0" err="1">
                <a:latin typeface="NimbusRomNo9L-Regu"/>
              </a:rPr>
              <a:t>fraction</a:t>
            </a:r>
            <a:r>
              <a:rPr lang="en-US" sz="2400" b="0" i="0" u="none" strike="noStrike" baseline="0" dirty="0">
                <a:latin typeface="txsy"/>
              </a:rPr>
              <a:t> </a:t>
            </a:r>
            <a:r>
              <a:rPr lang="en-US" sz="2400" b="0" i="0" u="none" strike="noStrike" baseline="0" dirty="0">
                <a:latin typeface="NimbusRomNo9L-Regu"/>
              </a:rPr>
              <a:t>0</a:t>
            </a:r>
            <a:r>
              <a:rPr lang="en-US" sz="2400" b="0" i="0" u="none" strike="noStrike" baseline="0" dirty="0">
                <a:latin typeface="rtxmi"/>
              </a:rPr>
              <a:t>:</a:t>
            </a:r>
            <a:r>
              <a:rPr lang="en-US" sz="2400" b="0" i="0" u="none" strike="noStrike" baseline="0" dirty="0">
                <a:latin typeface="NimbusRomNo9L-Regu"/>
              </a:rPr>
              <a:t>001 of </a:t>
            </a:r>
            <a:r>
              <a:rPr lang="en-US" sz="2400" b="0" i="0" u="none" strike="noStrike" baseline="0" dirty="0">
                <a:latin typeface="NimbusRomNo9L-ReguItal"/>
              </a:rPr>
              <a:t>P</a:t>
            </a:r>
            <a:r>
              <a:rPr lang="en-US" sz="2400" b="0" i="0" u="none" strike="noStrike" baseline="-25000" dirty="0">
                <a:latin typeface="NimbusRomNo9L-Regu"/>
              </a:rPr>
              <a:t>BZ</a:t>
            </a:r>
            <a:r>
              <a:rPr lang="en-US" sz="2400" b="0" i="0" u="none" strike="noStrike" baseline="0" dirty="0">
                <a:latin typeface="NimbusRomNo9L-Regu"/>
              </a:rPr>
              <a:t> dissipated in time 3.5 </a:t>
            </a:r>
            <a:r>
              <a:rPr lang="en-US" sz="2400" b="0" i="0" u="none" strike="noStrike" baseline="0" dirty="0">
                <a:latin typeface="NimbusRomNo9L-ReguItal"/>
              </a:rPr>
              <a:t>r</a:t>
            </a:r>
            <a:r>
              <a:rPr lang="en-US" sz="2400" b="0" i="0" u="none" strike="noStrike" baseline="-25000" dirty="0">
                <a:latin typeface="NimbusRomNo9L-Regu"/>
              </a:rPr>
              <a:t>S</a:t>
            </a:r>
            <a:r>
              <a:rPr lang="en-US" sz="2400" dirty="0">
                <a:latin typeface="rtxmi"/>
              </a:rPr>
              <a:t>/</a:t>
            </a:r>
            <a:r>
              <a:rPr lang="en-US" sz="2400" b="0" i="0" u="none" strike="noStrike" baseline="0" dirty="0">
                <a:latin typeface="NimbusRomNo9L-ReguItal"/>
              </a:rPr>
              <a:t>c</a:t>
            </a:r>
            <a:r>
              <a:rPr lang="en-US" sz="2400" b="0" i="0" u="none" strike="noStrike" baseline="0" dirty="0">
                <a:latin typeface="NimbusRomNo9L-Regu"/>
              </a:rPr>
              <a:t> after initial discharge of a gap</a:t>
            </a:r>
            <a:endParaRPr lang="de-DE" sz="2400" baseline="-25000" dirty="0"/>
          </a:p>
          <a:p>
            <a:pPr>
              <a:lnSpc>
                <a:spcPct val="90000"/>
              </a:lnSpc>
            </a:pPr>
            <a:endParaRPr lang="de-DE" sz="2400" dirty="0"/>
          </a:p>
          <a:p>
            <a:pPr>
              <a:lnSpc>
                <a:spcPct val="90000"/>
              </a:lnSpc>
            </a:pPr>
            <a:r>
              <a:rPr lang="de-DE" sz="2400" dirty="0">
                <a:solidFill>
                  <a:srgbClr val="FFC000"/>
                </a:solidFill>
              </a:rPr>
              <a:t>Wendel, Gonzales, </a:t>
            </a:r>
            <a:r>
              <a:rPr lang="de-DE" sz="2400" dirty="0" err="1">
                <a:solidFill>
                  <a:srgbClr val="FFC000"/>
                </a:solidFill>
              </a:rPr>
              <a:t>Paneque</a:t>
            </a:r>
            <a:r>
              <a:rPr lang="de-DE" sz="2400" dirty="0">
                <a:solidFill>
                  <a:srgbClr val="FFC000"/>
                </a:solidFill>
              </a:rPr>
              <a:t>, KM, A&amp;A 2021</a:t>
            </a:r>
          </a:p>
        </p:txBody>
      </p:sp>
    </p:spTree>
    <p:extLst>
      <p:ext uri="{BB962C8B-B14F-4D97-AF65-F5344CB8AC3E}">
        <p14:creationId xmlns:p14="http://schemas.microsoft.com/office/powerpoint/2010/main" val="63758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PIC_lowPlasmaSupply">
            <a:hlinkClick r:id="" action="ppaction://media"/>
            <a:extLst>
              <a:ext uri="{FF2B5EF4-FFF2-40B4-BE49-F238E27FC236}">
                <a16:creationId xmlns:a16="http://schemas.microsoft.com/office/drawing/2014/main" id="{AFDE4638-404E-E053-CA94-D891AB0EE4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7788" y="1207696"/>
            <a:ext cx="5256584" cy="444260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FDE7C95-134E-251C-2625-946D76527C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8388" y="2516874"/>
            <a:ext cx="6113366" cy="182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37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3BF968-761E-80AA-4714-B8111F77B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As </a:t>
            </a:r>
            <a:r>
              <a:rPr lang="de-DE" dirty="0" err="1"/>
              <a:t>many</a:t>
            </a:r>
            <a:r>
              <a:rPr lang="de-DE" dirty="0"/>
              <a:t> open </a:t>
            </a:r>
            <a:r>
              <a:rPr lang="de-DE" dirty="0" err="1"/>
              <a:t>questions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open </a:t>
            </a:r>
            <a:r>
              <a:rPr lang="de-DE" dirty="0" err="1"/>
              <a:t>minds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54210B-1A00-FE97-37F3-EA87856CF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4" y="1763774"/>
            <a:ext cx="10044606" cy="4836368"/>
          </a:xfrm>
        </p:spPr>
        <p:txBody>
          <a:bodyPr>
            <a:normAutofit/>
          </a:bodyPr>
          <a:lstStyle/>
          <a:p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understand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robustness</a:t>
            </a:r>
            <a:r>
              <a:rPr lang="de-DE" dirty="0"/>
              <a:t> and </a:t>
            </a:r>
            <a:r>
              <a:rPr lang="de-DE" dirty="0" err="1"/>
              <a:t>efficiency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particle</a:t>
            </a:r>
            <a:r>
              <a:rPr lang="de-DE" dirty="0"/>
              <a:t> </a:t>
            </a:r>
            <a:r>
              <a:rPr lang="de-DE" dirty="0" err="1"/>
              <a:t>acceleration</a:t>
            </a:r>
            <a:r>
              <a:rPr lang="de-DE" dirty="0"/>
              <a:t>?</a:t>
            </a:r>
          </a:p>
          <a:p>
            <a:pPr lvl="1"/>
            <a:r>
              <a:rPr lang="de-DE" dirty="0"/>
              <a:t>3d-transport </a:t>
            </a:r>
            <a:r>
              <a:rPr lang="de-DE" dirty="0" err="1"/>
              <a:t>equation</a:t>
            </a:r>
            <a:r>
              <a:rPr lang="de-DE" dirty="0"/>
              <a:t> (</a:t>
            </a:r>
            <a:r>
              <a:rPr lang="de-DE" dirty="0" err="1"/>
              <a:t>diffusion</a:t>
            </a:r>
            <a:r>
              <a:rPr lang="de-DE" dirty="0"/>
              <a:t> </a:t>
            </a:r>
            <a:r>
              <a:rPr lang="de-DE" dirty="0" err="1"/>
              <a:t>approximation</a:t>
            </a:r>
            <a:r>
              <a:rPr lang="de-DE" dirty="0"/>
              <a:t> </a:t>
            </a:r>
            <a:r>
              <a:rPr lang="de-DE" dirty="0" err="1"/>
              <a:t>may</a:t>
            </a:r>
            <a:r>
              <a:rPr lang="de-DE" dirty="0"/>
              <a:t> not hold)</a:t>
            </a:r>
          </a:p>
          <a:p>
            <a:pPr lvl="1"/>
            <a:r>
              <a:rPr lang="de-DE" dirty="0" err="1"/>
              <a:t>Magnetic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 err="1"/>
              <a:t>amplification</a:t>
            </a:r>
            <a:r>
              <a:rPr lang="de-DE" dirty="0"/>
              <a:t>, i.e. </a:t>
            </a:r>
            <a:r>
              <a:rPr lang="de-DE" dirty="0" err="1"/>
              <a:t>wave-particle</a:t>
            </a:r>
            <a:r>
              <a:rPr lang="de-DE" dirty="0"/>
              <a:t> and </a:t>
            </a:r>
            <a:r>
              <a:rPr lang="de-DE" dirty="0" err="1"/>
              <a:t>wave-wave</a:t>
            </a:r>
            <a:r>
              <a:rPr lang="de-DE" dirty="0"/>
              <a:t> </a:t>
            </a:r>
            <a:r>
              <a:rPr lang="de-DE" dirty="0" err="1"/>
              <a:t>interactions</a:t>
            </a:r>
            <a:endParaRPr lang="de-DE" dirty="0"/>
          </a:p>
          <a:p>
            <a:pPr lvl="1"/>
            <a:r>
              <a:rPr lang="de-DE" dirty="0" err="1"/>
              <a:t>Role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plasma</a:t>
            </a:r>
            <a:r>
              <a:rPr lang="de-DE" dirty="0"/>
              <a:t> </a:t>
            </a:r>
            <a:r>
              <a:rPr lang="de-DE" dirty="0" err="1"/>
              <a:t>composition</a:t>
            </a:r>
            <a:r>
              <a:rPr lang="de-DE" dirty="0"/>
              <a:t>, </a:t>
            </a:r>
            <a:r>
              <a:rPr lang="de-DE" dirty="0" err="1"/>
              <a:t>including</a:t>
            </a:r>
            <a:r>
              <a:rPr lang="de-DE" dirty="0"/>
              <a:t> </a:t>
            </a:r>
            <a:r>
              <a:rPr lang="de-DE" dirty="0" err="1"/>
              <a:t>charged</a:t>
            </a:r>
            <a:r>
              <a:rPr lang="de-DE" dirty="0"/>
              <a:t> </a:t>
            </a:r>
            <a:r>
              <a:rPr lang="de-DE" dirty="0" err="1"/>
              <a:t>dust</a:t>
            </a:r>
            <a:r>
              <a:rPr lang="de-DE" dirty="0"/>
              <a:t> </a:t>
            </a:r>
            <a:r>
              <a:rPr lang="de-DE" dirty="0" err="1"/>
              <a:t>grains</a:t>
            </a:r>
            <a:endParaRPr lang="de-DE" dirty="0"/>
          </a:p>
          <a:p>
            <a:pPr lvl="1"/>
            <a:r>
              <a:rPr lang="de-DE" dirty="0" err="1"/>
              <a:t>Relativistic</a:t>
            </a:r>
            <a:r>
              <a:rPr lang="de-DE" dirty="0"/>
              <a:t> </a:t>
            </a:r>
            <a:r>
              <a:rPr lang="de-DE" dirty="0" err="1"/>
              <a:t>shock</a:t>
            </a:r>
            <a:r>
              <a:rPr lang="de-DE" dirty="0"/>
              <a:t> </a:t>
            </a:r>
            <a:r>
              <a:rPr lang="de-DE" dirty="0" err="1"/>
              <a:t>waves</a:t>
            </a:r>
            <a:r>
              <a:rPr lang="de-DE" dirty="0"/>
              <a:t> and </a:t>
            </a:r>
            <a:r>
              <a:rPr lang="de-DE" dirty="0" err="1"/>
              <a:t>relativistic</a:t>
            </a:r>
            <a:r>
              <a:rPr lang="de-DE" dirty="0"/>
              <a:t> </a:t>
            </a:r>
            <a:r>
              <a:rPr lang="de-DE" dirty="0" err="1"/>
              <a:t>reconnection</a:t>
            </a:r>
            <a:r>
              <a:rPr lang="de-DE" dirty="0"/>
              <a:t> in </a:t>
            </a:r>
            <a:r>
              <a:rPr lang="de-DE" dirty="0" err="1"/>
              <a:t>collisionless</a:t>
            </a:r>
            <a:r>
              <a:rPr lang="de-DE" dirty="0"/>
              <a:t> </a:t>
            </a:r>
            <a:r>
              <a:rPr lang="de-DE" dirty="0" err="1"/>
              <a:t>plasma</a:t>
            </a:r>
            <a:endParaRPr lang="de-DE" dirty="0"/>
          </a:p>
          <a:p>
            <a:pPr lvl="1"/>
            <a:r>
              <a:rPr lang="de-DE" dirty="0"/>
              <a:t>Shock </a:t>
            </a:r>
            <a:r>
              <a:rPr lang="de-DE" dirty="0" err="1"/>
              <a:t>structure</a:t>
            </a:r>
            <a:r>
              <a:rPr lang="de-DE" dirty="0"/>
              <a:t> (</a:t>
            </a:r>
            <a:r>
              <a:rPr lang="de-DE" dirty="0" err="1"/>
              <a:t>subshock</a:t>
            </a:r>
            <a:r>
              <a:rPr lang="de-DE" dirty="0"/>
              <a:t>, </a:t>
            </a:r>
            <a:r>
              <a:rPr lang="de-DE" dirty="0" err="1"/>
              <a:t>precursor</a:t>
            </a:r>
            <a:r>
              <a:rPr lang="de-DE" dirty="0"/>
              <a:t>, </a:t>
            </a:r>
            <a:r>
              <a:rPr lang="de-DE" dirty="0" err="1"/>
              <a:t>cosmic-ray</a:t>
            </a:r>
            <a:r>
              <a:rPr lang="de-DE" dirty="0"/>
              <a:t> </a:t>
            </a:r>
            <a:r>
              <a:rPr lang="de-DE" dirty="0" err="1"/>
              <a:t>feedback</a:t>
            </a:r>
            <a:r>
              <a:rPr lang="de-DE" dirty="0"/>
              <a:t>)</a:t>
            </a:r>
          </a:p>
          <a:p>
            <a:pPr lvl="1"/>
            <a:r>
              <a:rPr lang="de-DE" dirty="0" err="1"/>
              <a:t>Filamentary</a:t>
            </a:r>
            <a:r>
              <a:rPr lang="de-DE" dirty="0"/>
              <a:t> </a:t>
            </a:r>
            <a:r>
              <a:rPr lang="de-DE" dirty="0" err="1"/>
              <a:t>magnetic</a:t>
            </a:r>
            <a:r>
              <a:rPr lang="de-DE" dirty="0"/>
              <a:t> </a:t>
            </a:r>
            <a:r>
              <a:rPr lang="de-DE" dirty="0" err="1"/>
              <a:t>fields</a:t>
            </a:r>
            <a:endParaRPr lang="de-DE" dirty="0"/>
          </a:p>
          <a:p>
            <a:pPr lvl="1"/>
            <a:r>
              <a:rPr lang="de-DE" dirty="0" err="1"/>
              <a:t>Injection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thermal pool</a:t>
            </a:r>
          </a:p>
          <a:p>
            <a:pPr lvl="1"/>
            <a:r>
              <a:rPr lang="de-DE" dirty="0" err="1"/>
              <a:t>Resistivity</a:t>
            </a:r>
            <a:r>
              <a:rPr lang="de-DE" dirty="0"/>
              <a:t> / </a:t>
            </a:r>
            <a:r>
              <a:rPr lang="de-DE" dirty="0" err="1"/>
              <a:t>magnetic</a:t>
            </a:r>
            <a:r>
              <a:rPr lang="de-DE" dirty="0"/>
              <a:t> </a:t>
            </a:r>
            <a:r>
              <a:rPr lang="de-DE" dirty="0" err="1"/>
              <a:t>diffusivity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1st </a:t>
            </a:r>
            <a:r>
              <a:rPr lang="de-DE" dirty="0" err="1"/>
              <a:t>principles</a:t>
            </a:r>
            <a:r>
              <a:rPr lang="de-DE" dirty="0"/>
              <a:t> at </a:t>
            </a:r>
            <a:r>
              <a:rPr lang="de-DE" dirty="0" err="1"/>
              <a:t>kinetic</a:t>
            </a:r>
            <a:r>
              <a:rPr lang="de-DE" dirty="0"/>
              <a:t> </a:t>
            </a:r>
            <a:r>
              <a:rPr lang="de-DE" dirty="0" err="1"/>
              <a:t>theory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marL="274320" lvl="1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à"/>
            </a:pPr>
            <a:r>
              <a:rPr lang="de-DE" dirty="0">
                <a:solidFill>
                  <a:srgbClr val="FFFF00"/>
                </a:solidFill>
                <a:sym typeface="Wingdings" panose="05000000000000000000" pitchFamily="2" charset="2"/>
              </a:rPr>
              <a:t>Need </a:t>
            </a:r>
            <a:r>
              <a:rPr lang="de-DE" dirty="0" err="1">
                <a:solidFill>
                  <a:srgbClr val="FFFF00"/>
                </a:solidFill>
                <a:sym typeface="Wingdings" panose="05000000000000000000" pitchFamily="2" charset="2"/>
              </a:rPr>
              <a:t>major</a:t>
            </a:r>
            <a:r>
              <a:rPr lang="de-DE" dirty="0">
                <a:solidFill>
                  <a:srgbClr val="FFFF00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FFFF00"/>
                </a:solidFill>
                <a:sym typeface="Wingdings" panose="05000000000000000000" pitchFamily="2" charset="2"/>
              </a:rPr>
              <a:t>effort</a:t>
            </a:r>
            <a:r>
              <a:rPr lang="de-DE" dirty="0">
                <a:solidFill>
                  <a:srgbClr val="FFFF00"/>
                </a:solidFill>
                <a:sym typeface="Wingdings" panose="05000000000000000000" pitchFamily="2" charset="2"/>
              </a:rPr>
              <a:t> in </a:t>
            </a:r>
            <a:r>
              <a:rPr lang="de-DE" dirty="0" err="1">
                <a:solidFill>
                  <a:srgbClr val="FFFF00"/>
                </a:solidFill>
                <a:sym typeface="Wingdings" panose="05000000000000000000" pitchFamily="2" charset="2"/>
              </a:rPr>
              <a:t>theoretical</a:t>
            </a:r>
            <a:r>
              <a:rPr lang="de-DE" dirty="0">
                <a:solidFill>
                  <a:srgbClr val="FFFF00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FFFF00"/>
                </a:solidFill>
                <a:sym typeface="Wingdings" panose="05000000000000000000" pitchFamily="2" charset="2"/>
              </a:rPr>
              <a:t>plasma</a:t>
            </a:r>
            <a:r>
              <a:rPr lang="de-DE" dirty="0">
                <a:solidFill>
                  <a:srgbClr val="FFFF00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FFFF00"/>
                </a:solidFill>
                <a:sym typeface="Wingdings" panose="05000000000000000000" pitchFamily="2" charset="2"/>
              </a:rPr>
              <a:t>astrophysics</a:t>
            </a:r>
            <a:r>
              <a:rPr lang="de-DE" dirty="0">
                <a:solidFill>
                  <a:srgbClr val="FFFF00"/>
                </a:solidFill>
                <a:sym typeface="Wingdings" panose="05000000000000000000" pitchFamily="2" charset="2"/>
              </a:rPr>
              <a:t> (solar </a:t>
            </a:r>
            <a:r>
              <a:rPr lang="de-DE" dirty="0" err="1">
                <a:solidFill>
                  <a:srgbClr val="FFFF00"/>
                </a:solidFill>
                <a:sym typeface="Wingdings" panose="05000000000000000000" pitchFamily="2" charset="2"/>
              </a:rPr>
              <a:t>energetic</a:t>
            </a:r>
            <a:r>
              <a:rPr lang="de-DE" dirty="0">
                <a:solidFill>
                  <a:srgbClr val="FFFF00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FFFF00"/>
                </a:solidFill>
                <a:sym typeface="Wingdings" panose="05000000000000000000" pitchFamily="2" charset="2"/>
              </a:rPr>
              <a:t>particles</a:t>
            </a:r>
            <a:r>
              <a:rPr lang="de-DE" dirty="0">
                <a:solidFill>
                  <a:srgbClr val="FFFF00"/>
                </a:solidFill>
                <a:sym typeface="Wingdings" panose="05000000000000000000" pitchFamily="2" charset="2"/>
              </a:rPr>
              <a:t> and </a:t>
            </a:r>
            <a:r>
              <a:rPr lang="de-DE" dirty="0" err="1">
                <a:solidFill>
                  <a:srgbClr val="FFFF00"/>
                </a:solidFill>
                <a:sym typeface="Wingdings" panose="05000000000000000000" pitchFamily="2" charset="2"/>
              </a:rPr>
              <a:t>their</a:t>
            </a:r>
            <a:r>
              <a:rPr lang="de-DE" dirty="0">
                <a:solidFill>
                  <a:srgbClr val="FFFF00"/>
                </a:solidFill>
                <a:sym typeface="Wingdings" panose="05000000000000000000" pitchFamily="2" charset="2"/>
              </a:rPr>
              <a:t> in situ </a:t>
            </a:r>
            <a:r>
              <a:rPr lang="de-DE" dirty="0" err="1">
                <a:solidFill>
                  <a:srgbClr val="FFFF00"/>
                </a:solidFill>
                <a:sym typeface="Wingdings" panose="05000000000000000000" pitchFamily="2" charset="2"/>
              </a:rPr>
              <a:t>measurements</a:t>
            </a:r>
            <a:r>
              <a:rPr lang="de-DE" dirty="0">
                <a:solidFill>
                  <a:srgbClr val="FFFF00"/>
                </a:solidFill>
                <a:sym typeface="Wingdings" panose="05000000000000000000" pitchFamily="2" charset="2"/>
              </a:rPr>
              <a:t>, </a:t>
            </a:r>
            <a:r>
              <a:rPr lang="de-DE" dirty="0" err="1">
                <a:solidFill>
                  <a:srgbClr val="FFFF00"/>
                </a:solidFill>
                <a:sym typeface="Wingdings" panose="05000000000000000000" pitchFamily="2" charset="2"/>
              </a:rPr>
              <a:t>astrophysical</a:t>
            </a:r>
            <a:r>
              <a:rPr lang="de-DE" dirty="0">
                <a:solidFill>
                  <a:srgbClr val="FFFF00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FFFF00"/>
                </a:solidFill>
                <a:sym typeface="Wingdings" panose="05000000000000000000" pitchFamily="2" charset="2"/>
              </a:rPr>
              <a:t>plasma</a:t>
            </a:r>
            <a:r>
              <a:rPr lang="de-DE" dirty="0">
                <a:solidFill>
                  <a:srgbClr val="FFFF00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FFFF00"/>
                </a:solidFill>
                <a:sym typeface="Wingdings" panose="05000000000000000000" pitchFamily="2" charset="2"/>
              </a:rPr>
              <a:t>experiments</a:t>
            </a:r>
            <a:r>
              <a:rPr lang="de-DE" dirty="0">
                <a:solidFill>
                  <a:srgbClr val="FFFF00"/>
                </a:solidFill>
                <a:sym typeface="Wingdings" panose="05000000000000000000" pitchFamily="2" charset="2"/>
              </a:rPr>
              <a:t>, PIC/GRPIC </a:t>
            </a:r>
            <a:r>
              <a:rPr lang="de-DE" dirty="0" err="1">
                <a:solidFill>
                  <a:srgbClr val="FFFF00"/>
                </a:solidFill>
                <a:sym typeface="Wingdings" panose="05000000000000000000" pitchFamily="2" charset="2"/>
              </a:rPr>
              <a:t>simulations</a:t>
            </a:r>
            <a:r>
              <a:rPr lang="de-DE" dirty="0">
                <a:solidFill>
                  <a:srgbClr val="FFFF00"/>
                </a:solidFill>
                <a:sym typeface="Wingdings" panose="05000000000000000000" pitchFamily="2" charset="2"/>
              </a:rPr>
              <a:t>, fundamental </a:t>
            </a:r>
            <a:r>
              <a:rPr lang="de-DE" dirty="0" err="1">
                <a:solidFill>
                  <a:srgbClr val="FFFF00"/>
                </a:solidFill>
                <a:sym typeface="Wingdings" panose="05000000000000000000" pitchFamily="2" charset="2"/>
              </a:rPr>
              <a:t>plasma</a:t>
            </a:r>
            <a:r>
              <a:rPr lang="de-DE" dirty="0">
                <a:solidFill>
                  <a:srgbClr val="FFFF00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FFFF00"/>
                </a:solidFill>
                <a:sym typeface="Wingdings" panose="05000000000000000000" pitchFamily="2" charset="2"/>
              </a:rPr>
              <a:t>theory</a:t>
            </a:r>
            <a:r>
              <a:rPr lang="de-DE" dirty="0">
                <a:solidFill>
                  <a:srgbClr val="FFFF00"/>
                </a:solidFill>
                <a:sym typeface="Wingdings" panose="05000000000000000000" pitchFamily="2" charset="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2541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BE1A811-BB43-839B-0710-EDA9D792B9B7}"/>
              </a:ext>
            </a:extLst>
          </p:cNvPr>
          <p:cNvSpPr txBox="1"/>
          <p:nvPr/>
        </p:nvSpPr>
        <p:spPr>
          <a:xfrm>
            <a:off x="3046863" y="3105835"/>
            <a:ext cx="60937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ESO 137-006. Credit: Rhodes University, INAF and SARAO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DF79FB1-7645-6D05-748C-9F29C0903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1366"/>
            <a:ext cx="12188825" cy="497526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41FE9876-8FFE-19F5-52F8-488B16574E5F}"/>
                  </a:ext>
                </a:extLst>
              </p14:cNvPr>
              <p14:cNvContentPartPr/>
              <p14:nvPr/>
            </p14:nvContentPartPr>
            <p14:xfrm>
              <a:off x="6997761" y="3784099"/>
              <a:ext cx="934200" cy="13932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41FE9876-8FFE-19F5-52F8-488B16574E5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44121" y="3676099"/>
                <a:ext cx="1041840" cy="35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F401F52C-84D3-33FD-8A79-A05213293B09}"/>
                  </a:ext>
                </a:extLst>
              </p14:cNvPr>
              <p14:cNvContentPartPr/>
              <p14:nvPr/>
            </p14:nvContentPartPr>
            <p14:xfrm>
              <a:off x="11105361" y="3945019"/>
              <a:ext cx="564480" cy="828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F401F52C-84D3-33FD-8A79-A05213293B0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051361" y="3837019"/>
                <a:ext cx="67212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A79D616C-DF8E-998B-BE95-7F326B208E33}"/>
                  </a:ext>
                </a:extLst>
              </p14:cNvPr>
              <p14:cNvContentPartPr/>
              <p14:nvPr/>
            </p14:nvContentPartPr>
            <p14:xfrm>
              <a:off x="2484801" y="4586539"/>
              <a:ext cx="4954680" cy="13428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A79D616C-DF8E-998B-BE95-7F326B208E3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30801" y="4478899"/>
                <a:ext cx="5062320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6D7E70B3-6FC4-8D03-9325-7CC2DB430410}"/>
                  </a:ext>
                </a:extLst>
              </p14:cNvPr>
              <p14:cNvContentPartPr/>
              <p14:nvPr/>
            </p14:nvContentPartPr>
            <p14:xfrm>
              <a:off x="1621881" y="4786339"/>
              <a:ext cx="3323520" cy="214200"/>
            </p14:xfrm>
          </p:contentPart>
        </mc:Choice>
        <mc:Fallback xmlns=""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6D7E70B3-6FC4-8D03-9325-7CC2DB43041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568241" y="4678699"/>
                <a:ext cx="3431160" cy="42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DD56C201-702A-0D51-53A7-EE0B375A5188}"/>
                  </a:ext>
                </a:extLst>
              </p14:cNvPr>
              <p14:cNvContentPartPr/>
              <p14:nvPr/>
            </p14:nvContentPartPr>
            <p14:xfrm>
              <a:off x="677961" y="6201139"/>
              <a:ext cx="360" cy="360"/>
            </p14:xfrm>
          </p:contentPart>
        </mc:Choice>
        <mc:Fallback xmlns=""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DD56C201-702A-0D51-53A7-EE0B375A518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24321" y="6093499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2C518960-1DF1-5D61-C7EB-2935D2DE9873}"/>
                  </a:ext>
                </a:extLst>
              </p14:cNvPr>
              <p14:cNvContentPartPr/>
              <p14:nvPr/>
            </p14:nvContentPartPr>
            <p14:xfrm>
              <a:off x="7078761" y="279859"/>
              <a:ext cx="360" cy="360"/>
            </p14:xfrm>
          </p:contentPart>
        </mc:Choice>
        <mc:Fallback xmlns=""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2C518960-1DF1-5D61-C7EB-2935D2DE987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025121" y="172219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2A4CEA79-0AF4-4DEA-5678-3C69A57FF151}"/>
                  </a:ext>
                </a:extLst>
              </p14:cNvPr>
              <p14:cNvContentPartPr/>
              <p14:nvPr/>
            </p14:nvContentPartPr>
            <p14:xfrm>
              <a:off x="5655179" y="6085746"/>
              <a:ext cx="360" cy="360"/>
            </p14:xfrm>
          </p:contentPart>
        </mc:Choice>
        <mc:Fallback xmlns=""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2A4CEA79-0AF4-4DEA-5678-3C69A57FF15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601179" y="5977746"/>
                <a:ext cx="1080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Textfeld 13">
            <a:extLst>
              <a:ext uri="{FF2B5EF4-FFF2-40B4-BE49-F238E27FC236}">
                <a16:creationId xmlns:a16="http://schemas.microsoft.com/office/drawing/2014/main" id="{E64DA542-592B-3D8F-1554-195BBC2B04DC}"/>
              </a:ext>
            </a:extLst>
          </p:cNvPr>
          <p:cNvSpPr txBox="1"/>
          <p:nvPr/>
        </p:nvSpPr>
        <p:spPr>
          <a:xfrm>
            <a:off x="1125860" y="6016473"/>
            <a:ext cx="60934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i="1" dirty="0">
                <a:effectLst/>
                <a:latin typeface="-apple-system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Nature</a:t>
            </a:r>
            <a:r>
              <a:rPr lang="fr-FR" b="0" i="0" dirty="0">
                <a:effectLst/>
                <a:latin typeface="-apple-system"/>
              </a:rPr>
              <a:t> </a:t>
            </a:r>
            <a:r>
              <a:rPr lang="fr-FR" b="1" i="0" dirty="0">
                <a:effectLst/>
                <a:latin typeface="-apple-system"/>
              </a:rPr>
              <a:t>volume 395</a:t>
            </a:r>
            <a:r>
              <a:rPr lang="fr-FR" b="0" i="0" dirty="0">
                <a:effectLst/>
                <a:latin typeface="-apple-system"/>
              </a:rPr>
              <a:t>, pages457–461 (1998)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119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938" y="-153535"/>
            <a:ext cx="7704178" cy="7010643"/>
          </a:xfrm>
          <a:prstGeom prst="rect">
            <a:avLst/>
          </a:prstGeom>
        </p:spPr>
      </p:pic>
      <p:cxnSp>
        <p:nvCxnSpPr>
          <p:cNvPr id="8" name="Gerader Verbinder 7"/>
          <p:cNvCxnSpPr/>
          <p:nvPr/>
        </p:nvCxnSpPr>
        <p:spPr>
          <a:xfrm flipV="1">
            <a:off x="4486425" y="1351041"/>
            <a:ext cx="4430169" cy="4683321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4789045" y="632966"/>
            <a:ext cx="1968963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de-DE" sz="1799" dirty="0">
                <a:solidFill>
                  <a:srgbClr val="0070C0"/>
                </a:solidFill>
                <a:latin typeface="Century Gothic" panose="020B0502020202020204"/>
              </a:rPr>
              <a:t>Fermi-LAT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9222984" y="487787"/>
            <a:ext cx="266630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de-DE" sz="1799" dirty="0" err="1">
                <a:solidFill>
                  <a:prstClr val="black"/>
                </a:solidFill>
                <a:latin typeface="Century Gothic" panose="020B0502020202020204"/>
              </a:rPr>
              <a:t>Vovk</a:t>
            </a:r>
            <a:r>
              <a:rPr lang="de-DE" sz="1799" dirty="0">
                <a:solidFill>
                  <a:prstClr val="black"/>
                </a:solidFill>
                <a:latin typeface="Century Gothic" panose="020B0502020202020204"/>
              </a:rPr>
              <a:t> &amp; </a:t>
            </a:r>
            <a:r>
              <a:rPr lang="de-DE" sz="1799" dirty="0" err="1">
                <a:solidFill>
                  <a:prstClr val="black"/>
                </a:solidFill>
                <a:latin typeface="Century Gothic" panose="020B0502020202020204"/>
              </a:rPr>
              <a:t>Neronov</a:t>
            </a:r>
            <a:r>
              <a:rPr lang="de-DE" sz="1799" dirty="0">
                <a:solidFill>
                  <a:prstClr val="black"/>
                </a:solidFill>
                <a:latin typeface="Century Gothic" panose="020B0502020202020204"/>
              </a:rPr>
              <a:t> 2013</a:t>
            </a:r>
          </a:p>
        </p:txBody>
      </p:sp>
      <p:sp>
        <p:nvSpPr>
          <p:cNvPr id="13" name="Pfeil nach oben 12"/>
          <p:cNvSpPr/>
          <p:nvPr/>
        </p:nvSpPr>
        <p:spPr>
          <a:xfrm>
            <a:off x="1814258" y="2307394"/>
            <a:ext cx="407855" cy="1968963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de-DE" sz="1799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4" name="Textfeld 13"/>
          <p:cNvSpPr txBox="1"/>
          <p:nvPr/>
        </p:nvSpPr>
        <p:spPr>
          <a:xfrm rot="16200000">
            <a:off x="-2011154" y="3202601"/>
            <a:ext cx="6019406" cy="769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de-DE" sz="4399" b="1" dirty="0" err="1">
                <a:solidFill>
                  <a:srgbClr val="FF0000"/>
                </a:solidFill>
                <a:latin typeface="Century Gothic" panose="020B0502020202020204"/>
              </a:rPr>
              <a:t>variability</a:t>
            </a:r>
            <a:r>
              <a:rPr lang="de-DE" sz="4399" b="1" dirty="0">
                <a:solidFill>
                  <a:srgbClr val="FF0000"/>
                </a:solidFill>
                <a:latin typeface="Century Gothic" panose="020B0502020202020204"/>
              </a:rPr>
              <a:t> time </a:t>
            </a:r>
            <a:r>
              <a:rPr lang="de-DE" sz="4399" b="1" dirty="0" err="1">
                <a:solidFill>
                  <a:srgbClr val="FF0000"/>
                </a:solidFill>
                <a:latin typeface="Century Gothic" panose="020B0502020202020204"/>
              </a:rPr>
              <a:t>scale</a:t>
            </a:r>
            <a:endParaRPr lang="de-DE" sz="4399" b="1" dirty="0">
              <a:solidFill>
                <a:srgbClr val="FF0000"/>
              </a:solidFill>
              <a:latin typeface="Century Gothic" panose="020B0502020202020204"/>
            </a:endParaRPr>
          </a:p>
        </p:txBody>
      </p:sp>
      <p:sp>
        <p:nvSpPr>
          <p:cNvPr id="15" name="Pfeil nach rechts 14"/>
          <p:cNvSpPr/>
          <p:nvPr/>
        </p:nvSpPr>
        <p:spPr>
          <a:xfrm>
            <a:off x="8213393" y="6329706"/>
            <a:ext cx="1715812" cy="36566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de-DE" sz="1799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0266740" y="6087867"/>
            <a:ext cx="2414325" cy="769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de-DE" sz="4399" b="1" dirty="0" err="1">
                <a:solidFill>
                  <a:srgbClr val="FF0000"/>
                </a:solidFill>
                <a:latin typeface="Century Gothic" panose="020B0502020202020204"/>
              </a:rPr>
              <a:t>mass</a:t>
            </a:r>
            <a:endParaRPr lang="de-DE" sz="4399" b="1" dirty="0">
              <a:solidFill>
                <a:srgbClr val="FF0000"/>
              </a:solidFill>
              <a:latin typeface="Century Gothic" panose="020B0502020202020204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9268194" y="1168207"/>
            <a:ext cx="2681542" cy="21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endParaRPr lang="de-DE" sz="4399" b="1" dirty="0">
              <a:solidFill>
                <a:srgbClr val="FF0000"/>
              </a:solidFill>
              <a:latin typeface="Century Gothic" panose="020B0502020202020204"/>
            </a:endParaRPr>
          </a:p>
          <a:p>
            <a:pPr defTabSz="914126">
              <a:defRPr/>
            </a:pPr>
            <a:endParaRPr lang="de-DE" sz="4399" b="1" dirty="0">
              <a:solidFill>
                <a:srgbClr val="FF0000"/>
              </a:solidFill>
              <a:latin typeface="Century Gothic" panose="020B0502020202020204"/>
            </a:endParaRPr>
          </a:p>
          <a:p>
            <a:pPr defTabSz="914126">
              <a:defRPr/>
            </a:pPr>
            <a:r>
              <a:rPr lang="de-DE" sz="4399" b="1" dirty="0" err="1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de-DE" sz="4399" b="1" dirty="0" err="1">
                <a:solidFill>
                  <a:srgbClr val="FF0000"/>
                </a:solidFill>
                <a:latin typeface="Century Gothic" panose="020B0502020202020204"/>
              </a:rPr>
              <a:t>t</a:t>
            </a:r>
            <a:r>
              <a:rPr lang="de-DE" sz="4399" b="1" dirty="0">
                <a:solidFill>
                  <a:srgbClr val="FF0000"/>
                </a:solidFill>
                <a:latin typeface="Century Gothic" panose="020B0502020202020204"/>
              </a:rPr>
              <a:t> &gt; m</a:t>
            </a:r>
          </a:p>
        </p:txBody>
      </p:sp>
      <p:sp>
        <p:nvSpPr>
          <p:cNvPr id="2" name="Textfeld 1"/>
          <p:cNvSpPr txBox="1"/>
          <p:nvPr/>
        </p:nvSpPr>
        <p:spPr>
          <a:xfrm rot="18635508">
            <a:off x="7074206" y="1379168"/>
            <a:ext cx="2292437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de-DE" sz="1799" b="1" dirty="0">
                <a:solidFill>
                  <a:srgbClr val="0070C0"/>
                </a:solidFill>
                <a:latin typeface="Century Gothic" panose="020B0502020202020204"/>
              </a:rPr>
              <a:t>Schwarzschild</a:t>
            </a:r>
          </a:p>
        </p:txBody>
      </p:sp>
      <p:sp>
        <p:nvSpPr>
          <p:cNvPr id="3" name="Textfeld 2"/>
          <p:cNvSpPr txBox="1"/>
          <p:nvPr/>
        </p:nvSpPr>
        <p:spPr>
          <a:xfrm rot="18865982">
            <a:off x="4598938" y="5598378"/>
            <a:ext cx="71726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de-DE" sz="1799" b="1" dirty="0">
                <a:solidFill>
                  <a:srgbClr val="FF0000"/>
                </a:solidFill>
                <a:latin typeface="Century Gothic" panose="020B0502020202020204"/>
              </a:rPr>
              <a:t>Kerr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C3AC3F5-F42A-4E29-9DDE-C347D550B56E}"/>
              </a:ext>
            </a:extLst>
          </p:cNvPr>
          <p:cNvSpPr txBox="1"/>
          <p:nvPr/>
        </p:nvSpPr>
        <p:spPr>
          <a:xfrm>
            <a:off x="9268194" y="3717032"/>
            <a:ext cx="230670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rgbClr val="0070C0"/>
                </a:solidFill>
                <a:latin typeface="Symbol" panose="05050102010706020507" pitchFamily="18" charset="2"/>
              </a:rPr>
              <a:t>t</a:t>
            </a:r>
            <a:r>
              <a:rPr lang="de-DE" sz="3600" b="1" baseline="-25000" dirty="0">
                <a:solidFill>
                  <a:srgbClr val="0070C0"/>
                </a:solidFill>
                <a:latin typeface="Symbol" panose="05050102010706020507" pitchFamily="18" charset="2"/>
              </a:rPr>
              <a:t>gg</a:t>
            </a:r>
            <a:r>
              <a:rPr lang="de-DE" sz="3600" b="1" dirty="0">
                <a:solidFill>
                  <a:srgbClr val="0070C0"/>
                </a:solidFill>
              </a:rPr>
              <a:t> = 200</a:t>
            </a:r>
          </a:p>
          <a:p>
            <a:endParaRPr lang="de-DE" sz="3600" b="1" dirty="0">
              <a:solidFill>
                <a:srgbClr val="0070C0"/>
              </a:solidFill>
            </a:endParaRPr>
          </a:p>
          <a:p>
            <a:r>
              <a:rPr lang="de-DE" sz="3600" b="1" dirty="0" err="1">
                <a:solidFill>
                  <a:srgbClr val="0070C0"/>
                </a:solidFill>
              </a:rPr>
              <a:t>for</a:t>
            </a:r>
            <a:r>
              <a:rPr lang="de-DE" sz="3600" b="1" dirty="0">
                <a:solidFill>
                  <a:srgbClr val="0070C0"/>
                </a:solidFill>
              </a:rPr>
              <a:t> L=L</a:t>
            </a:r>
            <a:r>
              <a:rPr lang="de-DE" sz="3600" b="1" baseline="-25000" dirty="0">
                <a:solidFill>
                  <a:srgbClr val="0070C0"/>
                </a:solidFill>
              </a:rPr>
              <a:t>E</a:t>
            </a:r>
          </a:p>
          <a:p>
            <a:r>
              <a:rPr lang="de-DE" sz="2000" b="1" dirty="0">
                <a:solidFill>
                  <a:srgbClr val="0070C0"/>
                </a:solidFill>
              </a:rPr>
              <a:t>KM, 1997</a:t>
            </a:r>
          </a:p>
        </p:txBody>
      </p:sp>
    </p:spTree>
    <p:extLst>
      <p:ext uri="{BB962C8B-B14F-4D97-AF65-F5344CB8AC3E}">
        <p14:creationId xmlns:p14="http://schemas.microsoft.com/office/powerpoint/2010/main" val="40477517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2DB5CF-7180-49A3-9EB7-E1F163329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305" y="178813"/>
            <a:ext cx="6912517" cy="729908"/>
          </a:xfrm>
        </p:spPr>
        <p:txBody>
          <a:bodyPr>
            <a:noAutofit/>
          </a:bodyPr>
          <a:lstStyle/>
          <a:p>
            <a:pPr algn="l"/>
            <a:r>
              <a:rPr lang="de-DE" sz="3600" dirty="0"/>
              <a:t>Minute-</a:t>
            </a:r>
            <a:r>
              <a:rPr lang="de-DE" sz="3600" dirty="0" err="1"/>
              <a:t>scale</a:t>
            </a:r>
            <a:r>
              <a:rPr lang="de-DE" sz="3600" dirty="0"/>
              <a:t> </a:t>
            </a:r>
            <a:r>
              <a:rPr lang="de-DE" sz="3600" dirty="0" err="1"/>
              <a:t>variability</a:t>
            </a:r>
            <a:endParaRPr lang="en-US" sz="36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6EC38E-AFE0-4773-AE95-2675EED00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772" y="1628800"/>
            <a:ext cx="7509321" cy="5155590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nb-NO" sz="2599" dirty="0">
                <a:latin typeface="AdvOTf9433e2d"/>
              </a:rPr>
              <a:t>MAGIC observations of minute-scale high-amplitude variability:</a:t>
            </a:r>
          </a:p>
          <a:p>
            <a:pPr lvl="1"/>
            <a:r>
              <a:rPr lang="nb-NO" sz="2599" dirty="0">
                <a:latin typeface="AdvOTf9433e2d"/>
              </a:rPr>
              <a:t>Radio galaxy IC310 </a:t>
            </a:r>
            <a:r>
              <a:rPr lang="nb-NO" sz="2599" dirty="0">
                <a:latin typeface="AdvOTb0c9bf5d"/>
              </a:rPr>
              <a:t>(</a:t>
            </a:r>
            <a:r>
              <a:rPr lang="nb-NO" sz="2599" dirty="0">
                <a:latin typeface="AdvOTf9433e2d"/>
              </a:rPr>
              <a:t>Aleksi</a:t>
            </a:r>
            <a:r>
              <a:rPr lang="nb-NO" sz="2599" dirty="0">
                <a:latin typeface="AdvOT8608a8d1+01"/>
              </a:rPr>
              <a:t>ć </a:t>
            </a:r>
            <a:r>
              <a:rPr lang="nb-NO" sz="2599" dirty="0">
                <a:latin typeface="AdvOTf9433e2d"/>
              </a:rPr>
              <a:t>et al., &amp;KM 2014</a:t>
            </a:r>
            <a:r>
              <a:rPr lang="nb-NO" sz="2599" dirty="0">
                <a:latin typeface="AdvOTb0c9bf5d"/>
              </a:rPr>
              <a:t>)</a:t>
            </a:r>
            <a:endParaRPr lang="nb-NO" sz="2599" dirty="0">
              <a:latin typeface="AdvOTf9433e2d"/>
            </a:endParaRPr>
          </a:p>
          <a:p>
            <a:pPr lvl="1"/>
            <a:r>
              <a:rPr lang="da-DK" sz="2599" dirty="0">
                <a:latin typeface="AdvOTf9433e2d"/>
              </a:rPr>
              <a:t>FSRQ PKS 1222</a:t>
            </a:r>
            <a:r>
              <a:rPr lang="da-DK" sz="2599" dirty="0">
                <a:latin typeface="AdvTTab7e17fd"/>
              </a:rPr>
              <a:t>+</a:t>
            </a:r>
            <a:r>
              <a:rPr lang="da-DK" sz="2599" dirty="0">
                <a:latin typeface="AdvOTf9433e2d"/>
              </a:rPr>
              <a:t>21 </a:t>
            </a:r>
            <a:r>
              <a:rPr lang="da-DK" sz="2599" dirty="0">
                <a:latin typeface="AdvOTb0c9bf5d"/>
              </a:rPr>
              <a:t>(</a:t>
            </a:r>
            <a:r>
              <a:rPr lang="da-DK" sz="2599" dirty="0">
                <a:latin typeface="AdvOTf9433e2d"/>
              </a:rPr>
              <a:t>Aleksi</a:t>
            </a:r>
            <a:r>
              <a:rPr lang="da-DK" sz="2599" dirty="0">
                <a:latin typeface="AdvOT8608a8d1+01"/>
              </a:rPr>
              <a:t>ć </a:t>
            </a:r>
            <a:r>
              <a:rPr lang="da-DK" sz="2599" dirty="0">
                <a:latin typeface="AdvOTf9433e2d"/>
              </a:rPr>
              <a:t>et al., &amp; KM 2011</a:t>
            </a:r>
            <a:r>
              <a:rPr lang="da-DK" sz="2599" dirty="0">
                <a:latin typeface="AdvOTb0c9bf5d"/>
              </a:rPr>
              <a:t>)</a:t>
            </a:r>
            <a:endParaRPr lang="da-DK" sz="2599" dirty="0">
              <a:latin typeface="AdvOTf9433e2d"/>
            </a:endParaRPr>
          </a:p>
          <a:p>
            <a:pPr lvl="1"/>
            <a:r>
              <a:rPr lang="en-US" sz="2599" dirty="0">
                <a:latin typeface="AdvOTf9433e2d"/>
              </a:rPr>
              <a:t>Markarian 501 </a:t>
            </a:r>
            <a:r>
              <a:rPr lang="en-US" sz="2599" dirty="0">
                <a:latin typeface="AdvOTb0c9bf5d"/>
              </a:rPr>
              <a:t>(</a:t>
            </a:r>
            <a:r>
              <a:rPr lang="en-US" sz="2599" dirty="0">
                <a:latin typeface="AdvOTf9433e2d"/>
              </a:rPr>
              <a:t>Albert et al., &amp; KM 2007</a:t>
            </a:r>
            <a:r>
              <a:rPr lang="en-US" sz="2599" dirty="0">
                <a:latin typeface="AdvOTb0c9bf5d"/>
              </a:rPr>
              <a:t>)</a:t>
            </a:r>
          </a:p>
          <a:p>
            <a:r>
              <a:rPr lang="de-DE" sz="2599" dirty="0">
                <a:latin typeface="AdvOTb0c9bf5d"/>
              </a:rPr>
              <a:t>Fermi-LAT: </a:t>
            </a:r>
            <a:r>
              <a:rPr lang="de-DE" sz="2599" b="1" dirty="0">
                <a:solidFill>
                  <a:srgbClr val="0070C0"/>
                </a:solidFill>
                <a:latin typeface="AdvOTb0c9bf5d"/>
              </a:rPr>
              <a:t>CTA 102 (</a:t>
            </a:r>
            <a:r>
              <a:rPr lang="de-DE" sz="2599" b="1" dirty="0" err="1">
                <a:solidFill>
                  <a:srgbClr val="0070C0"/>
                </a:solidFill>
                <a:latin typeface="AdvOTb0c9bf5d"/>
              </a:rPr>
              <a:t>Shukla</a:t>
            </a:r>
            <a:r>
              <a:rPr lang="de-DE" sz="2599" b="1" dirty="0">
                <a:solidFill>
                  <a:srgbClr val="0070C0"/>
                </a:solidFill>
                <a:latin typeface="AdvOTb0c9bf5d"/>
              </a:rPr>
              <a:t> &amp; KM, et al. 2018)</a:t>
            </a:r>
            <a:r>
              <a:rPr lang="de-DE" sz="2599" dirty="0">
                <a:latin typeface="AdvOTb0c9bf5d"/>
              </a:rPr>
              <a:t>, 3C279 (</a:t>
            </a:r>
            <a:r>
              <a:rPr lang="de-DE" sz="2599" dirty="0" err="1">
                <a:latin typeface="AdvOTb0c9bf5d"/>
              </a:rPr>
              <a:t>Hayashida</a:t>
            </a:r>
            <a:r>
              <a:rPr lang="de-DE" sz="2599" dirty="0">
                <a:latin typeface="AdvOTb0c9bf5d"/>
              </a:rPr>
              <a:t> &amp; </a:t>
            </a:r>
            <a:r>
              <a:rPr lang="de-DE" sz="2599" dirty="0" err="1">
                <a:latin typeface="AdvOTb0c9bf5d"/>
              </a:rPr>
              <a:t>Madejski</a:t>
            </a:r>
            <a:r>
              <a:rPr lang="de-DE" sz="2599" dirty="0">
                <a:latin typeface="AdvOTb0c9bf5d"/>
              </a:rPr>
              <a:t> et al., 2016)</a:t>
            </a:r>
          </a:p>
          <a:p>
            <a:r>
              <a:rPr lang="de-DE" sz="2599" dirty="0">
                <a:latin typeface="AdvOTb0c9bf5d"/>
              </a:rPr>
              <a:t>HESS:  PKS 2155-304 (</a:t>
            </a:r>
            <a:r>
              <a:rPr lang="de-DE" sz="2599" dirty="0" err="1">
                <a:latin typeface="AdvOTb0c9bf5d"/>
              </a:rPr>
              <a:t>Aharonian</a:t>
            </a:r>
            <a:r>
              <a:rPr lang="de-DE" sz="2599" dirty="0">
                <a:latin typeface="AdvOTb0c9bf5d"/>
              </a:rPr>
              <a:t> et al. 2007)</a:t>
            </a:r>
            <a:endParaRPr lang="en-US" sz="2599" dirty="0">
              <a:latin typeface="AdvOTb0c9bf5d"/>
            </a:endParaRPr>
          </a:p>
          <a:p>
            <a:pPr lvl="0"/>
            <a:r>
              <a:rPr lang="de-DE" sz="2599" dirty="0">
                <a:latin typeface="AdvOTb0c9bf5d"/>
              </a:rPr>
              <a:t>A</a:t>
            </a:r>
            <a:r>
              <a:rPr lang="en-US" sz="2599" dirty="0" err="1">
                <a:latin typeface="AdvOTb0c9bf5d"/>
              </a:rPr>
              <a:t>ssociated</a:t>
            </a:r>
            <a:r>
              <a:rPr lang="en-US" sz="2599" dirty="0">
                <a:latin typeface="AdvOTb0c9bf5d"/>
              </a:rPr>
              <a:t> optical polarization swings indicating changes in a coherent magnetic field topology of the dissipation region (</a:t>
            </a:r>
            <a:r>
              <a:rPr lang="en-US" sz="2599" dirty="0" err="1">
                <a:latin typeface="AdvOTb0c9bf5d"/>
              </a:rPr>
              <a:t>Marsher</a:t>
            </a:r>
            <a:r>
              <a:rPr lang="en-US" sz="2599" dirty="0">
                <a:latin typeface="AdvOTb0c9bf5d"/>
              </a:rPr>
              <a:t> et al. 2008, Abdo et al. 2010, </a:t>
            </a:r>
            <a:r>
              <a:rPr lang="en-US" sz="2599" dirty="0" err="1">
                <a:latin typeface="AdvOTb0c9bf5d"/>
              </a:rPr>
              <a:t>Blinov</a:t>
            </a:r>
            <a:r>
              <a:rPr lang="en-US" sz="2599" dirty="0">
                <a:latin typeface="AdvOTb0c9bf5d"/>
              </a:rPr>
              <a:t> et al. 2015, </a:t>
            </a:r>
            <a:r>
              <a:rPr lang="en-US" sz="2599" dirty="0" err="1">
                <a:latin typeface="AdvOTb0c9bf5d"/>
              </a:rPr>
              <a:t>Kiehlmann</a:t>
            </a:r>
            <a:r>
              <a:rPr lang="en-US" sz="2599" dirty="0">
                <a:latin typeface="AdvOTb0c9bf5d"/>
              </a:rPr>
              <a:t> et al. 2018)</a:t>
            </a:r>
          </a:p>
          <a:p>
            <a:pPr lvl="0"/>
            <a:r>
              <a:rPr lang="de-DE" sz="2599" dirty="0">
                <a:latin typeface="AdvOTb0c9bf5d"/>
              </a:rPr>
              <a:t>C</a:t>
            </a:r>
            <a:r>
              <a:rPr lang="en-US" sz="2599" dirty="0" err="1">
                <a:latin typeface="AdvOTb0c9bf5d"/>
              </a:rPr>
              <a:t>rab</a:t>
            </a:r>
            <a:r>
              <a:rPr lang="en-US" sz="2599" dirty="0">
                <a:latin typeface="AdvOTb0c9bf5d"/>
              </a:rPr>
              <a:t> PWN gamma-ray variability (Abdo et al. 2011)</a:t>
            </a:r>
            <a:endParaRPr lang="de-DE" sz="3199" b="1" dirty="0">
              <a:solidFill>
                <a:schemeClr val="accent2">
                  <a:lumMod val="75000"/>
                </a:schemeClr>
              </a:solidFill>
              <a:latin typeface="AdvOTb0c9bf5d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sz="3199" b="1" dirty="0">
                <a:solidFill>
                  <a:schemeClr val="accent2">
                    <a:lumMod val="75000"/>
                  </a:schemeClr>
                </a:solidFill>
                <a:latin typeface="AdvOTb0c9bf5d"/>
              </a:rPr>
              <a:t>Short time-</a:t>
            </a:r>
            <a:r>
              <a:rPr lang="de-DE" sz="3199" b="1" dirty="0" err="1">
                <a:solidFill>
                  <a:schemeClr val="accent2">
                    <a:lumMod val="75000"/>
                  </a:schemeClr>
                </a:solidFill>
                <a:latin typeface="AdvOTb0c9bf5d"/>
              </a:rPr>
              <a:t>scale</a:t>
            </a:r>
            <a:r>
              <a:rPr lang="de-DE" sz="3199" b="1" dirty="0">
                <a:solidFill>
                  <a:schemeClr val="accent2">
                    <a:lumMod val="75000"/>
                  </a:schemeClr>
                </a:solidFill>
                <a:latin typeface="AdvOTb0c9bf5d"/>
              </a:rPr>
              <a:t> </a:t>
            </a:r>
            <a:r>
              <a:rPr lang="de-DE" sz="3199" b="1" dirty="0" err="1">
                <a:solidFill>
                  <a:schemeClr val="accent2">
                    <a:lumMod val="75000"/>
                  </a:schemeClr>
                </a:solidFill>
                <a:latin typeface="AdvOTb0c9bf5d"/>
              </a:rPr>
              <a:t>variability</a:t>
            </a:r>
            <a:r>
              <a:rPr lang="de-DE" sz="3199" b="1" dirty="0">
                <a:solidFill>
                  <a:schemeClr val="accent2">
                    <a:lumMod val="75000"/>
                  </a:schemeClr>
                </a:solidFill>
                <a:latin typeface="AdvOTb0c9bf5d"/>
              </a:rPr>
              <a:t> but </a:t>
            </a:r>
            <a:r>
              <a:rPr lang="de-DE" sz="3199" b="1" dirty="0" err="1">
                <a:solidFill>
                  <a:schemeClr val="accent2">
                    <a:lumMod val="75000"/>
                  </a:schemeClr>
                </a:solidFill>
                <a:latin typeface="AdvOTb0c9bf5d"/>
              </a:rPr>
              <a:t>absence</a:t>
            </a:r>
            <a:r>
              <a:rPr lang="de-DE" sz="3199" b="1" dirty="0">
                <a:solidFill>
                  <a:schemeClr val="accent2">
                    <a:lumMod val="75000"/>
                  </a:schemeClr>
                </a:solidFill>
                <a:latin typeface="AdvOTb0c9bf5d"/>
              </a:rPr>
              <a:t> </a:t>
            </a:r>
            <a:r>
              <a:rPr lang="de-DE" sz="3199" b="1" dirty="0" err="1">
                <a:solidFill>
                  <a:schemeClr val="accent2">
                    <a:lumMod val="75000"/>
                  </a:schemeClr>
                </a:solidFill>
                <a:latin typeface="AdvOTb0c9bf5d"/>
              </a:rPr>
              <a:t>of</a:t>
            </a:r>
            <a:r>
              <a:rPr lang="de-DE" sz="3199" b="1" dirty="0">
                <a:solidFill>
                  <a:schemeClr val="accent2">
                    <a:lumMod val="75000"/>
                  </a:schemeClr>
                </a:solidFill>
                <a:latin typeface="AdvOTb0c9bf5d"/>
              </a:rPr>
              <a:t> pair </a:t>
            </a:r>
            <a:r>
              <a:rPr lang="de-DE" sz="3199" b="1" dirty="0" err="1">
                <a:solidFill>
                  <a:schemeClr val="accent2">
                    <a:lumMod val="75000"/>
                  </a:schemeClr>
                </a:solidFill>
                <a:latin typeface="AdvOTb0c9bf5d"/>
              </a:rPr>
              <a:t>absorption</a:t>
            </a:r>
            <a:r>
              <a:rPr lang="de-DE" sz="3199" b="1" dirty="0">
                <a:solidFill>
                  <a:schemeClr val="accent2">
                    <a:lumMod val="75000"/>
                  </a:schemeClr>
                </a:solidFill>
                <a:latin typeface="AdvOTb0c9bf5d"/>
              </a:rPr>
              <a:t>?   Strong </a:t>
            </a:r>
            <a:r>
              <a:rPr lang="de-DE" sz="3199" b="1" dirty="0" err="1">
                <a:solidFill>
                  <a:schemeClr val="accent2">
                    <a:lumMod val="75000"/>
                  </a:schemeClr>
                </a:solidFill>
                <a:latin typeface="AdvOTb0c9bf5d"/>
              </a:rPr>
              <a:t>anisotropy</a:t>
            </a:r>
            <a:r>
              <a:rPr lang="de-DE" sz="3199" b="1" dirty="0">
                <a:solidFill>
                  <a:schemeClr val="accent2">
                    <a:lumMod val="75000"/>
                  </a:schemeClr>
                </a:solidFill>
                <a:latin typeface="AdvOTb0c9bf5d"/>
              </a:rPr>
              <a:t> (E-</a:t>
            </a:r>
            <a:r>
              <a:rPr lang="de-DE" sz="3199" b="1" dirty="0" err="1">
                <a:solidFill>
                  <a:schemeClr val="accent2">
                    <a:lumMod val="75000"/>
                  </a:schemeClr>
                </a:solidFill>
                <a:latin typeface="AdvOTb0c9bf5d"/>
              </a:rPr>
              <a:t>field</a:t>
            </a:r>
            <a:r>
              <a:rPr lang="de-DE" sz="3199" b="1" dirty="0">
                <a:solidFill>
                  <a:schemeClr val="accent2">
                    <a:lumMod val="75000"/>
                  </a:schemeClr>
                </a:solidFill>
                <a:latin typeface="AdvOTb0c9bf5d"/>
              </a:rPr>
              <a:t> </a:t>
            </a:r>
            <a:r>
              <a:rPr lang="de-DE" sz="3199" b="1" dirty="0" err="1">
                <a:solidFill>
                  <a:schemeClr val="accent2">
                    <a:lumMod val="75000"/>
                  </a:schemeClr>
                </a:solidFill>
                <a:latin typeface="AdvOTb0c9bf5d"/>
              </a:rPr>
              <a:t>acceleration</a:t>
            </a:r>
            <a:r>
              <a:rPr lang="de-DE" sz="3199" b="1" dirty="0">
                <a:solidFill>
                  <a:schemeClr val="accent2">
                    <a:lumMod val="75000"/>
                  </a:schemeClr>
                </a:solidFill>
                <a:latin typeface="AdvOTb0c9bf5d"/>
              </a:rPr>
              <a:t>) </a:t>
            </a:r>
            <a:endParaRPr lang="en-US" sz="3199" b="1" dirty="0">
              <a:solidFill>
                <a:schemeClr val="accent2">
                  <a:lumMod val="75000"/>
                </a:schemeClr>
              </a:solidFill>
              <a:latin typeface="AdvOTb0c9bf5d"/>
            </a:endParaRPr>
          </a:p>
          <a:p>
            <a:pPr lvl="0"/>
            <a:endParaRPr lang="en-US" sz="1999" dirty="0">
              <a:latin typeface="AdvOTb0c9bf5d"/>
            </a:endParaRPr>
          </a:p>
          <a:p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EDA7748-9F3A-49FA-8A39-2E690974C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4228" y="-19885"/>
            <a:ext cx="4174108" cy="341772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D143B97-926F-4734-B67F-1B0E6C59A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6028" y="3408224"/>
            <a:ext cx="4190500" cy="348341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97D9708-B6BB-487C-9048-3C14FD351D33}"/>
              </a:ext>
            </a:extLst>
          </p:cNvPr>
          <p:cNvSpPr txBox="1"/>
          <p:nvPr/>
        </p:nvSpPr>
        <p:spPr>
          <a:xfrm>
            <a:off x="10502473" y="3740646"/>
            <a:ext cx="2202299" cy="461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399" dirty="0">
                <a:solidFill>
                  <a:srgbClr val="0070C0"/>
                </a:solidFill>
              </a:rPr>
              <a:t>CTA102</a:t>
            </a:r>
            <a:endParaRPr lang="en-US" sz="2399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90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A3C6B64-3EDA-45AB-BC5F-5EA861E55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97" y="377105"/>
            <a:ext cx="6537697" cy="592192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AEE8023-4C06-414B-886C-95271E726FA9}"/>
              </a:ext>
            </a:extLst>
          </p:cNvPr>
          <p:cNvSpPr txBox="1"/>
          <p:nvPr/>
        </p:nvSpPr>
        <p:spPr>
          <a:xfrm>
            <a:off x="7056977" y="377105"/>
            <a:ext cx="5405479" cy="461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399" dirty="0" err="1"/>
              <a:t>Vuillaume</a:t>
            </a:r>
            <a:r>
              <a:rPr lang="de-DE" sz="2399" dirty="0"/>
              <a:t>, Henri, &amp; </a:t>
            </a:r>
            <a:r>
              <a:rPr lang="de-DE" sz="2399" dirty="0" err="1"/>
              <a:t>Petrucci</a:t>
            </a:r>
            <a:r>
              <a:rPr lang="de-DE" sz="2399" dirty="0"/>
              <a:t> (2018)</a:t>
            </a:r>
            <a:endParaRPr lang="en-US" sz="2399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1E0150-94B7-4219-99C8-329B5A79C811}"/>
              </a:ext>
            </a:extLst>
          </p:cNvPr>
          <p:cNvSpPr txBox="1"/>
          <p:nvPr/>
        </p:nvSpPr>
        <p:spPr>
          <a:xfrm>
            <a:off x="7056977" y="980728"/>
            <a:ext cx="4511190" cy="2307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399" dirty="0"/>
              <a:t>Pair </a:t>
            </a:r>
            <a:r>
              <a:rPr lang="de-DE" sz="2399" dirty="0" err="1"/>
              <a:t>absorption</a:t>
            </a:r>
            <a:r>
              <a:rPr lang="de-DE" sz="2399" dirty="0"/>
              <a:t> in 3C273 </a:t>
            </a:r>
            <a:r>
              <a:rPr lang="de-DE" sz="2399" dirty="0" err="1"/>
              <a:t>for</a:t>
            </a:r>
            <a:r>
              <a:rPr lang="de-DE" sz="2399" dirty="0"/>
              <a:t> </a:t>
            </a:r>
            <a:r>
              <a:rPr lang="de-DE" sz="2399" b="1" dirty="0" err="1"/>
              <a:t>isotropic</a:t>
            </a:r>
            <a:r>
              <a:rPr lang="de-DE" sz="2399" dirty="0"/>
              <a:t> (!) BLR/</a:t>
            </a:r>
            <a:r>
              <a:rPr lang="de-DE" sz="2399" dirty="0" err="1"/>
              <a:t>dust</a:t>
            </a:r>
            <a:r>
              <a:rPr lang="de-DE" sz="2399" dirty="0"/>
              <a:t> </a:t>
            </a:r>
            <a:r>
              <a:rPr lang="de-DE" sz="2399" dirty="0" err="1"/>
              <a:t>torus</a:t>
            </a:r>
            <a:endParaRPr lang="de-DE" sz="2399" dirty="0"/>
          </a:p>
          <a:p>
            <a:endParaRPr lang="de-DE" sz="2399" dirty="0"/>
          </a:p>
          <a:p>
            <a:r>
              <a:rPr lang="de-DE" sz="2399" dirty="0"/>
              <a:t>Plane-parallel </a:t>
            </a:r>
            <a:r>
              <a:rPr lang="de-DE" sz="2399" dirty="0" err="1"/>
              <a:t>solution</a:t>
            </a:r>
            <a:r>
              <a:rPr lang="de-DE" sz="2399" dirty="0"/>
              <a:t> </a:t>
            </a:r>
            <a:r>
              <a:rPr lang="de-DE" sz="2399" dirty="0" err="1"/>
              <a:t>of</a:t>
            </a:r>
            <a:r>
              <a:rPr lang="de-DE" sz="2399" dirty="0"/>
              <a:t> </a:t>
            </a:r>
            <a:r>
              <a:rPr lang="de-DE" sz="2399" dirty="0" err="1"/>
              <a:t>radiation</a:t>
            </a:r>
            <a:r>
              <a:rPr lang="de-DE" sz="2399" dirty="0"/>
              <a:t> </a:t>
            </a:r>
            <a:r>
              <a:rPr lang="de-DE" sz="2399" dirty="0" err="1"/>
              <a:t>transport</a:t>
            </a:r>
            <a:r>
              <a:rPr lang="de-DE" sz="2399" dirty="0"/>
              <a:t> </a:t>
            </a:r>
            <a:r>
              <a:rPr lang="de-DE" sz="2399" dirty="0" err="1"/>
              <a:t>equation</a:t>
            </a:r>
            <a:r>
              <a:rPr lang="de-DE" sz="2399" dirty="0"/>
              <a:t> </a:t>
            </a:r>
            <a:r>
              <a:rPr lang="de-DE" sz="2399" dirty="0" err="1"/>
              <a:t>yields</a:t>
            </a:r>
            <a:r>
              <a:rPr lang="de-DE" sz="2399" dirty="0"/>
              <a:t> </a:t>
            </a:r>
            <a:r>
              <a:rPr lang="de-DE" sz="2399" dirty="0" err="1"/>
              <a:t>escape</a:t>
            </a:r>
            <a:r>
              <a:rPr lang="de-DE" sz="2399" dirty="0"/>
              <a:t> </a:t>
            </a:r>
            <a:r>
              <a:rPr lang="de-DE" sz="2399" dirty="0" err="1"/>
              <a:t>probability</a:t>
            </a:r>
            <a:endParaRPr lang="en-US" sz="2399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EFF76DD-43B3-4C41-AB0B-8C1259A31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9230" y="3429000"/>
            <a:ext cx="3451686" cy="102288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4D627A4-BD5E-4A83-9366-834A8426E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0666" y="4635499"/>
            <a:ext cx="4880410" cy="881733"/>
          </a:xfrm>
          <a:prstGeom prst="rect">
            <a:avLst/>
          </a:prstGeom>
        </p:spPr>
      </p:pic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3A007ABE-53AE-48DA-B167-B8C62AF48544}"/>
              </a:ext>
            </a:extLst>
          </p:cNvPr>
          <p:cNvCxnSpPr/>
          <p:nvPr/>
        </p:nvCxnSpPr>
        <p:spPr>
          <a:xfrm>
            <a:off x="3220343" y="780008"/>
            <a:ext cx="0" cy="3282672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91415940-0081-43D2-AC78-6CC34CD02A5C}"/>
              </a:ext>
            </a:extLst>
          </p:cNvPr>
          <p:cNvSpPr txBox="1"/>
          <p:nvPr/>
        </p:nvSpPr>
        <p:spPr>
          <a:xfrm rot="16200000">
            <a:off x="425915" y="1382524"/>
            <a:ext cx="2846368" cy="461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399" b="1" dirty="0" err="1">
                <a:solidFill>
                  <a:schemeClr val="accent2">
                    <a:lumMod val="75000"/>
                  </a:schemeClr>
                </a:solidFill>
              </a:rPr>
              <a:t>MeV</a:t>
            </a:r>
            <a:r>
              <a:rPr lang="de-DE" sz="2399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2399" b="1" dirty="0" err="1">
                <a:solidFill>
                  <a:schemeClr val="accent2">
                    <a:lumMod val="75000"/>
                  </a:schemeClr>
                </a:solidFill>
              </a:rPr>
              <a:t>Blazars</a:t>
            </a:r>
            <a:r>
              <a:rPr lang="de-DE" sz="2399" b="1" dirty="0">
                <a:solidFill>
                  <a:schemeClr val="accent2">
                    <a:lumMod val="75000"/>
                  </a:schemeClr>
                </a:solidFill>
              </a:rPr>
              <a:t>?</a:t>
            </a:r>
            <a:endParaRPr lang="en-US" sz="2399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2DC30EC-7DBF-40ED-84DA-128B064ABCF5}"/>
              </a:ext>
            </a:extLst>
          </p:cNvPr>
          <p:cNvSpPr txBox="1"/>
          <p:nvPr/>
        </p:nvSpPr>
        <p:spPr>
          <a:xfrm>
            <a:off x="7174532" y="5733256"/>
            <a:ext cx="4653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Same </a:t>
            </a:r>
            <a:r>
              <a:rPr lang="de-DE" sz="2400" dirty="0" err="1"/>
              <a:t>conclusion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hadronic</a:t>
            </a:r>
            <a:r>
              <a:rPr lang="de-DE" sz="2400" dirty="0"/>
              <a:t> </a:t>
            </a:r>
            <a:r>
              <a:rPr lang="de-DE" sz="2400" dirty="0" err="1"/>
              <a:t>modeling</a:t>
            </a:r>
            <a:r>
              <a:rPr lang="de-DE" sz="2400" dirty="0"/>
              <a:t>, cf. KM, PRD 48(1993)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9966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86FAD36-78D8-40F7-B4BE-F30EC7326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4398"/>
            <a:ext cx="12188825" cy="616522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AC0AD9A-FAF4-4CFD-8A7B-1A695F7A6E7B}"/>
              </a:ext>
            </a:extLst>
          </p:cNvPr>
          <p:cNvSpPr txBox="1"/>
          <p:nvPr/>
        </p:nvSpPr>
        <p:spPr>
          <a:xfrm>
            <a:off x="1121098" y="176012"/>
            <a:ext cx="9879181" cy="52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799" dirty="0"/>
              <a:t>Peak-in-peak </a:t>
            </a:r>
            <a:r>
              <a:rPr lang="de-DE" sz="2799" dirty="0" err="1"/>
              <a:t>structured</a:t>
            </a:r>
            <a:r>
              <a:rPr lang="de-DE" sz="2799" dirty="0"/>
              <a:t> </a:t>
            </a:r>
            <a:r>
              <a:rPr lang="de-DE" sz="2799" dirty="0" err="1"/>
              <a:t>lightcurves</a:t>
            </a:r>
            <a:r>
              <a:rPr lang="de-DE" sz="2799" dirty="0"/>
              <a:t> </a:t>
            </a:r>
            <a:r>
              <a:rPr lang="de-DE" sz="2799" dirty="0" err="1"/>
              <a:t>from</a:t>
            </a:r>
            <a:r>
              <a:rPr lang="de-DE" sz="2799" dirty="0"/>
              <a:t> </a:t>
            </a:r>
            <a:r>
              <a:rPr lang="de-DE" sz="2799" dirty="0" err="1"/>
              <a:t>relativstic</a:t>
            </a:r>
            <a:r>
              <a:rPr lang="de-DE" sz="2799" dirty="0"/>
              <a:t> </a:t>
            </a:r>
            <a:r>
              <a:rPr lang="de-DE" sz="2799" dirty="0" err="1"/>
              <a:t>reconnection</a:t>
            </a:r>
            <a:endParaRPr lang="en-US" sz="2799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A8F6FCA-16EC-4828-8BC3-97AECF9F0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860" y="1484784"/>
            <a:ext cx="2965212" cy="258283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C0FE6BC-7F64-4A9E-BA63-3E752A3C7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0596" y="1852691"/>
            <a:ext cx="2712775" cy="215237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D62AE52-22C3-46ED-91A7-00F6FD172D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2124" y="2556907"/>
            <a:ext cx="2966029" cy="8000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1793019-7666-4E1B-B50B-046E2F088F2D}"/>
              </a:ext>
            </a:extLst>
          </p:cNvPr>
          <p:cNvSpPr txBox="1"/>
          <p:nvPr/>
        </p:nvSpPr>
        <p:spPr>
          <a:xfrm>
            <a:off x="7458730" y="6264979"/>
            <a:ext cx="3469659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799" dirty="0" err="1">
                <a:solidFill>
                  <a:srgbClr val="FF0000"/>
                </a:solidFill>
              </a:rPr>
              <a:t>Shukla</a:t>
            </a:r>
            <a:r>
              <a:rPr lang="de-DE" sz="1799" dirty="0">
                <a:solidFill>
                  <a:srgbClr val="FF0000"/>
                </a:solidFill>
              </a:rPr>
              <a:t> &amp; KM, </a:t>
            </a:r>
            <a:r>
              <a:rPr lang="de-DE" sz="1799" dirty="0" err="1">
                <a:solidFill>
                  <a:srgbClr val="FF0000"/>
                </a:solidFill>
              </a:rPr>
              <a:t>Nat.Comm</a:t>
            </a:r>
            <a:r>
              <a:rPr lang="de-DE" sz="1799" dirty="0">
                <a:solidFill>
                  <a:srgbClr val="FF0000"/>
                </a:solidFill>
              </a:rPr>
              <a:t>. (2020) </a:t>
            </a:r>
            <a:endParaRPr lang="en-US" sz="1799" dirty="0"/>
          </a:p>
        </p:txBody>
      </p:sp>
    </p:spTree>
    <p:extLst>
      <p:ext uri="{BB962C8B-B14F-4D97-AF65-F5344CB8AC3E}">
        <p14:creationId xmlns:p14="http://schemas.microsoft.com/office/powerpoint/2010/main" val="343672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E1CC33-3BD7-482B-81AD-57EB06B7A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228143"/>
            <a:ext cx="9143998" cy="1020762"/>
          </a:xfrm>
        </p:spPr>
        <p:txBody>
          <a:bodyPr/>
          <a:lstStyle/>
          <a:p>
            <a:r>
              <a:rPr lang="de-DE" dirty="0"/>
              <a:t>Energy </a:t>
            </a:r>
            <a:r>
              <a:rPr lang="de-DE" dirty="0" err="1"/>
              <a:t>flow</a:t>
            </a:r>
            <a:br>
              <a:rPr lang="de-DE" dirty="0"/>
            </a:br>
            <a:r>
              <a:rPr lang="de-DE" sz="2000" dirty="0"/>
              <a:t>(</a:t>
            </a:r>
            <a:r>
              <a:rPr lang="de-DE" sz="2000" dirty="0" err="1"/>
              <a:t>Shukla</a:t>
            </a:r>
            <a:r>
              <a:rPr lang="de-DE" sz="2000" dirty="0"/>
              <a:t> &amp; KM, </a:t>
            </a:r>
            <a:r>
              <a:rPr lang="de-DE" sz="2000" dirty="0" err="1"/>
              <a:t>Nat.Comm</a:t>
            </a:r>
            <a:r>
              <a:rPr lang="de-DE" sz="2000" dirty="0"/>
              <a:t>. 2020)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18DE4BAC-1736-41E2-8CC4-B5B7505001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2414" y="1820531"/>
            <a:ext cx="9252526" cy="4488789"/>
          </a:xfrm>
        </p:spPr>
      </p:pic>
    </p:spTree>
    <p:extLst>
      <p:ext uri="{BB962C8B-B14F-4D97-AF65-F5344CB8AC3E}">
        <p14:creationId xmlns:p14="http://schemas.microsoft.com/office/powerpoint/2010/main" val="109509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8854DE-F91F-4CD1-9950-DE06EEECC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5602"/>
            <a:ext cx="12188824" cy="866775"/>
          </a:xfrm>
        </p:spPr>
        <p:txBody>
          <a:bodyPr/>
          <a:lstStyle/>
          <a:p>
            <a:pPr algn="ctr"/>
            <a:r>
              <a:rPr lang="de-DE" dirty="0"/>
              <a:t>GMHD </a:t>
            </a:r>
            <a:r>
              <a:rPr lang="de-DE" dirty="0" err="1"/>
              <a:t>simulations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BZ-</a:t>
            </a:r>
            <a:r>
              <a:rPr lang="de-DE" dirty="0" err="1"/>
              <a:t>driven</a:t>
            </a:r>
            <a:r>
              <a:rPr lang="de-DE" dirty="0"/>
              <a:t> Jets</a:t>
            </a:r>
            <a:endParaRPr lang="en-US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6075E6AB-6E3E-4AD6-8523-B3B65B7EB3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9252" y="1069664"/>
            <a:ext cx="3477309" cy="345009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C817D01-4EF8-40BD-A31C-7D219CD5C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690" y="1052736"/>
            <a:ext cx="7188949" cy="3392688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B7CD088B-1ACE-4E11-8BC7-EC68C95880FF}"/>
              </a:ext>
            </a:extLst>
          </p:cNvPr>
          <p:cNvSpPr/>
          <p:nvPr/>
        </p:nvSpPr>
        <p:spPr>
          <a:xfrm>
            <a:off x="4248775" y="4374327"/>
            <a:ext cx="7479506" cy="19737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01D18AF-E6DB-40B5-807E-6EEABF113250}"/>
              </a:ext>
            </a:extLst>
          </p:cNvPr>
          <p:cNvSpPr/>
          <p:nvPr/>
        </p:nvSpPr>
        <p:spPr>
          <a:xfrm>
            <a:off x="11489352" y="946220"/>
            <a:ext cx="436304" cy="349043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E96882F-9688-4714-AB50-46AB89F19BE7}"/>
              </a:ext>
            </a:extLst>
          </p:cNvPr>
          <p:cNvSpPr/>
          <p:nvPr/>
        </p:nvSpPr>
        <p:spPr>
          <a:xfrm>
            <a:off x="7750430" y="1052735"/>
            <a:ext cx="436304" cy="34670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EFB3082-3185-4642-8C8E-E4182B20ECBD}"/>
              </a:ext>
            </a:extLst>
          </p:cNvPr>
          <p:cNvSpPr txBox="1"/>
          <p:nvPr/>
        </p:nvSpPr>
        <p:spPr>
          <a:xfrm>
            <a:off x="2160745" y="3501717"/>
            <a:ext cx="2939861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799" dirty="0" err="1"/>
              <a:t>Mirzuno</a:t>
            </a:r>
            <a:r>
              <a:rPr lang="de-DE" sz="1799" dirty="0"/>
              <a:t> et al. (2014)</a:t>
            </a:r>
            <a:endParaRPr lang="en-US" sz="1799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FA2C749-4BFA-4297-BCDA-FE6BF7529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189" y="4561313"/>
            <a:ext cx="6048962" cy="207487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6E940FD-F678-4FA4-A061-2D2D84357E98}"/>
              </a:ext>
            </a:extLst>
          </p:cNvPr>
          <p:cNvSpPr txBox="1"/>
          <p:nvPr/>
        </p:nvSpPr>
        <p:spPr>
          <a:xfrm>
            <a:off x="460544" y="4550926"/>
            <a:ext cx="4640062" cy="2307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799" b="1" dirty="0" err="1"/>
              <a:t>Toroidal</a:t>
            </a:r>
            <a:r>
              <a:rPr lang="de-DE" sz="1799" b="1" dirty="0"/>
              <a:t> </a:t>
            </a:r>
            <a:r>
              <a:rPr lang="de-DE" sz="1799" b="1" dirty="0" err="1"/>
              <a:t>magnetic</a:t>
            </a:r>
            <a:r>
              <a:rPr lang="de-DE" sz="1799" b="1" dirty="0"/>
              <a:t> </a:t>
            </a:r>
            <a:r>
              <a:rPr lang="de-DE" sz="1799" b="1" dirty="0" err="1"/>
              <a:t>field</a:t>
            </a:r>
            <a:r>
              <a:rPr lang="de-DE" sz="1799" b="1" dirty="0"/>
              <a:t> </a:t>
            </a:r>
            <a:r>
              <a:rPr lang="de-DE" sz="1799" b="1" dirty="0" err="1"/>
              <a:t>subject</a:t>
            </a:r>
            <a:r>
              <a:rPr lang="de-DE" sz="1799" b="1" dirty="0"/>
              <a:t> </a:t>
            </a:r>
            <a:r>
              <a:rPr lang="de-DE" sz="1799" b="1" dirty="0" err="1"/>
              <a:t>to</a:t>
            </a:r>
            <a:r>
              <a:rPr lang="de-DE" sz="1799" b="1" dirty="0"/>
              <a:t> m=1 </a:t>
            </a:r>
            <a:r>
              <a:rPr lang="de-DE" sz="1799" b="1" dirty="0" err="1"/>
              <a:t>kink</a:t>
            </a:r>
            <a:r>
              <a:rPr lang="de-DE" sz="1799" b="1" dirty="0"/>
              <a:t> </a:t>
            </a:r>
            <a:r>
              <a:rPr lang="de-DE" sz="1799" b="1" dirty="0" err="1"/>
              <a:t>instability</a:t>
            </a:r>
            <a:r>
              <a:rPr lang="de-DE" sz="1799" b="1" dirty="0"/>
              <a:t> (</a:t>
            </a:r>
            <a:r>
              <a:rPr lang="de-DE" sz="1799" b="1" dirty="0" err="1"/>
              <a:t>McKinney</a:t>
            </a:r>
            <a:r>
              <a:rPr lang="de-DE" sz="1799" b="1" dirty="0"/>
              <a:t> &amp; </a:t>
            </a:r>
            <a:r>
              <a:rPr lang="de-DE" sz="1799" b="1" dirty="0" err="1"/>
              <a:t>Blandford</a:t>
            </a:r>
            <a:r>
              <a:rPr lang="de-DE" sz="1799" b="1" dirty="0"/>
              <a:t> 2016)</a:t>
            </a:r>
          </a:p>
          <a:p>
            <a:endParaRPr lang="de-DE" sz="1799" b="1" dirty="0"/>
          </a:p>
          <a:p>
            <a:r>
              <a:rPr lang="de-DE" sz="1799" b="1" dirty="0"/>
              <a:t>2d-section: </a:t>
            </a:r>
            <a:r>
              <a:rPr lang="de-DE" sz="1799" b="1" dirty="0" err="1"/>
              <a:t>Plasmoids</a:t>
            </a:r>
            <a:endParaRPr lang="de-DE" sz="1799" b="1" dirty="0"/>
          </a:p>
          <a:p>
            <a:endParaRPr lang="de-DE" sz="1799" b="1" dirty="0"/>
          </a:p>
          <a:p>
            <a:r>
              <a:rPr lang="de-DE" sz="1799" b="1" dirty="0" err="1"/>
              <a:t>Prone</a:t>
            </a:r>
            <a:r>
              <a:rPr lang="de-DE" sz="1799" b="1" dirty="0"/>
              <a:t> </a:t>
            </a:r>
            <a:r>
              <a:rPr lang="de-DE" sz="1799" b="1" dirty="0" err="1"/>
              <a:t>to</a:t>
            </a:r>
            <a:r>
              <a:rPr lang="de-DE" sz="1799" b="1" dirty="0"/>
              <a:t> </a:t>
            </a:r>
            <a:r>
              <a:rPr lang="de-DE" sz="1799" b="1" dirty="0" err="1"/>
              <a:t>relativistic</a:t>
            </a:r>
            <a:r>
              <a:rPr lang="de-DE" sz="1799" b="1" dirty="0"/>
              <a:t> </a:t>
            </a:r>
            <a:r>
              <a:rPr lang="de-DE" sz="1799" b="1" dirty="0" err="1"/>
              <a:t>reconnection</a:t>
            </a:r>
            <a:endParaRPr lang="de-DE" sz="1799" b="1" dirty="0"/>
          </a:p>
          <a:p>
            <a:endParaRPr lang="de-DE" sz="1799" dirty="0"/>
          </a:p>
          <a:p>
            <a:endParaRPr lang="en-US" sz="1799" dirty="0"/>
          </a:p>
        </p:txBody>
      </p:sp>
    </p:spTree>
    <p:extLst>
      <p:ext uri="{BB962C8B-B14F-4D97-AF65-F5344CB8AC3E}">
        <p14:creationId xmlns:p14="http://schemas.microsoft.com/office/powerpoint/2010/main" val="40379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E9CF248-29EA-4A89-8930-958919F57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070608" y="2705192"/>
            <a:ext cx="4079231" cy="348348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2433525-0B69-4F7E-8870-98AEE9F07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9013"/>
            <a:ext cx="12101766" cy="227833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D5CF415-997E-467C-86F6-8DE6B70910C9}"/>
              </a:ext>
            </a:extLst>
          </p:cNvPr>
          <p:cNvSpPr txBox="1"/>
          <p:nvPr/>
        </p:nvSpPr>
        <p:spPr>
          <a:xfrm>
            <a:off x="687187" y="4000351"/>
            <a:ext cx="3686246" cy="2246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999" b="1" dirty="0"/>
              <a:t>Development </a:t>
            </a:r>
            <a:r>
              <a:rPr lang="de-DE" sz="1999" b="1" dirty="0" err="1"/>
              <a:t>of</a:t>
            </a:r>
            <a:r>
              <a:rPr lang="de-DE" sz="1999" b="1" dirty="0"/>
              <a:t> </a:t>
            </a:r>
            <a:r>
              <a:rPr lang="de-DE" sz="1999" b="1" dirty="0" err="1"/>
              <a:t>electric</a:t>
            </a:r>
            <a:r>
              <a:rPr lang="de-DE" sz="1999" b="1" dirty="0"/>
              <a:t> </a:t>
            </a:r>
            <a:r>
              <a:rPr lang="de-DE" sz="1999" b="1" dirty="0" err="1"/>
              <a:t>current</a:t>
            </a:r>
            <a:r>
              <a:rPr lang="de-DE" sz="1999" b="1" dirty="0"/>
              <a:t> </a:t>
            </a:r>
            <a:r>
              <a:rPr lang="de-DE" sz="1999" b="1" dirty="0" err="1"/>
              <a:t>layer</a:t>
            </a:r>
            <a:r>
              <a:rPr lang="de-DE" sz="1999" b="1" dirty="0"/>
              <a:t> </a:t>
            </a:r>
            <a:r>
              <a:rPr lang="de-DE" sz="1999" b="1" dirty="0" err="1"/>
              <a:t>with</a:t>
            </a:r>
            <a:r>
              <a:rPr lang="de-DE" sz="1999" b="1" dirty="0"/>
              <a:t> 10</a:t>
            </a:r>
            <a:r>
              <a:rPr lang="de-DE" sz="1999" b="1" baseline="30000" dirty="0"/>
              <a:t>-4</a:t>
            </a:r>
            <a:r>
              <a:rPr lang="de-DE" sz="1999" b="1" dirty="0"/>
              <a:t> u</a:t>
            </a:r>
            <a:r>
              <a:rPr lang="de-DE" sz="1999" b="1" baseline="-25000" dirty="0"/>
              <a:t>B</a:t>
            </a:r>
            <a:r>
              <a:rPr lang="de-DE" sz="1999" b="1" dirty="0"/>
              <a:t> </a:t>
            </a:r>
          </a:p>
          <a:p>
            <a:endParaRPr lang="de-DE" sz="1999" b="1" dirty="0"/>
          </a:p>
          <a:p>
            <a:r>
              <a:rPr lang="de-DE" sz="1999" b="1" dirty="0"/>
              <a:t>Electric </a:t>
            </a:r>
            <a:r>
              <a:rPr lang="de-DE" sz="1999" b="1" dirty="0" err="1"/>
              <a:t>field</a:t>
            </a:r>
            <a:r>
              <a:rPr lang="de-DE" sz="1999" b="1" dirty="0"/>
              <a:t> </a:t>
            </a:r>
            <a:r>
              <a:rPr lang="de-DE" sz="1999" b="1" dirty="0" err="1"/>
              <a:t>growth</a:t>
            </a:r>
            <a:r>
              <a:rPr lang="de-DE" sz="1999" b="1" dirty="0"/>
              <a:t> </a:t>
            </a:r>
            <a:r>
              <a:rPr lang="de-DE" sz="1999" b="1" dirty="0" err="1"/>
              <a:t>E~exp</a:t>
            </a:r>
            <a:r>
              <a:rPr lang="de-DE" sz="1999" b="1" dirty="0"/>
              <a:t>(</a:t>
            </a:r>
            <a:r>
              <a:rPr lang="de-DE" sz="1999" b="1" dirty="0">
                <a:latin typeface="Symbol" panose="05050102010706020507" pitchFamily="18" charset="2"/>
              </a:rPr>
              <a:t>w</a:t>
            </a:r>
            <a:r>
              <a:rPr lang="de-DE" sz="1999" b="1" baseline="-25000" dirty="0"/>
              <a:t>i</a:t>
            </a:r>
            <a:r>
              <a:rPr lang="de-DE" sz="1999" b="1" dirty="0"/>
              <a:t>ct/L)</a:t>
            </a:r>
          </a:p>
          <a:p>
            <a:endParaRPr lang="de-DE" sz="1999" b="1" dirty="0"/>
          </a:p>
          <a:p>
            <a:r>
              <a:rPr lang="de-DE" sz="1999" b="1" dirty="0"/>
              <a:t>E&lt;B due </a:t>
            </a:r>
            <a:r>
              <a:rPr lang="de-DE" sz="1999" b="1" dirty="0" err="1"/>
              <a:t>to</a:t>
            </a:r>
            <a:r>
              <a:rPr lang="de-DE" sz="1999" b="1" dirty="0"/>
              <a:t> </a:t>
            </a:r>
            <a:r>
              <a:rPr lang="de-DE" sz="1999" b="1" dirty="0" err="1"/>
              <a:t>advection</a:t>
            </a:r>
            <a:r>
              <a:rPr lang="de-DE" sz="1999" b="1" dirty="0"/>
              <a:t> </a:t>
            </a:r>
            <a:r>
              <a:rPr lang="de-DE" sz="1999" b="1" dirty="0" err="1"/>
              <a:t>of</a:t>
            </a:r>
            <a:r>
              <a:rPr lang="de-DE" sz="1999" b="1" dirty="0"/>
              <a:t> B-</a:t>
            </a:r>
            <a:r>
              <a:rPr lang="de-DE" sz="1999" b="1" dirty="0" err="1"/>
              <a:t>field</a:t>
            </a:r>
            <a:endParaRPr lang="en-US" sz="1999" b="1" dirty="0"/>
          </a:p>
        </p:txBody>
      </p:sp>
      <p:sp>
        <p:nvSpPr>
          <p:cNvPr id="5" name="Pfeil: nach oben 4">
            <a:extLst>
              <a:ext uri="{FF2B5EF4-FFF2-40B4-BE49-F238E27FC236}">
                <a16:creationId xmlns:a16="http://schemas.microsoft.com/office/drawing/2014/main" id="{3A59BD06-EFAE-401D-A1EC-216E2014E9CB}"/>
              </a:ext>
            </a:extLst>
          </p:cNvPr>
          <p:cNvSpPr/>
          <p:nvPr/>
        </p:nvSpPr>
        <p:spPr>
          <a:xfrm>
            <a:off x="1574696" y="2357639"/>
            <a:ext cx="160133" cy="93631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0272D06-49E2-4887-BE12-DB93665634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909" y="3439389"/>
            <a:ext cx="1340246" cy="39292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DD79CFBD-126A-47D2-9CAA-116261878A1E}"/>
              </a:ext>
            </a:extLst>
          </p:cNvPr>
          <p:cNvSpPr/>
          <p:nvPr/>
        </p:nvSpPr>
        <p:spPr>
          <a:xfrm>
            <a:off x="8326660" y="4794973"/>
            <a:ext cx="3483487" cy="2030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99" b="1" dirty="0" err="1">
                <a:solidFill>
                  <a:srgbClr val="00B0F0"/>
                </a:solidFill>
                <a:latin typeface="AdvOTfe309fd3"/>
              </a:rPr>
              <a:t>Yajie</a:t>
            </a:r>
            <a:r>
              <a:rPr lang="en-US" sz="1799" b="1" dirty="0">
                <a:solidFill>
                  <a:srgbClr val="00B0F0"/>
                </a:solidFill>
                <a:latin typeface="AdvOTfe309fd3"/>
              </a:rPr>
              <a:t> Yuan,</a:t>
            </a:r>
          </a:p>
          <a:p>
            <a:r>
              <a:rPr lang="en-US" sz="1799" b="1" dirty="0">
                <a:solidFill>
                  <a:srgbClr val="00B0F0"/>
                </a:solidFill>
                <a:latin typeface="AdvOTfe309fd3"/>
              </a:rPr>
              <a:t>Krzysztof </a:t>
            </a:r>
            <a:r>
              <a:rPr lang="en-US" sz="1799" b="1" dirty="0" err="1">
                <a:solidFill>
                  <a:srgbClr val="00B0F0"/>
                </a:solidFill>
                <a:latin typeface="AdvOTfe309fd3"/>
              </a:rPr>
              <a:t>Nalewajko</a:t>
            </a:r>
            <a:r>
              <a:rPr lang="en-US" sz="1799" b="1" dirty="0">
                <a:solidFill>
                  <a:srgbClr val="00B0F0"/>
                </a:solidFill>
                <a:latin typeface="AdvOTfe309fd3"/>
              </a:rPr>
              <a:t>,</a:t>
            </a:r>
          </a:p>
          <a:p>
            <a:r>
              <a:rPr lang="de-DE" sz="1799" b="1" dirty="0">
                <a:solidFill>
                  <a:srgbClr val="00B0F0"/>
                </a:solidFill>
                <a:latin typeface="AdvOTfe309fd3"/>
              </a:rPr>
              <a:t>J</a:t>
            </a:r>
            <a:r>
              <a:rPr lang="en-US" sz="1799" b="1" dirty="0" err="1">
                <a:solidFill>
                  <a:srgbClr val="00B0F0"/>
                </a:solidFill>
                <a:latin typeface="AdvOTfe309fd3"/>
              </a:rPr>
              <a:t>onathan</a:t>
            </a:r>
            <a:r>
              <a:rPr lang="en-US" sz="1799" b="1" dirty="0">
                <a:solidFill>
                  <a:srgbClr val="00B0F0"/>
                </a:solidFill>
                <a:latin typeface="AdvOTfe309fd3"/>
              </a:rPr>
              <a:t> </a:t>
            </a:r>
            <a:r>
              <a:rPr lang="en-US" sz="1799" b="1" dirty="0" err="1">
                <a:solidFill>
                  <a:srgbClr val="00B0F0"/>
                </a:solidFill>
                <a:latin typeface="AdvOTfe309fd3"/>
              </a:rPr>
              <a:t>Zrake</a:t>
            </a:r>
            <a:r>
              <a:rPr lang="en-US" sz="1799" b="1" dirty="0">
                <a:solidFill>
                  <a:srgbClr val="00B0F0"/>
                </a:solidFill>
                <a:latin typeface="AdvOTfe309fd3"/>
              </a:rPr>
              <a:t>,</a:t>
            </a:r>
          </a:p>
          <a:p>
            <a:r>
              <a:rPr lang="de-DE" sz="1799" b="1" dirty="0">
                <a:solidFill>
                  <a:srgbClr val="00B0F0"/>
                </a:solidFill>
                <a:latin typeface="AdvOTfe309fd3"/>
              </a:rPr>
              <a:t>W</a:t>
            </a:r>
            <a:r>
              <a:rPr lang="en-US" sz="1799" b="1" dirty="0" err="1">
                <a:solidFill>
                  <a:srgbClr val="00B0F0"/>
                </a:solidFill>
                <a:latin typeface="AdvOTfe309fd3"/>
              </a:rPr>
              <a:t>illiam</a:t>
            </a:r>
            <a:r>
              <a:rPr lang="en-US" sz="1799" b="1" dirty="0">
                <a:solidFill>
                  <a:srgbClr val="00B0F0"/>
                </a:solidFill>
                <a:latin typeface="AdvOTfe309fd3"/>
              </a:rPr>
              <a:t> East, &amp;</a:t>
            </a:r>
          </a:p>
          <a:p>
            <a:r>
              <a:rPr lang="de-DE" sz="1799" b="1" dirty="0">
                <a:solidFill>
                  <a:srgbClr val="00B0F0"/>
                </a:solidFill>
                <a:latin typeface="AdvOTfe309fd3"/>
              </a:rPr>
              <a:t>R</a:t>
            </a:r>
            <a:r>
              <a:rPr lang="en-US" sz="1799" b="1" dirty="0" err="1">
                <a:solidFill>
                  <a:srgbClr val="00B0F0"/>
                </a:solidFill>
                <a:latin typeface="AdvOTfe309fd3"/>
              </a:rPr>
              <a:t>oger</a:t>
            </a:r>
            <a:r>
              <a:rPr lang="en-US" sz="1799" b="1" dirty="0">
                <a:solidFill>
                  <a:srgbClr val="00B0F0"/>
                </a:solidFill>
                <a:latin typeface="AdvOTfe309fd3"/>
              </a:rPr>
              <a:t> Blandford</a:t>
            </a:r>
          </a:p>
          <a:p>
            <a:r>
              <a:rPr lang="de-DE" sz="1799" b="1" dirty="0">
                <a:solidFill>
                  <a:srgbClr val="00B0F0"/>
                </a:solidFill>
                <a:latin typeface="AdvOTfe309fd3"/>
              </a:rPr>
              <a:t>A</a:t>
            </a:r>
            <a:r>
              <a:rPr lang="en-US" sz="1799" b="1" dirty="0" err="1">
                <a:solidFill>
                  <a:srgbClr val="00B0F0"/>
                </a:solidFill>
                <a:latin typeface="AdvOTfe309fd3"/>
              </a:rPr>
              <a:t>pJ</a:t>
            </a:r>
            <a:r>
              <a:rPr lang="en-US" sz="1799" b="1" dirty="0">
                <a:solidFill>
                  <a:srgbClr val="00B0F0"/>
                </a:solidFill>
                <a:latin typeface="AdvOTfe309fd3"/>
              </a:rPr>
              <a:t> 828, 92 (2016)</a:t>
            </a:r>
          </a:p>
          <a:p>
            <a:endParaRPr lang="en-US" sz="1799" dirty="0"/>
          </a:p>
        </p:txBody>
      </p:sp>
    </p:spTree>
    <p:extLst>
      <p:ext uri="{BB962C8B-B14F-4D97-AF65-F5344CB8AC3E}">
        <p14:creationId xmlns:p14="http://schemas.microsoft.com/office/powerpoint/2010/main" val="208263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84534A8-C228-43AF-9FDD-D11ACAB61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53" y="234514"/>
            <a:ext cx="7655544" cy="621745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88723A0-2141-484E-AC48-EDAE3AD6E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7828" y="5529888"/>
            <a:ext cx="2870717" cy="49369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1096786-F13A-4FF3-906D-8BAB142DDACB}"/>
              </a:ext>
            </a:extLst>
          </p:cNvPr>
          <p:cNvSpPr txBox="1"/>
          <p:nvPr/>
        </p:nvSpPr>
        <p:spPr>
          <a:xfrm>
            <a:off x="7946974" y="561856"/>
            <a:ext cx="3764062" cy="4338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399" b="1" dirty="0"/>
              <a:t>Tracking </a:t>
            </a:r>
            <a:r>
              <a:rPr lang="de-DE" sz="2399" b="1" dirty="0" err="1"/>
              <a:t>energetic</a:t>
            </a:r>
            <a:r>
              <a:rPr lang="de-DE" sz="2399" b="1" dirty="0"/>
              <a:t> </a:t>
            </a:r>
            <a:r>
              <a:rPr lang="de-DE" sz="2399" b="1" dirty="0" err="1"/>
              <a:t>particles</a:t>
            </a:r>
            <a:r>
              <a:rPr lang="de-DE" sz="2399" b="1" dirty="0"/>
              <a:t> in </a:t>
            </a:r>
            <a:r>
              <a:rPr lang="de-DE" sz="2399" b="1" dirty="0" err="1"/>
              <a:t>the</a:t>
            </a:r>
            <a:r>
              <a:rPr lang="de-DE" sz="2399" b="1" dirty="0"/>
              <a:t> </a:t>
            </a:r>
            <a:r>
              <a:rPr lang="de-DE" sz="2399" b="1" dirty="0" err="1"/>
              <a:t>kinetic</a:t>
            </a:r>
            <a:r>
              <a:rPr lang="de-DE" sz="2399" b="1" dirty="0"/>
              <a:t> </a:t>
            </a:r>
            <a:r>
              <a:rPr lang="de-DE" sz="2399" b="1" dirty="0" err="1"/>
              <a:t>simulation</a:t>
            </a:r>
            <a:r>
              <a:rPr lang="de-DE" sz="2399" b="1" dirty="0"/>
              <a:t>:</a:t>
            </a:r>
          </a:p>
          <a:p>
            <a:endParaRPr lang="de-DE" sz="2399" b="1" dirty="0"/>
          </a:p>
          <a:p>
            <a:r>
              <a:rPr lang="de-DE" sz="2399" b="1" dirty="0"/>
              <a:t>Formation </a:t>
            </a:r>
            <a:r>
              <a:rPr lang="de-DE" sz="2399" b="1" dirty="0" err="1"/>
              <a:t>of</a:t>
            </a:r>
            <a:r>
              <a:rPr lang="de-DE" sz="2399" b="1" dirty="0"/>
              <a:t> mini-jets due </a:t>
            </a:r>
            <a:r>
              <a:rPr lang="de-DE" sz="2399" b="1" dirty="0" err="1"/>
              <a:t>to</a:t>
            </a:r>
            <a:r>
              <a:rPr lang="de-DE" sz="2399" b="1" dirty="0"/>
              <a:t> </a:t>
            </a:r>
            <a:r>
              <a:rPr lang="de-DE" sz="2399" b="1" dirty="0" err="1"/>
              <a:t>the</a:t>
            </a:r>
            <a:r>
              <a:rPr lang="de-DE" sz="2399" b="1" dirty="0"/>
              <a:t> </a:t>
            </a:r>
            <a:r>
              <a:rPr lang="de-DE" sz="2399" b="1" dirty="0" err="1"/>
              <a:t>beams</a:t>
            </a:r>
            <a:r>
              <a:rPr lang="de-DE" sz="2399" b="1" dirty="0"/>
              <a:t> </a:t>
            </a:r>
            <a:r>
              <a:rPr lang="de-DE" sz="2399" b="1" dirty="0" err="1"/>
              <a:t>of</a:t>
            </a:r>
            <a:r>
              <a:rPr lang="de-DE" sz="2399" b="1" dirty="0"/>
              <a:t> </a:t>
            </a:r>
            <a:r>
              <a:rPr lang="de-DE" sz="2399" b="1" dirty="0" err="1"/>
              <a:t>accelerated</a:t>
            </a:r>
            <a:r>
              <a:rPr lang="de-DE" sz="2399" b="1" dirty="0"/>
              <a:t> </a:t>
            </a:r>
            <a:r>
              <a:rPr lang="de-DE" sz="2399" b="1" dirty="0" err="1"/>
              <a:t>particles</a:t>
            </a:r>
            <a:r>
              <a:rPr lang="de-DE" sz="2399" b="1" dirty="0"/>
              <a:t> </a:t>
            </a:r>
            <a:r>
              <a:rPr lang="de-DE" sz="2399" b="1" dirty="0" err="1"/>
              <a:t>emerging</a:t>
            </a:r>
            <a:r>
              <a:rPr lang="de-DE" sz="2399" b="1" dirty="0"/>
              <a:t> </a:t>
            </a:r>
            <a:r>
              <a:rPr lang="de-DE" sz="2399" b="1" dirty="0" err="1"/>
              <a:t>from</a:t>
            </a:r>
            <a:r>
              <a:rPr lang="de-DE" sz="2399" b="1" dirty="0"/>
              <a:t> </a:t>
            </a:r>
            <a:r>
              <a:rPr lang="de-DE" sz="2399" b="1" dirty="0" err="1"/>
              <a:t>the</a:t>
            </a:r>
            <a:r>
              <a:rPr lang="de-DE" sz="2399" b="1" dirty="0"/>
              <a:t> </a:t>
            </a:r>
            <a:r>
              <a:rPr lang="de-DE" sz="2399" b="1" dirty="0" err="1"/>
              <a:t>electric</a:t>
            </a:r>
            <a:r>
              <a:rPr lang="de-DE" sz="2399" b="1" dirty="0"/>
              <a:t> </a:t>
            </a:r>
            <a:r>
              <a:rPr lang="de-DE" sz="2399" b="1" dirty="0" err="1"/>
              <a:t>current</a:t>
            </a:r>
            <a:r>
              <a:rPr lang="de-DE" sz="2399" b="1" dirty="0"/>
              <a:t> </a:t>
            </a:r>
            <a:r>
              <a:rPr lang="de-DE" sz="2399" b="1" dirty="0" err="1"/>
              <a:t>layers</a:t>
            </a:r>
            <a:endParaRPr lang="de-DE" sz="2399" b="1" dirty="0"/>
          </a:p>
          <a:p>
            <a:endParaRPr lang="de-DE" sz="1999" b="1" dirty="0"/>
          </a:p>
          <a:p>
            <a:endParaRPr lang="de-DE" sz="1999" b="1" dirty="0"/>
          </a:p>
          <a:p>
            <a:endParaRPr lang="en-US" sz="1999" b="1" dirty="0"/>
          </a:p>
        </p:txBody>
      </p:sp>
    </p:spTree>
    <p:extLst>
      <p:ext uri="{BB962C8B-B14F-4D97-AF65-F5344CB8AC3E}">
        <p14:creationId xmlns:p14="http://schemas.microsoft.com/office/powerpoint/2010/main" val="115012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3F621C8-4E76-4A5C-9823-743E58E6B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V="1">
            <a:off x="2191082" y="-1415856"/>
            <a:ext cx="7191301" cy="976289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B8D3233-5C0C-4CB3-8727-DA2BD5A09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4692" y="6364310"/>
            <a:ext cx="2870717" cy="49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4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1B5C2E-606D-7C74-376E-0DDDCD098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As </a:t>
            </a:r>
            <a:r>
              <a:rPr lang="de-DE" dirty="0" err="1"/>
              <a:t>many</a:t>
            </a:r>
            <a:r>
              <a:rPr lang="de-DE" dirty="0"/>
              <a:t> open </a:t>
            </a:r>
            <a:r>
              <a:rPr lang="de-DE" dirty="0" err="1"/>
              <a:t>questions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open </a:t>
            </a:r>
            <a:r>
              <a:rPr lang="de-DE" dirty="0" err="1"/>
              <a:t>minds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1B42556-BB46-C777-9CF2-17A82E8D3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4422" y="1648647"/>
            <a:ext cx="10432637" cy="4968552"/>
          </a:xfrm>
        </p:spPr>
        <p:txBody>
          <a:bodyPr>
            <a:normAutofit fontScale="47500" lnSpcReduction="20000"/>
          </a:bodyPr>
          <a:lstStyle/>
          <a:p>
            <a:r>
              <a:rPr lang="de-DE" dirty="0" err="1"/>
              <a:t>Pevatrons</a:t>
            </a:r>
            <a:r>
              <a:rPr lang="de-DE" dirty="0"/>
              <a:t> (PWN, </a:t>
            </a:r>
            <a:r>
              <a:rPr lang="de-DE" dirty="0" err="1"/>
              <a:t>colliding</a:t>
            </a:r>
            <a:r>
              <a:rPr lang="de-DE" dirty="0"/>
              <a:t> </a:t>
            </a:r>
            <a:r>
              <a:rPr lang="de-DE" dirty="0" err="1"/>
              <a:t>winds</a:t>
            </a:r>
            <a:r>
              <a:rPr lang="de-DE" dirty="0"/>
              <a:t>, </a:t>
            </a:r>
            <a:r>
              <a:rPr lang="de-DE" dirty="0" err="1"/>
              <a:t>microquasars</a:t>
            </a:r>
            <a:r>
              <a:rPr lang="de-DE" dirty="0"/>
              <a:t>, SNR, GC </a:t>
            </a:r>
            <a:r>
              <a:rPr lang="de-DE" dirty="0" err="1"/>
              <a:t>black</a:t>
            </a:r>
            <a:r>
              <a:rPr lang="de-DE" dirty="0"/>
              <a:t> hole): </a:t>
            </a:r>
            <a:r>
              <a:rPr lang="de-DE" dirty="0" err="1"/>
              <a:t>How</a:t>
            </a:r>
            <a:r>
              <a:rPr lang="de-DE" dirty="0"/>
              <a:t> do </a:t>
            </a: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shape</a:t>
            </a:r>
            <a:r>
              <a:rPr lang="de-DE" dirty="0"/>
              <a:t> Galactic </a:t>
            </a:r>
            <a:r>
              <a:rPr lang="de-DE" dirty="0" err="1"/>
              <a:t>Cosmic</a:t>
            </a:r>
            <a:r>
              <a:rPr lang="de-DE" dirty="0"/>
              <a:t> Ray </a:t>
            </a:r>
            <a:r>
              <a:rPr lang="de-DE" dirty="0" err="1"/>
              <a:t>spectrum</a:t>
            </a:r>
            <a:r>
              <a:rPr lang="de-DE" dirty="0"/>
              <a:t>?</a:t>
            </a:r>
          </a:p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sources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UHE </a:t>
            </a:r>
            <a:r>
              <a:rPr lang="de-DE" dirty="0" err="1"/>
              <a:t>Cosmic</a:t>
            </a:r>
            <a:r>
              <a:rPr lang="de-DE" dirty="0"/>
              <a:t> Rays: (</a:t>
            </a:r>
            <a:r>
              <a:rPr lang="de-DE" dirty="0" err="1"/>
              <a:t>spinning</a:t>
            </a:r>
            <a:r>
              <a:rPr lang="de-DE" dirty="0"/>
              <a:t> </a:t>
            </a:r>
            <a:r>
              <a:rPr lang="de-DE" dirty="0" err="1"/>
              <a:t>black</a:t>
            </a:r>
            <a:r>
              <a:rPr lang="de-DE" dirty="0"/>
              <a:t> </a:t>
            </a:r>
            <a:r>
              <a:rPr lang="de-DE" dirty="0" err="1"/>
              <a:t>holes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extragalactic</a:t>
            </a:r>
            <a:r>
              <a:rPr lang="de-DE" dirty="0"/>
              <a:t> </a:t>
            </a:r>
            <a:r>
              <a:rPr lang="de-DE" dirty="0" err="1"/>
              <a:t>jets</a:t>
            </a:r>
            <a:r>
              <a:rPr lang="de-DE" dirty="0"/>
              <a:t> in AGN and GRBs, </a:t>
            </a:r>
            <a:r>
              <a:rPr lang="de-DE" dirty="0" err="1"/>
              <a:t>pulsars</a:t>
            </a:r>
            <a:r>
              <a:rPr lang="de-DE" dirty="0"/>
              <a:t>, massive </a:t>
            </a:r>
            <a:r>
              <a:rPr lang="de-DE" dirty="0" err="1"/>
              <a:t>relic</a:t>
            </a:r>
            <a:r>
              <a:rPr lang="de-DE" dirty="0"/>
              <a:t> </a:t>
            </a:r>
            <a:r>
              <a:rPr lang="de-DE" dirty="0" err="1"/>
              <a:t>particles</a:t>
            </a:r>
            <a:r>
              <a:rPr lang="de-DE" dirty="0"/>
              <a:t>)</a:t>
            </a:r>
          </a:p>
          <a:p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short</a:t>
            </a:r>
            <a:r>
              <a:rPr lang="de-DE" dirty="0"/>
              <a:t>-time variable gamma-</a:t>
            </a:r>
            <a:r>
              <a:rPr lang="de-DE" dirty="0" err="1"/>
              <a:t>ray</a:t>
            </a:r>
            <a:r>
              <a:rPr lang="de-DE" dirty="0"/>
              <a:t> </a:t>
            </a:r>
            <a:r>
              <a:rPr lang="de-DE" dirty="0" err="1"/>
              <a:t>sources</a:t>
            </a:r>
            <a:r>
              <a:rPr lang="de-DE" dirty="0"/>
              <a:t> (</a:t>
            </a:r>
            <a:r>
              <a:rPr lang="de-DE" dirty="0" err="1"/>
              <a:t>blazars</a:t>
            </a:r>
            <a:r>
              <a:rPr lang="de-DE" dirty="0"/>
              <a:t>, GRBs, …) </a:t>
            </a:r>
            <a:r>
              <a:rPr lang="de-DE" dirty="0" err="1"/>
              <a:t>optical</a:t>
            </a:r>
            <a:r>
              <a:rPr lang="de-DE" dirty="0"/>
              <a:t> </a:t>
            </a:r>
            <a:r>
              <a:rPr lang="de-DE" dirty="0" err="1"/>
              <a:t>thin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pair </a:t>
            </a:r>
            <a:r>
              <a:rPr lang="de-DE" dirty="0" err="1"/>
              <a:t>production</a:t>
            </a:r>
            <a:r>
              <a:rPr lang="de-DE" dirty="0"/>
              <a:t>?</a:t>
            </a:r>
          </a:p>
          <a:p>
            <a:r>
              <a:rPr lang="de-DE" dirty="0" err="1"/>
              <a:t>Blazars</a:t>
            </a:r>
            <a:r>
              <a:rPr lang="de-DE" dirty="0"/>
              <a:t>: Can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exlain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Doppler </a:t>
            </a:r>
            <a:r>
              <a:rPr lang="de-DE" dirty="0" err="1"/>
              <a:t>crisis</a:t>
            </a:r>
            <a:r>
              <a:rPr lang="de-DE" dirty="0"/>
              <a:t>? 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parameters</a:t>
            </a:r>
            <a:r>
              <a:rPr lang="de-DE" dirty="0"/>
              <a:t> </a:t>
            </a:r>
            <a:r>
              <a:rPr lang="de-DE" dirty="0" err="1"/>
              <a:t>govern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blazar</a:t>
            </a:r>
            <a:r>
              <a:rPr lang="de-DE" dirty="0"/>
              <a:t> SED (</a:t>
            </a:r>
            <a:r>
              <a:rPr lang="de-DE" dirty="0" err="1"/>
              <a:t>blazar</a:t>
            </a:r>
            <a:r>
              <a:rPr lang="de-DE" dirty="0"/>
              <a:t> </a:t>
            </a:r>
            <a:r>
              <a:rPr lang="de-DE" dirty="0" err="1"/>
              <a:t>sequence</a:t>
            </a:r>
            <a:r>
              <a:rPr lang="de-DE" dirty="0"/>
              <a:t>)? </a:t>
            </a:r>
            <a:r>
              <a:rPr lang="de-DE" dirty="0" err="1"/>
              <a:t>Where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neutrinos</a:t>
            </a:r>
            <a:r>
              <a:rPr lang="de-DE" dirty="0"/>
              <a:t>?</a:t>
            </a:r>
          </a:p>
          <a:p>
            <a:r>
              <a:rPr lang="de-DE" dirty="0" err="1"/>
              <a:t>How</a:t>
            </a:r>
            <a:r>
              <a:rPr lang="de-DE" dirty="0"/>
              <a:t> do </a:t>
            </a:r>
            <a:r>
              <a:rPr lang="de-DE" dirty="0" err="1"/>
              <a:t>shock</a:t>
            </a:r>
            <a:r>
              <a:rPr lang="de-DE" dirty="0"/>
              <a:t> </a:t>
            </a:r>
            <a:r>
              <a:rPr lang="de-DE" dirty="0" err="1"/>
              <a:t>acceleration</a:t>
            </a:r>
            <a:r>
              <a:rPr lang="de-DE" dirty="0"/>
              <a:t> and </a:t>
            </a:r>
            <a:r>
              <a:rPr lang="de-DE" dirty="0" err="1"/>
              <a:t>magnetic</a:t>
            </a:r>
            <a:r>
              <a:rPr lang="de-DE" dirty="0"/>
              <a:t> </a:t>
            </a:r>
            <a:r>
              <a:rPr lang="de-DE" dirty="0" err="1"/>
              <a:t>reconnection</a:t>
            </a:r>
            <a:r>
              <a:rPr lang="de-DE" dirty="0"/>
              <a:t> </a:t>
            </a:r>
            <a:r>
              <a:rPr lang="de-DE" dirty="0" err="1"/>
              <a:t>work</a:t>
            </a:r>
            <a:r>
              <a:rPr lang="de-DE" dirty="0"/>
              <a:t> </a:t>
            </a:r>
            <a:r>
              <a:rPr lang="de-DE" dirty="0" err="1"/>
              <a:t>together</a:t>
            </a:r>
            <a:r>
              <a:rPr lang="de-DE" dirty="0"/>
              <a:t>?</a:t>
            </a:r>
          </a:p>
          <a:p>
            <a:r>
              <a:rPr lang="de-DE" dirty="0" err="1"/>
              <a:t>Where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emissions</a:t>
            </a:r>
            <a:r>
              <a:rPr lang="de-DE" dirty="0"/>
              <a:t> due </a:t>
            </a:r>
            <a:r>
              <a:rPr lang="de-DE" dirty="0" err="1"/>
              <a:t>to</a:t>
            </a:r>
            <a:r>
              <a:rPr lang="de-DE" dirty="0"/>
              <a:t> massive </a:t>
            </a:r>
            <a:r>
              <a:rPr lang="de-DE" dirty="0" err="1"/>
              <a:t>relics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big</a:t>
            </a:r>
            <a:r>
              <a:rPr lang="de-DE" dirty="0"/>
              <a:t> bang ?</a:t>
            </a:r>
          </a:p>
          <a:p>
            <a:r>
              <a:rPr lang="de-DE" dirty="0"/>
              <a:t>Are </a:t>
            </a:r>
            <a:r>
              <a:rPr lang="de-DE" dirty="0" err="1"/>
              <a:t>black</a:t>
            </a:r>
            <a:r>
              <a:rPr lang="de-DE" dirty="0"/>
              <a:t> </a:t>
            </a:r>
            <a:r>
              <a:rPr lang="de-DE" dirty="0" err="1"/>
              <a:t>holes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cold</a:t>
            </a:r>
            <a:r>
              <a:rPr lang="de-DE" dirty="0"/>
              <a:t> </a:t>
            </a:r>
            <a:r>
              <a:rPr lang="de-DE" dirty="0" err="1"/>
              <a:t>dark</a:t>
            </a:r>
            <a:r>
              <a:rPr lang="de-DE" dirty="0"/>
              <a:t> matter?</a:t>
            </a:r>
          </a:p>
          <a:p>
            <a:r>
              <a:rPr lang="de-DE" dirty="0"/>
              <a:t>Can </a:t>
            </a:r>
            <a:r>
              <a:rPr lang="de-DE" dirty="0" err="1"/>
              <a:t>we</a:t>
            </a:r>
            <a:r>
              <a:rPr lang="de-DE" dirty="0"/>
              <a:t> find </a:t>
            </a:r>
            <a:r>
              <a:rPr lang="de-DE" dirty="0" err="1"/>
              <a:t>the</a:t>
            </a:r>
            <a:r>
              <a:rPr lang="de-DE" dirty="0"/>
              <a:t> Hawking </a:t>
            </a:r>
            <a:r>
              <a:rPr lang="de-DE" dirty="0" err="1"/>
              <a:t>radiation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primordial </a:t>
            </a:r>
            <a:r>
              <a:rPr lang="de-DE" dirty="0" err="1"/>
              <a:t>black</a:t>
            </a:r>
            <a:r>
              <a:rPr lang="de-DE" dirty="0"/>
              <a:t> </a:t>
            </a:r>
            <a:r>
              <a:rPr lang="de-DE" dirty="0" err="1"/>
              <a:t>holes</a:t>
            </a:r>
            <a:r>
              <a:rPr lang="de-DE" dirty="0"/>
              <a:t>?</a:t>
            </a:r>
          </a:p>
          <a:p>
            <a:r>
              <a:rPr lang="de-DE" dirty="0"/>
              <a:t>Do </a:t>
            </a:r>
            <a:r>
              <a:rPr lang="de-DE" dirty="0" err="1"/>
              <a:t>intergalactic</a:t>
            </a:r>
            <a:r>
              <a:rPr lang="de-DE" dirty="0"/>
              <a:t> </a:t>
            </a:r>
            <a:r>
              <a:rPr lang="de-DE" dirty="0" err="1"/>
              <a:t>magnetic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 err="1"/>
              <a:t>exist</a:t>
            </a:r>
            <a:r>
              <a:rPr lang="de-DE" dirty="0"/>
              <a:t>?</a:t>
            </a:r>
          </a:p>
          <a:p>
            <a:r>
              <a:rPr lang="de-DE" dirty="0" err="1"/>
              <a:t>How</a:t>
            </a:r>
            <a:r>
              <a:rPr lang="de-DE" dirty="0"/>
              <a:t> do </a:t>
            </a:r>
            <a:r>
              <a:rPr lang="de-DE" dirty="0" err="1"/>
              <a:t>cosmic</a:t>
            </a:r>
            <a:r>
              <a:rPr lang="de-DE" dirty="0"/>
              <a:t> </a:t>
            </a:r>
            <a:r>
              <a:rPr lang="de-DE" dirty="0" err="1"/>
              <a:t>rays</a:t>
            </a:r>
            <a:r>
              <a:rPr lang="de-DE" dirty="0"/>
              <a:t> </a:t>
            </a:r>
            <a:r>
              <a:rPr lang="de-DE" dirty="0" err="1"/>
              <a:t>affect</a:t>
            </a:r>
            <a:r>
              <a:rPr lang="de-DE" dirty="0"/>
              <a:t> </a:t>
            </a:r>
            <a:r>
              <a:rPr lang="de-DE" dirty="0" err="1"/>
              <a:t>star</a:t>
            </a:r>
            <a:r>
              <a:rPr lang="de-DE" dirty="0"/>
              <a:t> </a:t>
            </a:r>
            <a:r>
              <a:rPr lang="de-DE" dirty="0" err="1"/>
              <a:t>formation</a:t>
            </a:r>
            <a:r>
              <a:rPr lang="de-DE" dirty="0"/>
              <a:t>?</a:t>
            </a:r>
          </a:p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role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cosmic</a:t>
            </a:r>
            <a:r>
              <a:rPr lang="de-DE" dirty="0"/>
              <a:t> </a:t>
            </a:r>
            <a:r>
              <a:rPr lang="de-DE" dirty="0" err="1"/>
              <a:t>rays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interstellar </a:t>
            </a:r>
            <a:r>
              <a:rPr lang="de-DE" dirty="0" err="1"/>
              <a:t>chemistry</a:t>
            </a:r>
            <a:r>
              <a:rPr lang="de-DE" dirty="0"/>
              <a:t>?</a:t>
            </a:r>
          </a:p>
          <a:p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extent</a:t>
            </a:r>
            <a:r>
              <a:rPr lang="de-DE" dirty="0"/>
              <a:t> </a:t>
            </a:r>
            <a:r>
              <a:rPr lang="de-DE" dirty="0" err="1"/>
              <a:t>Cosmic</a:t>
            </a:r>
            <a:r>
              <a:rPr lang="de-DE" dirty="0"/>
              <a:t> Rays </a:t>
            </a:r>
            <a:r>
              <a:rPr lang="de-DE" dirty="0" err="1"/>
              <a:t>heat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ISM ?</a:t>
            </a:r>
          </a:p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CR </a:t>
            </a:r>
            <a:r>
              <a:rPr lang="de-DE" dirty="0" err="1"/>
              <a:t>spallation</a:t>
            </a:r>
            <a:r>
              <a:rPr lang="de-DE" dirty="0"/>
              <a:t> </a:t>
            </a:r>
            <a:r>
              <a:rPr lang="de-DE" dirty="0" err="1"/>
              <a:t>yields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light </a:t>
            </a:r>
            <a:r>
              <a:rPr lang="de-DE" dirty="0" err="1"/>
              <a:t>elements</a:t>
            </a:r>
            <a:r>
              <a:rPr lang="de-DE" dirty="0"/>
              <a:t> like Li, Be, and Bo?</a:t>
            </a:r>
          </a:p>
          <a:p>
            <a:r>
              <a:rPr lang="de-DE" dirty="0"/>
              <a:t>…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9377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E15B9A1-3636-4E8B-B04C-8C85DD45A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092" y="259420"/>
            <a:ext cx="10019909" cy="401482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F421C7E-D02E-4F07-BC91-DE603962AA61}"/>
              </a:ext>
            </a:extLst>
          </p:cNvPr>
          <p:cNvSpPr txBox="1"/>
          <p:nvPr/>
        </p:nvSpPr>
        <p:spPr>
          <a:xfrm>
            <a:off x="8518127" y="608111"/>
            <a:ext cx="2820103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799" dirty="0">
                <a:solidFill>
                  <a:schemeClr val="bg1"/>
                </a:solidFill>
              </a:rPr>
              <a:t>Yuan et al. (2016)</a:t>
            </a:r>
            <a:endParaRPr lang="en-US" sz="1799" dirty="0">
              <a:solidFill>
                <a:schemeClr val="bg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60EB4B0-5FCC-480A-84D1-72784F577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873" y="3930025"/>
            <a:ext cx="3864411" cy="275265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F35ECFB-2C6C-4FA4-8026-17D5BC067E25}"/>
              </a:ext>
            </a:extLst>
          </p:cNvPr>
          <p:cNvSpPr txBox="1"/>
          <p:nvPr/>
        </p:nvSpPr>
        <p:spPr>
          <a:xfrm>
            <a:off x="3386552" y="4114622"/>
            <a:ext cx="2503557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799" dirty="0">
                <a:solidFill>
                  <a:schemeClr val="bg1"/>
                </a:solidFill>
              </a:rPr>
              <a:t>3C279</a:t>
            </a:r>
          </a:p>
          <a:p>
            <a:r>
              <a:rPr lang="de-DE" sz="1799" dirty="0" err="1">
                <a:solidFill>
                  <a:schemeClr val="bg1"/>
                </a:solidFill>
              </a:rPr>
              <a:t>Hayashida</a:t>
            </a:r>
            <a:r>
              <a:rPr lang="de-DE" sz="1799" dirty="0">
                <a:solidFill>
                  <a:schemeClr val="bg1"/>
                </a:solidFill>
              </a:rPr>
              <a:t> et al. (2012)</a:t>
            </a:r>
            <a:endParaRPr lang="en-US" sz="1799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7167414-0A22-451A-A604-695CA2EB519E}"/>
              </a:ext>
            </a:extLst>
          </p:cNvPr>
          <p:cNvSpPr txBox="1"/>
          <p:nvPr/>
        </p:nvSpPr>
        <p:spPr>
          <a:xfrm>
            <a:off x="3802083" y="966996"/>
            <a:ext cx="1630947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799" dirty="0">
                <a:solidFill>
                  <a:schemeClr val="bg1"/>
                </a:solidFill>
              </a:rPr>
              <a:t>High-</a:t>
            </a:r>
            <a:r>
              <a:rPr lang="de-DE" sz="1799" dirty="0" err="1">
                <a:solidFill>
                  <a:schemeClr val="bg1"/>
                </a:solidFill>
              </a:rPr>
              <a:t>energy</a:t>
            </a:r>
            <a:endParaRPr lang="en-US" sz="1799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E7C224D-6913-462A-93CE-6523E54F62F9}"/>
              </a:ext>
            </a:extLst>
          </p:cNvPr>
          <p:cNvSpPr txBox="1"/>
          <p:nvPr/>
        </p:nvSpPr>
        <p:spPr>
          <a:xfrm>
            <a:off x="2534722" y="2057757"/>
            <a:ext cx="1610171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799" dirty="0">
                <a:solidFill>
                  <a:schemeClr val="bg1"/>
                </a:solidFill>
              </a:rPr>
              <a:t>Low-</a:t>
            </a:r>
            <a:r>
              <a:rPr lang="de-DE" sz="1799" dirty="0" err="1">
                <a:solidFill>
                  <a:schemeClr val="bg1"/>
                </a:solidFill>
              </a:rPr>
              <a:t>energy</a:t>
            </a:r>
            <a:endParaRPr lang="en-US" sz="1799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7DA48C9-F939-4487-8251-DFC9B51EF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039" y="4031013"/>
            <a:ext cx="3618706" cy="280712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78693EA-4535-49C5-B960-9915CEA31793}"/>
              </a:ext>
            </a:extLst>
          </p:cNvPr>
          <p:cNvSpPr txBox="1"/>
          <p:nvPr/>
        </p:nvSpPr>
        <p:spPr>
          <a:xfrm>
            <a:off x="7053589" y="3927632"/>
            <a:ext cx="1267361" cy="58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199" b="1" dirty="0">
                <a:solidFill>
                  <a:srgbClr val="FF0000"/>
                </a:solidFill>
              </a:rPr>
              <a:t>Music</a:t>
            </a:r>
            <a:endParaRPr lang="en-US" sz="3199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24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1E741A5D-3E6C-4419-81FD-983B8DF9FECD}"/>
              </a:ext>
            </a:extLst>
          </p:cNvPr>
          <p:cNvSpPr/>
          <p:nvPr/>
        </p:nvSpPr>
        <p:spPr>
          <a:xfrm>
            <a:off x="1701924" y="1700808"/>
            <a:ext cx="8964488" cy="4495056"/>
          </a:xfrm>
          <a:prstGeom prst="rect">
            <a:avLst/>
          </a:prstGeom>
          <a:solidFill>
            <a:schemeClr val="tx1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A6EFD95-2E2A-411A-A607-1838EBD16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08" y="320006"/>
            <a:ext cx="10009112" cy="1020762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Model for velocity of Brownian particle under the influence of friction (Leonard Ornstein &amp; George Eugene </a:t>
            </a:r>
            <a:r>
              <a:rPr lang="en-US" sz="2400" b="1" dirty="0" err="1"/>
              <a:t>Uhlenbeck</a:t>
            </a:r>
            <a:r>
              <a:rPr lang="en-US" sz="2400" b="1" dirty="0"/>
              <a:t>, 1930): </a:t>
            </a:r>
            <a:r>
              <a:rPr lang="en-US" sz="2400" b="1" dirty="0">
                <a:solidFill>
                  <a:srgbClr val="FFFF00"/>
                </a:solidFill>
              </a:rPr>
              <a:t>Fluctuations of </a:t>
            </a:r>
            <a:r>
              <a:rPr lang="en-US" sz="2400" b="1" dirty="0" err="1">
                <a:solidFill>
                  <a:srgbClr val="FFFF00"/>
                </a:solidFill>
              </a:rPr>
              <a:t>resisitivty</a:t>
            </a:r>
            <a:r>
              <a:rPr lang="en-US" sz="2400" b="1" dirty="0">
                <a:solidFill>
                  <a:srgbClr val="FFFF00"/>
                </a:solidFill>
              </a:rPr>
              <a:t> are colored noise</a:t>
            </a:r>
            <a:endParaRPr lang="de-DE" sz="2400" b="1" dirty="0">
              <a:solidFill>
                <a:srgbClr val="FFFF00"/>
              </a:solidFill>
            </a:endParaRP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55FCD88F-3856-4F70-89C1-7464F039F3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194" y="1905000"/>
            <a:ext cx="5428438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23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D0BC39-6833-4EE1-8F40-1522CEC3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8305" y="275460"/>
            <a:ext cx="10150099" cy="1020496"/>
          </a:xfrm>
        </p:spPr>
        <p:txBody>
          <a:bodyPr>
            <a:normAutofit/>
          </a:bodyPr>
          <a:lstStyle/>
          <a:p>
            <a:r>
              <a:rPr lang="de-DE" b="1" dirty="0" err="1">
                <a:solidFill>
                  <a:srgbClr val="0070C0"/>
                </a:solidFill>
              </a:rPr>
              <a:t>Lightcurves</a:t>
            </a:r>
            <a:r>
              <a:rPr lang="de-DE" b="1" dirty="0">
                <a:solidFill>
                  <a:srgbClr val="0070C0"/>
                </a:solidFill>
              </a:rPr>
              <a:t> after </a:t>
            </a:r>
            <a:r>
              <a:rPr lang="de-DE" b="1" dirty="0" err="1">
                <a:solidFill>
                  <a:srgbClr val="0070C0"/>
                </a:solidFill>
              </a:rPr>
              <a:t>turbulence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has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developed</a:t>
            </a:r>
            <a:r>
              <a:rPr lang="de-DE" b="1" dirty="0">
                <a:solidFill>
                  <a:srgbClr val="0070C0"/>
                </a:solidFill>
              </a:rPr>
              <a:t>: </a:t>
            </a:r>
            <a:br>
              <a:rPr lang="de-DE" b="1" dirty="0">
                <a:solidFill>
                  <a:srgbClr val="0070C0"/>
                </a:solidFill>
              </a:rPr>
            </a:br>
            <a:r>
              <a:rPr lang="de-DE" b="1" dirty="0" err="1">
                <a:solidFill>
                  <a:srgbClr val="0070C0"/>
                </a:solidFill>
              </a:rPr>
              <a:t>Exponential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Ornstein-Uhlenbeck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process</a:t>
            </a:r>
            <a:endParaRPr lang="de-DE" b="1" dirty="0">
              <a:solidFill>
                <a:srgbClr val="0070C0"/>
              </a:solidFill>
            </a:endParaRP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0D98E01-CDDC-4BC3-82D7-7F034B0537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06725" y="2997065"/>
            <a:ext cx="5372488" cy="1549472"/>
          </a:xfr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DCEEA23-FCF4-468E-B221-0B7128C9F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208" y="1710411"/>
            <a:ext cx="3326877" cy="439989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9D5F2DA-D294-4CF8-AA77-5876516C0E9D}"/>
              </a:ext>
            </a:extLst>
          </p:cNvPr>
          <p:cNvSpPr txBox="1"/>
          <p:nvPr/>
        </p:nvSpPr>
        <p:spPr>
          <a:xfrm>
            <a:off x="4438661" y="4708662"/>
            <a:ext cx="5372488" cy="1089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399" b="1" dirty="0">
                <a:solidFill>
                  <a:prstClr val="black"/>
                </a:solidFill>
                <a:latin typeface="Corbel"/>
              </a:rPr>
              <a:t>Parameters </a:t>
            </a:r>
            <a:r>
              <a:rPr lang="de-DE" sz="2399" b="1" dirty="0" err="1">
                <a:solidFill>
                  <a:prstClr val="black"/>
                </a:solidFill>
                <a:latin typeface="Corbel"/>
              </a:rPr>
              <a:t>cover</a:t>
            </a:r>
            <a:r>
              <a:rPr lang="de-DE" sz="2399" b="1" dirty="0">
                <a:solidFill>
                  <a:prstClr val="black"/>
                </a:solidFill>
                <a:latin typeface="Corbel"/>
              </a:rPr>
              <a:t> </a:t>
            </a:r>
            <a:r>
              <a:rPr lang="de-DE" sz="2399" b="1" dirty="0" err="1">
                <a:solidFill>
                  <a:prstClr val="black"/>
                </a:solidFill>
                <a:latin typeface="Corbel"/>
              </a:rPr>
              <a:t>narrow</a:t>
            </a:r>
            <a:r>
              <a:rPr lang="de-DE" sz="2399" b="1" dirty="0">
                <a:solidFill>
                  <a:prstClr val="black"/>
                </a:solidFill>
                <a:latin typeface="Corbel"/>
              </a:rPr>
              <a:t> </a:t>
            </a:r>
            <a:r>
              <a:rPr lang="de-DE" sz="2399" b="1" dirty="0" err="1">
                <a:solidFill>
                  <a:prstClr val="black"/>
                </a:solidFill>
                <a:latin typeface="Corbel"/>
              </a:rPr>
              <a:t>regions</a:t>
            </a:r>
            <a:r>
              <a:rPr lang="de-DE" sz="2399" b="1" dirty="0">
                <a:solidFill>
                  <a:prstClr val="black"/>
                </a:solidFill>
                <a:latin typeface="Corbel"/>
              </a:rPr>
              <a:t> in </a:t>
            </a:r>
            <a:r>
              <a:rPr lang="de-DE" sz="2399" b="1" dirty="0" err="1">
                <a:solidFill>
                  <a:prstClr val="black"/>
                </a:solidFill>
                <a:latin typeface="Corbel"/>
              </a:rPr>
              <a:t>parameter</a:t>
            </a:r>
            <a:r>
              <a:rPr lang="de-DE" sz="2399" b="1" dirty="0">
                <a:solidFill>
                  <a:prstClr val="black"/>
                </a:solidFill>
                <a:latin typeface="Corbel"/>
              </a:rPr>
              <a:t> </a:t>
            </a:r>
            <a:r>
              <a:rPr lang="de-DE" sz="2399" b="1" dirty="0" err="1">
                <a:solidFill>
                  <a:prstClr val="black"/>
                </a:solidFill>
                <a:latin typeface="Corbel"/>
              </a:rPr>
              <a:t>space</a:t>
            </a:r>
            <a:r>
              <a:rPr lang="de-DE" sz="2399" b="1" dirty="0">
                <a:solidFill>
                  <a:prstClr val="black"/>
                </a:solidFill>
                <a:latin typeface="Corbel"/>
              </a:rPr>
              <a:t>:  Self-regulation </a:t>
            </a:r>
            <a:r>
              <a:rPr lang="de-DE" sz="2399" b="1" dirty="0" err="1">
                <a:solidFill>
                  <a:prstClr val="black"/>
                </a:solidFill>
                <a:latin typeface="Corbel"/>
              </a:rPr>
              <a:t>of</a:t>
            </a:r>
            <a:r>
              <a:rPr lang="de-DE" sz="2399" b="1" dirty="0">
                <a:solidFill>
                  <a:prstClr val="black"/>
                </a:solidFill>
                <a:latin typeface="Corbel"/>
              </a:rPr>
              <a:t> </a:t>
            </a:r>
            <a:r>
              <a:rPr lang="de-DE" sz="2399" b="1" dirty="0" err="1">
                <a:solidFill>
                  <a:prstClr val="black"/>
                </a:solidFill>
                <a:latin typeface="Corbel"/>
              </a:rPr>
              <a:t>resistivity</a:t>
            </a:r>
            <a:r>
              <a:rPr lang="de-DE" sz="2399" b="1" dirty="0">
                <a:solidFill>
                  <a:prstClr val="black"/>
                </a:solidFill>
                <a:latin typeface="Corbel"/>
              </a:rPr>
              <a:t> </a:t>
            </a:r>
            <a:r>
              <a:rPr lang="de-DE" sz="2399" b="1" dirty="0" err="1">
                <a:solidFill>
                  <a:prstClr val="black"/>
                </a:solidFill>
                <a:latin typeface="Corbel"/>
              </a:rPr>
              <a:t>fluctuations</a:t>
            </a:r>
            <a:endParaRPr lang="de-DE" sz="2399" b="1" dirty="0">
              <a:solidFill>
                <a:prstClr val="black"/>
              </a:solidFill>
              <a:latin typeface="Corbel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6B02592-43EA-451A-B85D-7EEC1312A2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0810" y="1604716"/>
            <a:ext cx="8390700" cy="1342928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575F3ADD-A7DD-419F-8ED5-B4D3DFF8C99B}"/>
              </a:ext>
            </a:extLst>
          </p:cNvPr>
          <p:cNvSpPr/>
          <p:nvPr/>
        </p:nvSpPr>
        <p:spPr>
          <a:xfrm>
            <a:off x="9333930" y="3429000"/>
            <a:ext cx="674609" cy="791882"/>
          </a:xfrm>
          <a:prstGeom prst="rect">
            <a:avLst/>
          </a:prstGeom>
          <a:solidFill>
            <a:schemeClr val="tx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>
              <a:solidFill>
                <a:prstClr val="white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43379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584A36A-AFBA-42F5-8F3B-4D0CF8D53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068" y="893"/>
            <a:ext cx="8566721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5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DA4031-D01F-413C-967B-FD91141EC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Density &gt; Goldreich-Julian </a:t>
            </a:r>
            <a:r>
              <a:rPr lang="de-DE" dirty="0" err="1"/>
              <a:t>density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D19A46F-5349-4D56-B159-1061EFC04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4" y="1905000"/>
            <a:ext cx="5148062" cy="4678362"/>
          </a:xfrm>
        </p:spPr>
        <p:txBody>
          <a:bodyPr>
            <a:normAutofit lnSpcReduction="10000"/>
          </a:bodyPr>
          <a:lstStyle/>
          <a:p>
            <a:r>
              <a:rPr lang="de-DE" dirty="0"/>
              <a:t>Super-Flare </a:t>
            </a:r>
            <a:r>
              <a:rPr lang="de-DE" dirty="0" err="1"/>
              <a:t>from</a:t>
            </a:r>
            <a:r>
              <a:rPr lang="de-DE" dirty="0"/>
              <a:t> gamma-</a:t>
            </a:r>
            <a:r>
              <a:rPr lang="de-DE" dirty="0" err="1"/>
              <a:t>ray</a:t>
            </a:r>
            <a:r>
              <a:rPr lang="de-DE" dirty="0"/>
              <a:t> 3C279</a:t>
            </a:r>
          </a:p>
          <a:p>
            <a:r>
              <a:rPr lang="de-DE" dirty="0" err="1"/>
              <a:t>Spectral</a:t>
            </a:r>
            <a:r>
              <a:rPr lang="de-DE" dirty="0"/>
              <a:t> fit </a:t>
            </a:r>
            <a:r>
              <a:rPr lang="de-DE" dirty="0" err="1"/>
              <a:t>with</a:t>
            </a:r>
            <a:r>
              <a:rPr lang="de-DE" dirty="0"/>
              <a:t> pair </a:t>
            </a:r>
            <a:r>
              <a:rPr lang="de-DE" dirty="0" err="1"/>
              <a:t>cascade</a:t>
            </a:r>
            <a:r>
              <a:rPr lang="de-DE" dirty="0"/>
              <a:t> </a:t>
            </a:r>
            <a:r>
              <a:rPr lang="de-DE" dirty="0" err="1"/>
              <a:t>model</a:t>
            </a:r>
            <a:endParaRPr lang="de-DE" dirty="0"/>
          </a:p>
          <a:p>
            <a:r>
              <a:rPr lang="de-DE" dirty="0"/>
              <a:t>Shows tentative </a:t>
            </a:r>
            <a:r>
              <a:rPr lang="de-DE" dirty="0" err="1"/>
              <a:t>evidence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interaction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emission</a:t>
            </a:r>
            <a:r>
              <a:rPr lang="de-DE" dirty="0"/>
              <a:t>-line </a:t>
            </a:r>
            <a:r>
              <a:rPr lang="de-DE" dirty="0" err="1"/>
              <a:t>clouds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edge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BLR</a:t>
            </a:r>
          </a:p>
          <a:p>
            <a:r>
              <a:rPr lang="de-DE" dirty="0"/>
              <a:t>Dissipation </a:t>
            </a:r>
            <a:r>
              <a:rPr lang="de-DE" dirty="0" err="1"/>
              <a:t>of</a:t>
            </a:r>
            <a:r>
              <a:rPr lang="de-DE" dirty="0"/>
              <a:t> GRMHD </a:t>
            </a:r>
            <a:r>
              <a:rPr lang="de-DE" dirty="0" err="1"/>
              <a:t>jet</a:t>
            </a:r>
            <a:r>
              <a:rPr lang="de-DE" dirty="0"/>
              <a:t> </a:t>
            </a:r>
            <a:r>
              <a:rPr lang="de-DE" dirty="0" err="1"/>
              <a:t>far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BH </a:t>
            </a:r>
            <a:r>
              <a:rPr lang="de-DE" dirty="0" err="1"/>
              <a:t>where</a:t>
            </a:r>
            <a:r>
              <a:rPr lang="de-DE" dirty="0"/>
              <a:t> </a:t>
            </a:r>
            <a:r>
              <a:rPr lang="de-DE" dirty="0" err="1"/>
              <a:t>recombination</a:t>
            </a:r>
            <a:r>
              <a:rPr lang="de-DE" dirty="0"/>
              <a:t>-line </a:t>
            </a:r>
            <a:r>
              <a:rPr lang="de-DE" dirty="0" err="1"/>
              <a:t>emitting</a:t>
            </a:r>
            <a:r>
              <a:rPr lang="de-DE" dirty="0"/>
              <a:t> </a:t>
            </a:r>
            <a:r>
              <a:rPr lang="de-DE" dirty="0" err="1"/>
              <a:t>clouds</a:t>
            </a:r>
            <a:r>
              <a:rPr lang="de-DE" dirty="0"/>
              <a:t> </a:t>
            </a:r>
            <a:r>
              <a:rPr lang="de-DE" dirty="0" err="1"/>
              <a:t>interacting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jet</a:t>
            </a:r>
            <a:r>
              <a:rPr lang="de-DE" dirty="0"/>
              <a:t> </a:t>
            </a:r>
            <a:r>
              <a:rPr lang="de-DE" dirty="0" err="1"/>
              <a:t>introduce</a:t>
            </a:r>
            <a:r>
              <a:rPr lang="de-DE" dirty="0"/>
              <a:t> </a:t>
            </a:r>
            <a:r>
              <a:rPr lang="de-DE" dirty="0" err="1"/>
              <a:t>anomalous</a:t>
            </a:r>
            <a:r>
              <a:rPr lang="de-DE" dirty="0"/>
              <a:t> </a:t>
            </a:r>
            <a:r>
              <a:rPr lang="de-DE" dirty="0" err="1"/>
              <a:t>resistivity</a:t>
            </a:r>
            <a:r>
              <a:rPr lang="de-DE" dirty="0"/>
              <a:t> </a:t>
            </a:r>
            <a:r>
              <a:rPr lang="de-DE" dirty="0" err="1"/>
              <a:t>leading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a breakdown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magnetic</a:t>
            </a:r>
            <a:r>
              <a:rPr lang="de-DE" dirty="0"/>
              <a:t> </a:t>
            </a:r>
            <a:r>
              <a:rPr lang="de-DE" dirty="0" err="1"/>
              <a:t>insulation</a:t>
            </a:r>
            <a:r>
              <a:rPr lang="de-DE" dirty="0"/>
              <a:t> (cf. Schopper, Birk, &amp; Lesch, </a:t>
            </a:r>
            <a:r>
              <a:rPr lang="de-DE" dirty="0" err="1"/>
              <a:t>Aph</a:t>
            </a:r>
            <a:r>
              <a:rPr lang="de-DE" dirty="0"/>
              <a:t>, 2002)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F4CD3E1-8B55-4481-9436-7F75A9190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476" y="1897677"/>
            <a:ext cx="4898571" cy="339865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B1964E1-70BE-4A25-A070-A8020E06362F}"/>
              </a:ext>
            </a:extLst>
          </p:cNvPr>
          <p:cNvSpPr txBox="1"/>
          <p:nvPr/>
        </p:nvSpPr>
        <p:spPr>
          <a:xfrm>
            <a:off x="6779501" y="5473877"/>
            <a:ext cx="468052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400" dirty="0"/>
              <a:t>Wendel, </a:t>
            </a:r>
            <a:r>
              <a:rPr lang="de-DE" sz="2400" dirty="0" err="1"/>
              <a:t>Shukla</a:t>
            </a:r>
            <a:r>
              <a:rPr lang="de-DE" sz="2400" dirty="0"/>
              <a:t> , &amp; KM, </a:t>
            </a:r>
            <a:r>
              <a:rPr lang="de-DE" sz="2400" dirty="0" err="1"/>
              <a:t>ApJ</a:t>
            </a:r>
            <a:r>
              <a:rPr lang="de-DE" sz="2400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25904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69771-98B1-4A00-A02F-516F232FA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(</a:t>
            </a:r>
            <a:r>
              <a:rPr lang="de-DE" dirty="0" err="1"/>
              <a:t>Poynting</a:t>
            </a:r>
            <a:r>
              <a:rPr lang="de-DE" dirty="0"/>
              <a:t>) beam </a:t>
            </a:r>
            <a:r>
              <a:rPr lang="de-DE" dirty="0" err="1"/>
              <a:t>dissipation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9834659-469C-460C-9468-8F51D27F7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836" y="1905000"/>
            <a:ext cx="5832648" cy="4678362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FFC000"/>
                </a:solidFill>
              </a:rPr>
              <a:t>Low </a:t>
            </a:r>
            <a:r>
              <a:rPr lang="de-DE" dirty="0" err="1">
                <a:solidFill>
                  <a:srgbClr val="FFC000"/>
                </a:solidFill>
              </a:rPr>
              <a:t>accretion</a:t>
            </a:r>
            <a:r>
              <a:rPr lang="de-DE" dirty="0">
                <a:solidFill>
                  <a:srgbClr val="FFC000"/>
                </a:solidFill>
              </a:rPr>
              <a:t> rate </a:t>
            </a:r>
            <a:r>
              <a:rPr lang="de-DE" dirty="0">
                <a:sym typeface="Wingdings" panose="05000000000000000000" pitchFamily="2" charset="2"/>
              </a:rPr>
              <a:t> E-</a:t>
            </a:r>
            <a:r>
              <a:rPr lang="de-DE" dirty="0" err="1">
                <a:sym typeface="Wingdings" panose="05000000000000000000" pitchFamily="2" charset="2"/>
              </a:rPr>
              <a:t>fields</a:t>
            </a:r>
            <a:r>
              <a:rPr lang="de-DE" dirty="0">
                <a:sym typeface="Wingdings" panose="05000000000000000000" pitchFamily="2" charset="2"/>
              </a:rPr>
              <a:t> due </a:t>
            </a:r>
            <a:r>
              <a:rPr lang="de-DE" dirty="0" err="1">
                <a:sym typeface="Wingdings" panose="05000000000000000000" pitchFamily="2" charset="2"/>
              </a:rPr>
              <a:t>to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uncompensated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charge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carriers</a:t>
            </a:r>
            <a:r>
              <a:rPr lang="de-DE" dirty="0">
                <a:sym typeface="Wingdings" panose="05000000000000000000" pitchFamily="2" charset="2"/>
              </a:rPr>
              <a:t> (&lt;Goldreich-Julian)  </a:t>
            </a:r>
            <a:r>
              <a:rPr lang="de-DE" dirty="0" err="1">
                <a:sym typeface="Wingdings" panose="05000000000000000000" pitchFamily="2" charset="2"/>
              </a:rPr>
              <a:t>dissipation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by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gap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acceleration</a:t>
            </a:r>
            <a:r>
              <a:rPr lang="de-DE" dirty="0">
                <a:sym typeface="Wingdings" panose="05000000000000000000" pitchFamily="2" charset="2"/>
              </a:rPr>
              <a:t> </a:t>
            </a: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    (Rieger &amp; Levinson, Wendel et al. 2021)</a:t>
            </a:r>
            <a:endParaRPr lang="de-DE" dirty="0"/>
          </a:p>
          <a:p>
            <a:r>
              <a:rPr lang="de-DE" dirty="0">
                <a:solidFill>
                  <a:srgbClr val="FFC000"/>
                </a:solidFill>
              </a:rPr>
              <a:t>High </a:t>
            </a:r>
            <a:r>
              <a:rPr lang="de-DE" dirty="0" err="1">
                <a:solidFill>
                  <a:srgbClr val="FFC000"/>
                </a:solidFill>
              </a:rPr>
              <a:t>accretion</a:t>
            </a:r>
            <a:r>
              <a:rPr lang="de-DE" dirty="0">
                <a:solidFill>
                  <a:srgbClr val="FFC000"/>
                </a:solidFill>
              </a:rPr>
              <a:t> rate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>
                <a:sym typeface="Wingdings" panose="05000000000000000000" pitchFamily="2" charset="2"/>
              </a:rPr>
              <a:t>no</a:t>
            </a:r>
            <a:r>
              <a:rPr lang="de-DE" dirty="0"/>
              <a:t> E-</a:t>
            </a:r>
            <a:r>
              <a:rPr lang="de-DE" dirty="0" err="1"/>
              <a:t>fields</a:t>
            </a:r>
            <a:r>
              <a:rPr lang="de-DE" dirty="0"/>
              <a:t>                       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/>
              <a:t>dissipation</a:t>
            </a:r>
            <a:r>
              <a:rPr lang="de-DE" dirty="0"/>
              <a:t> </a:t>
            </a:r>
            <a:r>
              <a:rPr lang="de-DE" dirty="0" err="1"/>
              <a:t>far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BH </a:t>
            </a:r>
            <a:r>
              <a:rPr lang="de-DE" dirty="0" err="1"/>
              <a:t>where</a:t>
            </a:r>
            <a:r>
              <a:rPr lang="de-DE" dirty="0"/>
              <a:t> </a:t>
            </a:r>
            <a:r>
              <a:rPr lang="de-DE" dirty="0" err="1"/>
              <a:t>recombination</a:t>
            </a:r>
            <a:r>
              <a:rPr lang="de-DE" dirty="0"/>
              <a:t>-line </a:t>
            </a:r>
            <a:r>
              <a:rPr lang="de-DE" dirty="0" err="1"/>
              <a:t>emitting</a:t>
            </a:r>
            <a:r>
              <a:rPr lang="de-DE" dirty="0"/>
              <a:t> </a:t>
            </a:r>
            <a:r>
              <a:rPr lang="de-DE" dirty="0" err="1"/>
              <a:t>clouds</a:t>
            </a:r>
            <a:r>
              <a:rPr lang="de-DE" dirty="0"/>
              <a:t> </a:t>
            </a:r>
            <a:r>
              <a:rPr lang="de-DE" dirty="0" err="1"/>
              <a:t>interacting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jet</a:t>
            </a:r>
            <a:r>
              <a:rPr lang="de-DE" dirty="0"/>
              <a:t> </a:t>
            </a:r>
            <a:r>
              <a:rPr lang="de-DE" dirty="0" err="1"/>
              <a:t>introduce</a:t>
            </a:r>
            <a:r>
              <a:rPr lang="de-DE" dirty="0"/>
              <a:t> </a:t>
            </a:r>
            <a:r>
              <a:rPr lang="de-DE" dirty="0" err="1"/>
              <a:t>anomalous</a:t>
            </a:r>
            <a:r>
              <a:rPr lang="de-DE" dirty="0"/>
              <a:t> </a:t>
            </a:r>
            <a:r>
              <a:rPr lang="de-DE" dirty="0" err="1"/>
              <a:t>resistivity</a:t>
            </a:r>
            <a:r>
              <a:rPr lang="de-DE" dirty="0"/>
              <a:t> </a:t>
            </a:r>
            <a:r>
              <a:rPr lang="de-DE" dirty="0" err="1"/>
              <a:t>leading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a breakdown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magnetic</a:t>
            </a:r>
            <a:r>
              <a:rPr lang="de-DE" dirty="0"/>
              <a:t> </a:t>
            </a:r>
            <a:r>
              <a:rPr lang="de-DE" dirty="0" err="1"/>
              <a:t>insulation</a:t>
            </a:r>
            <a:r>
              <a:rPr lang="de-DE" dirty="0"/>
              <a:t> (cf. Schopper, Birk, &amp; Lesch, </a:t>
            </a:r>
            <a:r>
              <a:rPr lang="de-DE" dirty="0" err="1"/>
              <a:t>Aph</a:t>
            </a:r>
            <a:r>
              <a:rPr lang="de-DE" dirty="0"/>
              <a:t>, 2002)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Inhaltsplatzhalter 7">
            <a:extLst>
              <a:ext uri="{FF2B5EF4-FFF2-40B4-BE49-F238E27FC236}">
                <a16:creationId xmlns:a16="http://schemas.microsoft.com/office/drawing/2014/main" id="{75BE6B9A-C12A-4626-893C-C27B76B1C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484" y="1905000"/>
            <a:ext cx="5112568" cy="248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9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C86F93F-6C78-776D-BC06-620535DD0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725" y="248780"/>
            <a:ext cx="5255221" cy="638134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2C600D1-E55E-7B67-2F5B-72DDE7021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8329" y="267304"/>
            <a:ext cx="5654260" cy="302868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7D50A60-0B60-D947-3F43-87E97C3FE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8328" y="3407233"/>
            <a:ext cx="5654259" cy="319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9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69771-98B1-4A00-A02F-516F232FA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274638"/>
            <a:ext cx="7524326" cy="1020762"/>
          </a:xfrm>
        </p:spPr>
        <p:txBody>
          <a:bodyPr>
            <a:normAutofit fontScale="90000"/>
          </a:bodyPr>
          <a:lstStyle/>
          <a:p>
            <a:r>
              <a:rPr lang="de-DE" dirty="0" err="1"/>
              <a:t>Mass</a:t>
            </a:r>
            <a:r>
              <a:rPr lang="de-DE" dirty="0"/>
              <a:t> </a:t>
            </a:r>
            <a:r>
              <a:rPr lang="de-DE" dirty="0" err="1"/>
              <a:t>loading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jets</a:t>
            </a:r>
            <a:r>
              <a:rPr lang="de-DE" dirty="0"/>
              <a:t>: </a:t>
            </a:r>
            <a:br>
              <a:rPr lang="de-DE" dirty="0"/>
            </a:br>
            <a:r>
              <a:rPr lang="de-DE" sz="2200" dirty="0"/>
              <a:t>Dissipation </a:t>
            </a:r>
            <a:r>
              <a:rPr lang="de-DE" sz="2200" dirty="0" err="1"/>
              <a:t>of</a:t>
            </a:r>
            <a:r>
              <a:rPr lang="de-DE" sz="2200" dirty="0"/>
              <a:t> </a:t>
            </a:r>
            <a:r>
              <a:rPr lang="de-DE" sz="2200" dirty="0" err="1"/>
              <a:t>Poynting</a:t>
            </a:r>
            <a:r>
              <a:rPr lang="de-DE" sz="2200" dirty="0"/>
              <a:t> </a:t>
            </a:r>
            <a:r>
              <a:rPr lang="de-DE" sz="2200" dirty="0" err="1"/>
              <a:t>flux</a:t>
            </a:r>
            <a:r>
              <a:rPr lang="de-DE" sz="2200" dirty="0"/>
              <a:t> </a:t>
            </a:r>
            <a:r>
              <a:rPr lang="de-DE" sz="2200" dirty="0" err="1"/>
              <a:t>associated</a:t>
            </a:r>
            <a:r>
              <a:rPr lang="de-DE" sz="2200" dirty="0"/>
              <a:t> </a:t>
            </a:r>
            <a:r>
              <a:rPr lang="de-DE" sz="2200" dirty="0" err="1"/>
              <a:t>with</a:t>
            </a:r>
            <a:r>
              <a:rPr lang="de-DE" sz="2200" dirty="0"/>
              <a:t> pair </a:t>
            </a:r>
            <a:r>
              <a:rPr lang="de-DE" sz="2200" dirty="0" err="1"/>
              <a:t>production</a:t>
            </a:r>
            <a:endParaRPr lang="de-DE" sz="22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9834659-469C-460C-9468-8F51D27F7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4" y="1755141"/>
            <a:ext cx="10116614" cy="4824536"/>
          </a:xfrm>
        </p:spPr>
        <p:txBody>
          <a:bodyPr>
            <a:normAutofit fontScale="92500" lnSpcReduction="10000"/>
          </a:bodyPr>
          <a:lstStyle/>
          <a:p>
            <a:r>
              <a:rPr lang="de-DE" dirty="0" err="1">
                <a:solidFill>
                  <a:srgbClr val="FFC000"/>
                </a:solidFill>
              </a:rPr>
              <a:t>Baryonic</a:t>
            </a:r>
            <a:r>
              <a:rPr lang="de-DE" dirty="0">
                <a:solidFill>
                  <a:srgbClr val="FFC000"/>
                </a:solidFill>
              </a:rPr>
              <a:t> </a:t>
            </a:r>
            <a:r>
              <a:rPr lang="de-DE" dirty="0" err="1">
                <a:solidFill>
                  <a:srgbClr val="FFC000"/>
                </a:solidFill>
              </a:rPr>
              <a:t>mass</a:t>
            </a:r>
            <a:r>
              <a:rPr lang="de-DE" dirty="0">
                <a:solidFill>
                  <a:srgbClr val="FFC000"/>
                </a:solidFill>
              </a:rPr>
              <a:t> </a:t>
            </a:r>
            <a:r>
              <a:rPr lang="de-DE" dirty="0" err="1">
                <a:solidFill>
                  <a:srgbClr val="FFC000"/>
                </a:solidFill>
              </a:rPr>
              <a:t>loading</a:t>
            </a:r>
            <a:r>
              <a:rPr lang="de-DE" dirty="0">
                <a:solidFill>
                  <a:srgbClr val="FFC000"/>
                </a:solidFill>
              </a:rPr>
              <a:t> </a:t>
            </a:r>
            <a:r>
              <a:rPr lang="de-DE" dirty="0" err="1">
                <a:solidFill>
                  <a:srgbClr val="FFC000"/>
                </a:solidFill>
              </a:rPr>
              <a:t>through</a:t>
            </a:r>
            <a:endParaRPr lang="de-DE" dirty="0">
              <a:solidFill>
                <a:srgbClr val="FFC000"/>
              </a:solidFill>
            </a:endParaRPr>
          </a:p>
          <a:p>
            <a:pPr lvl="1"/>
            <a:r>
              <a:rPr lang="de-DE" dirty="0">
                <a:solidFill>
                  <a:srgbClr val="FFC000"/>
                </a:solidFill>
              </a:rPr>
              <a:t>Flares in </a:t>
            </a:r>
            <a:r>
              <a:rPr lang="de-DE" dirty="0" err="1">
                <a:solidFill>
                  <a:srgbClr val="FFC000"/>
                </a:solidFill>
              </a:rPr>
              <a:t>the</a:t>
            </a:r>
            <a:r>
              <a:rPr lang="de-DE" dirty="0">
                <a:solidFill>
                  <a:srgbClr val="FFC000"/>
                </a:solidFill>
              </a:rPr>
              <a:t> </a:t>
            </a:r>
            <a:r>
              <a:rPr lang="de-DE" dirty="0" err="1">
                <a:solidFill>
                  <a:srgbClr val="FFC000"/>
                </a:solidFill>
              </a:rPr>
              <a:t>disk</a:t>
            </a:r>
            <a:endParaRPr lang="de-DE" dirty="0">
              <a:solidFill>
                <a:srgbClr val="FFC000"/>
              </a:solidFill>
            </a:endParaRPr>
          </a:p>
          <a:p>
            <a:pPr lvl="1"/>
            <a:r>
              <a:rPr lang="de-DE" dirty="0">
                <a:solidFill>
                  <a:srgbClr val="FFC000"/>
                </a:solidFill>
              </a:rPr>
              <a:t>Turbulent </a:t>
            </a:r>
            <a:r>
              <a:rPr lang="de-DE" dirty="0" err="1">
                <a:solidFill>
                  <a:srgbClr val="FFC000"/>
                </a:solidFill>
              </a:rPr>
              <a:t>entrainment</a:t>
            </a:r>
            <a:r>
              <a:rPr lang="de-DE" dirty="0">
                <a:solidFill>
                  <a:srgbClr val="FFC000"/>
                </a:solidFill>
              </a:rPr>
              <a:t> </a:t>
            </a:r>
            <a:r>
              <a:rPr lang="de-DE" dirty="0" err="1">
                <a:solidFill>
                  <a:srgbClr val="FFC000"/>
                </a:solidFill>
              </a:rPr>
              <a:t>of</a:t>
            </a:r>
            <a:r>
              <a:rPr lang="de-DE" dirty="0">
                <a:solidFill>
                  <a:srgbClr val="FFC000"/>
                </a:solidFill>
              </a:rPr>
              <a:t> wind, </a:t>
            </a:r>
            <a:r>
              <a:rPr lang="de-DE" dirty="0" err="1">
                <a:solidFill>
                  <a:srgbClr val="FFC000"/>
                </a:solidFill>
              </a:rPr>
              <a:t>cloud</a:t>
            </a:r>
            <a:r>
              <a:rPr lang="de-DE" dirty="0">
                <a:solidFill>
                  <a:srgbClr val="FFC000"/>
                </a:solidFill>
              </a:rPr>
              <a:t>, ambient gas </a:t>
            </a:r>
            <a:r>
              <a:rPr lang="de-DE" dirty="0" err="1">
                <a:solidFill>
                  <a:srgbClr val="FFC000"/>
                </a:solidFill>
              </a:rPr>
              <a:t>particles</a:t>
            </a:r>
            <a:endParaRPr lang="de-DE" dirty="0">
              <a:solidFill>
                <a:srgbClr val="FFC000"/>
              </a:solidFill>
            </a:endParaRPr>
          </a:p>
          <a:p>
            <a:r>
              <a:rPr lang="de-DE" dirty="0">
                <a:solidFill>
                  <a:srgbClr val="FFC000"/>
                </a:solidFill>
              </a:rPr>
              <a:t>Pair </a:t>
            </a:r>
            <a:r>
              <a:rPr lang="de-DE" dirty="0" err="1">
                <a:solidFill>
                  <a:srgbClr val="FFC000"/>
                </a:solidFill>
              </a:rPr>
              <a:t>cascades</a:t>
            </a:r>
            <a:endParaRPr lang="de-DE" dirty="0">
              <a:solidFill>
                <a:srgbClr val="FFC000"/>
              </a:solidFill>
            </a:endParaRPr>
          </a:p>
          <a:p>
            <a:pPr lvl="1"/>
            <a:r>
              <a:rPr lang="de-DE" dirty="0" err="1">
                <a:solidFill>
                  <a:srgbClr val="FFC000"/>
                </a:solidFill>
              </a:rPr>
              <a:t>Acceleration</a:t>
            </a:r>
            <a:r>
              <a:rPr lang="de-DE" dirty="0">
                <a:solidFill>
                  <a:srgbClr val="FFC000"/>
                </a:solidFill>
              </a:rPr>
              <a:t> </a:t>
            </a:r>
            <a:r>
              <a:rPr lang="de-DE" dirty="0" err="1">
                <a:solidFill>
                  <a:srgbClr val="FFC000"/>
                </a:solidFill>
              </a:rPr>
              <a:t>of</a:t>
            </a:r>
            <a:r>
              <a:rPr lang="de-DE" dirty="0">
                <a:solidFill>
                  <a:srgbClr val="FFC000"/>
                </a:solidFill>
              </a:rPr>
              <a:t> </a:t>
            </a:r>
            <a:r>
              <a:rPr lang="de-DE" dirty="0" err="1">
                <a:solidFill>
                  <a:srgbClr val="FFC000"/>
                </a:solidFill>
              </a:rPr>
              <a:t>electrons</a:t>
            </a:r>
            <a:r>
              <a:rPr lang="de-DE" dirty="0">
                <a:solidFill>
                  <a:srgbClr val="FFC000"/>
                </a:solidFill>
              </a:rPr>
              <a:t> in </a:t>
            </a:r>
            <a:r>
              <a:rPr lang="de-DE" dirty="0" err="1">
                <a:solidFill>
                  <a:srgbClr val="FFC000"/>
                </a:solidFill>
              </a:rPr>
              <a:t>vacuum</a:t>
            </a:r>
            <a:r>
              <a:rPr lang="de-DE" dirty="0">
                <a:solidFill>
                  <a:srgbClr val="FFC000"/>
                </a:solidFill>
              </a:rPr>
              <a:t> </a:t>
            </a:r>
            <a:r>
              <a:rPr lang="de-DE" dirty="0" err="1">
                <a:solidFill>
                  <a:srgbClr val="FFC000"/>
                </a:solidFill>
              </a:rPr>
              <a:t>gap</a:t>
            </a:r>
            <a:r>
              <a:rPr lang="de-DE" dirty="0">
                <a:solidFill>
                  <a:srgbClr val="FFC000"/>
                </a:solidFill>
              </a:rPr>
              <a:t> (</a:t>
            </a:r>
            <a:r>
              <a:rPr lang="de-DE" dirty="0" err="1">
                <a:solidFill>
                  <a:srgbClr val="FFC000"/>
                </a:solidFill>
              </a:rPr>
              <a:t>low</a:t>
            </a:r>
            <a:r>
              <a:rPr lang="de-DE" dirty="0">
                <a:solidFill>
                  <a:srgbClr val="FFC000"/>
                </a:solidFill>
              </a:rPr>
              <a:t> </a:t>
            </a:r>
            <a:r>
              <a:rPr lang="de-DE" dirty="0" err="1">
                <a:solidFill>
                  <a:srgbClr val="FFC000"/>
                </a:solidFill>
              </a:rPr>
              <a:t>accretion</a:t>
            </a:r>
            <a:r>
              <a:rPr lang="de-DE" dirty="0">
                <a:solidFill>
                  <a:srgbClr val="FFC000"/>
                </a:solidFill>
              </a:rPr>
              <a:t> rate) 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 err="1">
                <a:solidFill>
                  <a:srgbClr val="FFC000"/>
                </a:solidFill>
              </a:rPr>
              <a:t>Acceleration</a:t>
            </a:r>
            <a:r>
              <a:rPr lang="de-DE" dirty="0">
                <a:solidFill>
                  <a:srgbClr val="FFC000"/>
                </a:solidFill>
              </a:rPr>
              <a:t> </a:t>
            </a:r>
            <a:r>
              <a:rPr lang="de-DE" dirty="0" err="1">
                <a:solidFill>
                  <a:srgbClr val="FFC000"/>
                </a:solidFill>
              </a:rPr>
              <a:t>of</a:t>
            </a:r>
            <a:r>
              <a:rPr lang="de-DE" dirty="0">
                <a:solidFill>
                  <a:srgbClr val="FFC000"/>
                </a:solidFill>
              </a:rPr>
              <a:t> </a:t>
            </a:r>
            <a:r>
              <a:rPr lang="de-DE" dirty="0" err="1">
                <a:solidFill>
                  <a:srgbClr val="FFC000"/>
                </a:solidFill>
              </a:rPr>
              <a:t>electrons</a:t>
            </a:r>
            <a:r>
              <a:rPr lang="de-DE" dirty="0">
                <a:solidFill>
                  <a:srgbClr val="FFC000"/>
                </a:solidFill>
              </a:rPr>
              <a:t> </a:t>
            </a:r>
            <a:r>
              <a:rPr lang="de-DE" dirty="0" err="1">
                <a:solidFill>
                  <a:srgbClr val="FFC000"/>
                </a:solidFill>
              </a:rPr>
              <a:t>by</a:t>
            </a:r>
            <a:r>
              <a:rPr lang="de-DE" dirty="0">
                <a:solidFill>
                  <a:srgbClr val="FFC000"/>
                </a:solidFill>
              </a:rPr>
              <a:t> </a:t>
            </a:r>
            <a:r>
              <a:rPr lang="de-DE" dirty="0" err="1">
                <a:solidFill>
                  <a:srgbClr val="FFC000"/>
                </a:solidFill>
              </a:rPr>
              <a:t>magnetic</a:t>
            </a:r>
            <a:r>
              <a:rPr lang="de-DE" dirty="0">
                <a:solidFill>
                  <a:srgbClr val="FFC000"/>
                </a:solidFill>
              </a:rPr>
              <a:t> </a:t>
            </a:r>
            <a:r>
              <a:rPr lang="de-DE" dirty="0" err="1">
                <a:solidFill>
                  <a:srgbClr val="FFC000"/>
                </a:solidFill>
              </a:rPr>
              <a:t>reconnection</a:t>
            </a:r>
            <a:r>
              <a:rPr lang="de-DE" dirty="0">
                <a:solidFill>
                  <a:srgbClr val="FFC000"/>
                </a:solidFill>
              </a:rPr>
              <a:t> in turbulent </a:t>
            </a:r>
            <a:r>
              <a:rPr lang="de-DE" dirty="0" err="1">
                <a:solidFill>
                  <a:srgbClr val="FFC000"/>
                </a:solidFill>
              </a:rPr>
              <a:t>zone</a:t>
            </a:r>
            <a:r>
              <a:rPr lang="de-DE" dirty="0">
                <a:solidFill>
                  <a:srgbClr val="FFC000"/>
                </a:solidFill>
              </a:rPr>
              <a:t> (high </a:t>
            </a:r>
            <a:r>
              <a:rPr lang="de-DE" dirty="0" err="1">
                <a:solidFill>
                  <a:srgbClr val="FFC000"/>
                </a:solidFill>
              </a:rPr>
              <a:t>accretion</a:t>
            </a:r>
            <a:r>
              <a:rPr lang="de-DE" dirty="0">
                <a:solidFill>
                  <a:srgbClr val="FFC000"/>
                </a:solidFill>
              </a:rPr>
              <a:t> rate)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 err="1">
                <a:solidFill>
                  <a:srgbClr val="FFC000"/>
                </a:solidFill>
              </a:rPr>
              <a:t>Acceleration</a:t>
            </a:r>
            <a:r>
              <a:rPr lang="de-DE" dirty="0">
                <a:solidFill>
                  <a:srgbClr val="FFC000"/>
                </a:solidFill>
              </a:rPr>
              <a:t> </a:t>
            </a:r>
            <a:r>
              <a:rPr lang="de-DE" dirty="0" err="1">
                <a:solidFill>
                  <a:srgbClr val="FFC000"/>
                </a:solidFill>
              </a:rPr>
              <a:t>of</a:t>
            </a:r>
            <a:r>
              <a:rPr lang="de-DE" dirty="0">
                <a:solidFill>
                  <a:srgbClr val="FFC000"/>
                </a:solidFill>
              </a:rPr>
              <a:t> </a:t>
            </a:r>
            <a:r>
              <a:rPr lang="de-DE" dirty="0" err="1">
                <a:solidFill>
                  <a:srgbClr val="FFC000"/>
                </a:solidFill>
              </a:rPr>
              <a:t>protons</a:t>
            </a:r>
            <a:r>
              <a:rPr lang="de-DE" dirty="0">
                <a:solidFill>
                  <a:srgbClr val="FFC000"/>
                </a:solidFill>
              </a:rPr>
              <a:t> and pair </a:t>
            </a:r>
            <a:r>
              <a:rPr lang="de-DE" dirty="0" err="1">
                <a:solidFill>
                  <a:srgbClr val="FFC000"/>
                </a:solidFill>
              </a:rPr>
              <a:t>cascades</a:t>
            </a:r>
            <a:r>
              <a:rPr lang="de-DE" dirty="0">
                <a:solidFill>
                  <a:srgbClr val="FFC000"/>
                </a:solidFill>
              </a:rPr>
              <a:t> </a:t>
            </a:r>
            <a:r>
              <a:rPr lang="de-DE" dirty="0" err="1">
                <a:solidFill>
                  <a:srgbClr val="FFC000"/>
                </a:solidFill>
              </a:rPr>
              <a:t>initiated</a:t>
            </a:r>
            <a:r>
              <a:rPr lang="de-DE" dirty="0">
                <a:solidFill>
                  <a:srgbClr val="FFC000"/>
                </a:solidFill>
              </a:rPr>
              <a:t> </a:t>
            </a:r>
            <a:r>
              <a:rPr lang="de-DE" dirty="0" err="1">
                <a:solidFill>
                  <a:srgbClr val="FFC000"/>
                </a:solidFill>
              </a:rPr>
              <a:t>by</a:t>
            </a:r>
            <a:r>
              <a:rPr lang="de-DE" dirty="0">
                <a:solidFill>
                  <a:srgbClr val="FFC000"/>
                </a:solidFill>
              </a:rPr>
              <a:t> </a:t>
            </a:r>
            <a:r>
              <a:rPr lang="de-DE" dirty="0" err="1">
                <a:solidFill>
                  <a:srgbClr val="FFC000"/>
                </a:solidFill>
              </a:rPr>
              <a:t>pion</a:t>
            </a:r>
            <a:r>
              <a:rPr lang="de-DE" dirty="0">
                <a:solidFill>
                  <a:srgbClr val="FFC000"/>
                </a:solidFill>
              </a:rPr>
              <a:t> </a:t>
            </a:r>
            <a:r>
              <a:rPr lang="de-DE" dirty="0" err="1">
                <a:solidFill>
                  <a:srgbClr val="FFC000"/>
                </a:solidFill>
              </a:rPr>
              <a:t>production</a:t>
            </a:r>
            <a:r>
              <a:rPr lang="de-DE" dirty="0">
                <a:solidFill>
                  <a:srgbClr val="FFC000"/>
                </a:solidFill>
              </a:rPr>
              <a:t> and </a:t>
            </a:r>
            <a:r>
              <a:rPr lang="de-DE" dirty="0" err="1">
                <a:solidFill>
                  <a:srgbClr val="FFC000"/>
                </a:solidFill>
              </a:rPr>
              <a:t>decay</a:t>
            </a:r>
            <a:endParaRPr lang="de-DE" dirty="0">
              <a:solidFill>
                <a:srgbClr val="FFC000"/>
              </a:solidFill>
            </a:endParaRPr>
          </a:p>
          <a:p>
            <a:r>
              <a:rPr lang="de-DE" b="1" dirty="0">
                <a:solidFill>
                  <a:srgbClr val="FF0000"/>
                </a:solidFill>
              </a:rPr>
              <a:t>MHD </a:t>
            </a:r>
            <a:r>
              <a:rPr lang="de-DE" b="1" dirty="0" err="1">
                <a:solidFill>
                  <a:srgbClr val="FF0000"/>
                </a:solidFill>
              </a:rPr>
              <a:t>approach</a:t>
            </a:r>
            <a:r>
              <a:rPr lang="de-DE" b="1" dirty="0">
                <a:solidFill>
                  <a:srgbClr val="FF0000"/>
                </a:solidFill>
              </a:rPr>
              <a:t>:  </a:t>
            </a:r>
          </a:p>
          <a:p>
            <a:pPr marL="0" indent="0">
              <a:buNone/>
            </a:pPr>
            <a:r>
              <a:rPr lang="de-DE" sz="3200" b="1" dirty="0">
                <a:solidFill>
                  <a:srgbClr val="FF0000"/>
                </a:solidFill>
              </a:rPr>
              <a:t>Heavy wind </a:t>
            </a:r>
            <a:r>
              <a:rPr lang="de-DE" sz="3200" b="1" dirty="0" err="1">
                <a:solidFill>
                  <a:srgbClr val="FF0000"/>
                </a:solidFill>
              </a:rPr>
              <a:t>sheath</a:t>
            </a:r>
            <a:r>
              <a:rPr lang="de-DE" sz="3200" b="1" dirty="0">
                <a:solidFill>
                  <a:srgbClr val="FF0000"/>
                </a:solidFill>
              </a:rPr>
              <a:t> + light BZ </a:t>
            </a:r>
            <a:r>
              <a:rPr lang="de-DE" sz="3200" b="1" dirty="0" err="1">
                <a:solidFill>
                  <a:srgbClr val="FF0000"/>
                </a:solidFill>
              </a:rPr>
              <a:t>spine</a:t>
            </a:r>
            <a:r>
              <a:rPr lang="de-DE" sz="3200" b="1" dirty="0">
                <a:solidFill>
                  <a:srgbClr val="FF0000"/>
                </a:solidFill>
              </a:rPr>
              <a:t> </a:t>
            </a:r>
            <a:r>
              <a:rPr lang="de-DE" sz="3200" b="1" dirty="0" err="1">
                <a:solidFill>
                  <a:srgbClr val="FF0000"/>
                </a:solidFill>
              </a:rPr>
              <a:t>simulation</a:t>
            </a:r>
            <a:r>
              <a:rPr lang="de-DE" sz="3200" b="1" dirty="0">
                <a:solidFill>
                  <a:srgbClr val="FF0000"/>
                </a:solidFill>
              </a:rPr>
              <a:t> </a:t>
            </a:r>
            <a:r>
              <a:rPr lang="de-DE" sz="3200" b="1" dirty="0" err="1">
                <a:solidFill>
                  <a:srgbClr val="FF0000"/>
                </a:solidFill>
              </a:rPr>
              <a:t>with</a:t>
            </a:r>
            <a:r>
              <a:rPr lang="de-DE" sz="3200" b="1" dirty="0">
                <a:solidFill>
                  <a:srgbClr val="FF0000"/>
                </a:solidFill>
              </a:rPr>
              <a:t> </a:t>
            </a:r>
          </a:p>
          <a:p>
            <a:pPr marL="571500" indent="-571500">
              <a:buAutoNum type="romanLcParenBoth"/>
            </a:pPr>
            <a:r>
              <a:rPr lang="de-DE" sz="3200" b="1" dirty="0">
                <a:solidFill>
                  <a:srgbClr val="FF0000"/>
                </a:solidFill>
              </a:rPr>
              <a:t>non-thermal </a:t>
            </a:r>
            <a:r>
              <a:rPr lang="de-DE" sz="3200" b="1" dirty="0" err="1">
                <a:solidFill>
                  <a:srgbClr val="FF0000"/>
                </a:solidFill>
              </a:rPr>
              <a:t>electron</a:t>
            </a:r>
            <a:r>
              <a:rPr lang="de-DE" sz="3200" b="1" dirty="0">
                <a:solidFill>
                  <a:srgbClr val="FF0000"/>
                </a:solidFill>
              </a:rPr>
              <a:t> and </a:t>
            </a:r>
            <a:r>
              <a:rPr lang="de-DE" sz="3200" b="1" dirty="0" err="1">
                <a:solidFill>
                  <a:srgbClr val="FF0000"/>
                </a:solidFill>
              </a:rPr>
              <a:t>proton</a:t>
            </a:r>
            <a:r>
              <a:rPr lang="de-DE" sz="3200" b="1" dirty="0">
                <a:solidFill>
                  <a:srgbClr val="FF0000"/>
                </a:solidFill>
              </a:rPr>
              <a:t> sub-</a:t>
            </a:r>
            <a:r>
              <a:rPr lang="de-DE" sz="3200" b="1" dirty="0" err="1">
                <a:solidFill>
                  <a:srgbClr val="FF0000"/>
                </a:solidFill>
              </a:rPr>
              <a:t>grid</a:t>
            </a:r>
            <a:r>
              <a:rPr lang="de-DE" sz="3200" b="1" dirty="0">
                <a:solidFill>
                  <a:srgbClr val="FF0000"/>
                </a:solidFill>
              </a:rPr>
              <a:t> </a:t>
            </a:r>
            <a:r>
              <a:rPr lang="de-DE" sz="3200" b="1" dirty="0" err="1">
                <a:solidFill>
                  <a:srgbClr val="FF0000"/>
                </a:solidFill>
              </a:rPr>
              <a:t>model</a:t>
            </a:r>
            <a:r>
              <a:rPr lang="de-DE" sz="3200" b="1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de-DE" sz="3200" b="1" dirty="0">
                <a:solidFill>
                  <a:srgbClr val="FF0000"/>
                </a:solidFill>
              </a:rPr>
              <a:t>(ii) UHE </a:t>
            </a:r>
            <a:r>
              <a:rPr lang="de-DE" sz="3200" b="1" dirty="0" err="1">
                <a:solidFill>
                  <a:srgbClr val="FF0000"/>
                </a:solidFill>
              </a:rPr>
              <a:t>proton</a:t>
            </a:r>
            <a:r>
              <a:rPr lang="de-DE" sz="3200" b="1" dirty="0">
                <a:solidFill>
                  <a:srgbClr val="FF0000"/>
                </a:solidFill>
              </a:rPr>
              <a:t> </a:t>
            </a:r>
            <a:r>
              <a:rPr lang="de-DE" sz="3200" b="1" dirty="0" err="1">
                <a:solidFill>
                  <a:srgbClr val="FF0000"/>
                </a:solidFill>
              </a:rPr>
              <a:t>test</a:t>
            </a:r>
            <a:r>
              <a:rPr lang="de-DE" sz="3200" b="1" dirty="0">
                <a:solidFill>
                  <a:srgbClr val="FF0000"/>
                </a:solidFill>
              </a:rPr>
              <a:t> </a:t>
            </a:r>
            <a:r>
              <a:rPr lang="de-DE" sz="3200" b="1" dirty="0" err="1">
                <a:solidFill>
                  <a:srgbClr val="FF0000"/>
                </a:solidFill>
              </a:rPr>
              <a:t>particle</a:t>
            </a:r>
            <a:r>
              <a:rPr lang="de-DE" sz="3200" b="1" dirty="0">
                <a:solidFill>
                  <a:srgbClr val="FF0000"/>
                </a:solidFill>
              </a:rPr>
              <a:t> </a:t>
            </a:r>
            <a:r>
              <a:rPr lang="de-DE" sz="3200" b="1" dirty="0" err="1">
                <a:solidFill>
                  <a:srgbClr val="FF0000"/>
                </a:solidFill>
              </a:rPr>
              <a:t>propagation</a:t>
            </a:r>
            <a:endParaRPr lang="de-DE" sz="3200" b="1" dirty="0">
              <a:solidFill>
                <a:srgbClr val="FF0000"/>
              </a:solidFill>
            </a:endParaRPr>
          </a:p>
        </p:txBody>
      </p:sp>
      <p:pic>
        <p:nvPicPr>
          <p:cNvPr id="4" name="Inhaltsplatzhalter 7">
            <a:extLst>
              <a:ext uri="{FF2B5EF4-FFF2-40B4-BE49-F238E27FC236}">
                <a16:creationId xmlns:a16="http://schemas.microsoft.com/office/drawing/2014/main" id="{75BE6B9A-C12A-4626-893C-C27B76B1C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1402" y="-4054"/>
            <a:ext cx="2856290" cy="138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4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3D7117C-4B14-2091-93A1-24086D49A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932" y="267964"/>
            <a:ext cx="9153676" cy="564121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9A2241F-2AD7-C09B-9A23-225E76BACA76}"/>
              </a:ext>
            </a:extLst>
          </p:cNvPr>
          <p:cNvSpPr txBox="1"/>
          <p:nvPr/>
        </p:nvSpPr>
        <p:spPr>
          <a:xfrm>
            <a:off x="1845940" y="6165304"/>
            <a:ext cx="1180931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400" dirty="0" err="1"/>
              <a:t>From</a:t>
            </a:r>
            <a:r>
              <a:rPr lang="de-DE" sz="2400" dirty="0"/>
              <a:t>: Martin Kolos, Arman </a:t>
            </a:r>
            <a:r>
              <a:rPr lang="de-DE" sz="2400" dirty="0" err="1"/>
              <a:t>Tursunov</a:t>
            </a:r>
            <a:r>
              <a:rPr lang="de-DE" sz="2400" dirty="0"/>
              <a:t>, </a:t>
            </a:r>
            <a:r>
              <a:rPr lang="de-DE" sz="2400" dirty="0" err="1"/>
              <a:t>Berenika</a:t>
            </a:r>
            <a:r>
              <a:rPr lang="de-DE" sz="2400" dirty="0"/>
              <a:t> </a:t>
            </a:r>
            <a:r>
              <a:rPr lang="de-DE" sz="2400" dirty="0" err="1"/>
              <a:t>Cermakova</a:t>
            </a:r>
            <a:r>
              <a:rPr lang="de-DE" sz="2400" dirty="0"/>
              <a:t> (2022)</a:t>
            </a:r>
          </a:p>
        </p:txBody>
      </p:sp>
    </p:spTree>
    <p:extLst>
      <p:ext uri="{BB962C8B-B14F-4D97-AF65-F5344CB8AC3E}">
        <p14:creationId xmlns:p14="http://schemas.microsoft.com/office/powerpoint/2010/main" val="98747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arge.stanford.edu/courses/2011/ph240/nagasawa2/images/f1b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111" y="230437"/>
            <a:ext cx="8664655" cy="647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25057" y="769224"/>
            <a:ext cx="4034869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de-DE" sz="3599" b="1" dirty="0" err="1">
                <a:solidFill>
                  <a:prstClr val="black"/>
                </a:solidFill>
                <a:latin typeface="Century Gothic" panose="020B0502020202020204"/>
              </a:rPr>
              <a:t>Penrose-process</a:t>
            </a:r>
            <a:endParaRPr lang="de-DE" sz="3599" b="1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-1" y="893"/>
            <a:ext cx="12188825" cy="36923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r" defTabSz="914126">
              <a:defRPr/>
            </a:pPr>
            <a:r>
              <a:rPr lang="de-DE" sz="1799" dirty="0" err="1">
                <a:solidFill>
                  <a:srgbClr val="DADADA">
                    <a:lumMod val="50000"/>
                  </a:srgbClr>
                </a:solidFill>
                <a:latin typeface="Century Gothic" panose="020B0502020202020204"/>
              </a:rPr>
              <a:t>Vacuum</a:t>
            </a:r>
            <a:r>
              <a:rPr lang="de-DE" sz="1799" dirty="0">
                <a:solidFill>
                  <a:srgbClr val="DADADA">
                    <a:lumMod val="50000"/>
                  </a:srgbClr>
                </a:solidFill>
                <a:latin typeface="Century Gothic" panose="020B0502020202020204"/>
              </a:rPr>
              <a:t> </a:t>
            </a:r>
            <a:r>
              <a:rPr lang="de-DE" sz="1799" dirty="0" err="1">
                <a:solidFill>
                  <a:srgbClr val="DADADA">
                    <a:lumMod val="50000"/>
                  </a:srgbClr>
                </a:solidFill>
                <a:latin typeface="Century Gothic" panose="020B0502020202020204"/>
              </a:rPr>
              <a:t>solutions</a:t>
            </a:r>
            <a:r>
              <a:rPr lang="de-DE" sz="1799" dirty="0">
                <a:solidFill>
                  <a:srgbClr val="DADADA">
                    <a:lumMod val="50000"/>
                  </a:srgbClr>
                </a:solidFill>
                <a:latin typeface="Century Gothic" panose="020B0502020202020204"/>
              </a:rPr>
              <a:t> </a:t>
            </a:r>
            <a:r>
              <a:rPr lang="de-DE" sz="1799" dirty="0" err="1">
                <a:solidFill>
                  <a:srgbClr val="DADADA">
                    <a:lumMod val="50000"/>
                  </a:srgbClr>
                </a:solidFill>
                <a:latin typeface="Century Gothic" panose="020B0502020202020204"/>
              </a:rPr>
              <a:t>of</a:t>
            </a:r>
            <a:r>
              <a:rPr lang="de-DE" sz="1799" dirty="0">
                <a:solidFill>
                  <a:srgbClr val="DADADA">
                    <a:lumMod val="50000"/>
                  </a:srgbClr>
                </a:solidFill>
                <a:latin typeface="Century Gothic" panose="020B0502020202020204"/>
              </a:rPr>
              <a:t> </a:t>
            </a:r>
            <a:r>
              <a:rPr lang="de-DE" sz="1799" dirty="0" err="1">
                <a:solidFill>
                  <a:srgbClr val="DADADA">
                    <a:lumMod val="50000"/>
                  </a:srgbClr>
                </a:solidFill>
                <a:latin typeface="Century Gothic" panose="020B0502020202020204"/>
              </a:rPr>
              <a:t>Einstein‘s</a:t>
            </a:r>
            <a:r>
              <a:rPr lang="de-DE" sz="1799" dirty="0">
                <a:solidFill>
                  <a:srgbClr val="DADADA">
                    <a:lumMod val="50000"/>
                  </a:srgbClr>
                </a:solidFill>
                <a:latin typeface="Century Gothic" panose="020B0502020202020204"/>
              </a:rPr>
              <a:t> </a:t>
            </a:r>
            <a:r>
              <a:rPr lang="de-DE" sz="1799" dirty="0" err="1">
                <a:solidFill>
                  <a:srgbClr val="DADADA">
                    <a:lumMod val="50000"/>
                  </a:srgbClr>
                </a:solidFill>
                <a:latin typeface="Century Gothic" panose="020B0502020202020204"/>
              </a:rPr>
              <a:t>equations</a:t>
            </a:r>
            <a:endParaRPr lang="de-DE" sz="1799" dirty="0">
              <a:solidFill>
                <a:srgbClr val="DADADA">
                  <a:lumMod val="50000"/>
                </a:srgbClr>
              </a:solidFill>
              <a:latin typeface="Century Gothic" panose="020B0502020202020204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55026" y="1578909"/>
            <a:ext cx="4037548" cy="267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de-DE" sz="2799" dirty="0">
                <a:solidFill>
                  <a:srgbClr val="FF0000"/>
                </a:solidFill>
                <a:latin typeface="Century Gothic" panose="020B0502020202020204"/>
              </a:rPr>
              <a:t>The </a:t>
            </a:r>
            <a:r>
              <a:rPr lang="de-DE" sz="2799" dirty="0" err="1">
                <a:solidFill>
                  <a:srgbClr val="FF0000"/>
                </a:solidFill>
                <a:latin typeface="Century Gothic" panose="020B0502020202020204"/>
              </a:rPr>
              <a:t>outgoing</a:t>
            </a:r>
            <a:r>
              <a:rPr lang="de-DE" sz="2799" dirty="0">
                <a:solidFill>
                  <a:srgbClr val="FF0000"/>
                </a:solidFill>
                <a:latin typeface="Century Gothic" panose="020B0502020202020204"/>
              </a:rPr>
              <a:t> </a:t>
            </a:r>
            <a:r>
              <a:rPr lang="de-DE" sz="2799" dirty="0" err="1">
                <a:solidFill>
                  <a:srgbClr val="FF0000"/>
                </a:solidFill>
                <a:latin typeface="Century Gothic" panose="020B0502020202020204"/>
              </a:rPr>
              <a:t>particle</a:t>
            </a:r>
            <a:r>
              <a:rPr lang="de-DE" sz="2799" dirty="0">
                <a:solidFill>
                  <a:srgbClr val="FF0000"/>
                </a:solidFill>
                <a:latin typeface="Century Gothic" panose="020B0502020202020204"/>
              </a:rPr>
              <a:t> </a:t>
            </a:r>
            <a:r>
              <a:rPr lang="de-DE" sz="2799" dirty="0" err="1">
                <a:solidFill>
                  <a:srgbClr val="FF0000"/>
                </a:solidFill>
                <a:latin typeface="Century Gothic" panose="020B0502020202020204"/>
              </a:rPr>
              <a:t>gains</a:t>
            </a:r>
            <a:r>
              <a:rPr lang="de-DE" sz="2799" dirty="0">
                <a:solidFill>
                  <a:srgbClr val="FF0000"/>
                </a:solidFill>
                <a:latin typeface="Century Gothic" panose="020B0502020202020204"/>
              </a:rPr>
              <a:t> </a:t>
            </a:r>
            <a:r>
              <a:rPr lang="de-DE" sz="2799" dirty="0" err="1">
                <a:solidFill>
                  <a:srgbClr val="FF0000"/>
                </a:solidFill>
                <a:latin typeface="Century Gothic" panose="020B0502020202020204"/>
              </a:rPr>
              <a:t>energy</a:t>
            </a:r>
            <a:r>
              <a:rPr lang="de-DE" sz="2799" dirty="0">
                <a:solidFill>
                  <a:srgbClr val="FF0000"/>
                </a:solidFill>
                <a:latin typeface="Century Gothic" panose="020B0502020202020204"/>
              </a:rPr>
              <a:t> at </a:t>
            </a:r>
            <a:r>
              <a:rPr lang="de-DE" sz="2799" dirty="0" err="1">
                <a:solidFill>
                  <a:srgbClr val="FF0000"/>
                </a:solidFill>
                <a:latin typeface="Century Gothic" panose="020B0502020202020204"/>
              </a:rPr>
              <a:t>the</a:t>
            </a:r>
            <a:r>
              <a:rPr lang="de-DE" sz="2799" dirty="0">
                <a:solidFill>
                  <a:srgbClr val="FF0000"/>
                </a:solidFill>
                <a:latin typeface="Century Gothic" panose="020B0502020202020204"/>
              </a:rPr>
              <a:t> </a:t>
            </a:r>
            <a:r>
              <a:rPr lang="de-DE" sz="2799" dirty="0" err="1">
                <a:solidFill>
                  <a:srgbClr val="FF0000"/>
                </a:solidFill>
                <a:latin typeface="Century Gothic" panose="020B0502020202020204"/>
              </a:rPr>
              <a:t>expense</a:t>
            </a:r>
            <a:r>
              <a:rPr lang="de-DE" sz="2799" dirty="0">
                <a:solidFill>
                  <a:srgbClr val="FF0000"/>
                </a:solidFill>
                <a:latin typeface="Century Gothic" panose="020B0502020202020204"/>
              </a:rPr>
              <a:t> </a:t>
            </a:r>
            <a:r>
              <a:rPr lang="de-DE" sz="2799" dirty="0" err="1">
                <a:solidFill>
                  <a:srgbClr val="FF0000"/>
                </a:solidFill>
                <a:latin typeface="Century Gothic" panose="020B0502020202020204"/>
              </a:rPr>
              <a:t>of</a:t>
            </a:r>
            <a:r>
              <a:rPr lang="de-DE" sz="2799" dirty="0">
                <a:solidFill>
                  <a:srgbClr val="FF0000"/>
                </a:solidFill>
                <a:latin typeface="Century Gothic" panose="020B0502020202020204"/>
              </a:rPr>
              <a:t> </a:t>
            </a:r>
            <a:r>
              <a:rPr lang="de-DE" sz="2799" dirty="0" err="1">
                <a:solidFill>
                  <a:srgbClr val="FF0000"/>
                </a:solidFill>
                <a:latin typeface="Century Gothic" panose="020B0502020202020204"/>
              </a:rPr>
              <a:t>the</a:t>
            </a:r>
            <a:r>
              <a:rPr lang="de-DE" sz="2799" dirty="0">
                <a:solidFill>
                  <a:srgbClr val="FF0000"/>
                </a:solidFill>
                <a:latin typeface="Century Gothic" panose="020B0502020202020204"/>
              </a:rPr>
              <a:t> </a:t>
            </a:r>
            <a:r>
              <a:rPr lang="de-DE" sz="2799" dirty="0" err="1">
                <a:solidFill>
                  <a:srgbClr val="FF0000"/>
                </a:solidFill>
                <a:latin typeface="Century Gothic" panose="020B0502020202020204"/>
              </a:rPr>
              <a:t>rotational</a:t>
            </a:r>
            <a:r>
              <a:rPr lang="de-DE" sz="2799" dirty="0">
                <a:solidFill>
                  <a:srgbClr val="FF0000"/>
                </a:solidFill>
                <a:latin typeface="Century Gothic" panose="020B0502020202020204"/>
              </a:rPr>
              <a:t> </a:t>
            </a:r>
            <a:r>
              <a:rPr lang="de-DE" sz="2799" dirty="0" err="1">
                <a:solidFill>
                  <a:srgbClr val="FF0000"/>
                </a:solidFill>
                <a:latin typeface="Century Gothic" panose="020B0502020202020204"/>
              </a:rPr>
              <a:t>energy</a:t>
            </a:r>
            <a:r>
              <a:rPr lang="de-DE" sz="2799" dirty="0">
                <a:solidFill>
                  <a:srgbClr val="FF0000"/>
                </a:solidFill>
                <a:latin typeface="Century Gothic" panose="020B0502020202020204"/>
              </a:rPr>
              <a:t> </a:t>
            </a:r>
            <a:r>
              <a:rPr lang="de-DE" sz="2799" dirty="0" err="1">
                <a:solidFill>
                  <a:srgbClr val="FF0000"/>
                </a:solidFill>
                <a:latin typeface="Century Gothic" panose="020B0502020202020204"/>
              </a:rPr>
              <a:t>of</a:t>
            </a:r>
            <a:r>
              <a:rPr lang="de-DE" sz="2799" dirty="0">
                <a:solidFill>
                  <a:srgbClr val="FF0000"/>
                </a:solidFill>
                <a:latin typeface="Century Gothic" panose="020B0502020202020204"/>
              </a:rPr>
              <a:t> </a:t>
            </a:r>
            <a:r>
              <a:rPr lang="de-DE" sz="2799" dirty="0" err="1">
                <a:solidFill>
                  <a:srgbClr val="FF0000"/>
                </a:solidFill>
                <a:latin typeface="Century Gothic" panose="020B0502020202020204"/>
              </a:rPr>
              <a:t>the</a:t>
            </a:r>
            <a:r>
              <a:rPr lang="de-DE" sz="2799" dirty="0">
                <a:solidFill>
                  <a:srgbClr val="FF0000"/>
                </a:solidFill>
                <a:latin typeface="Century Gothic" panose="020B0502020202020204"/>
              </a:rPr>
              <a:t> Black Hole.</a:t>
            </a:r>
          </a:p>
          <a:p>
            <a:pPr defTabSz="914126">
              <a:defRPr/>
            </a:pPr>
            <a:endParaRPr lang="de-DE" sz="2799" dirty="0">
              <a:solidFill>
                <a:srgbClr val="FF0000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55539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1B1F5E-5B57-6AC7-3465-F04F2BDC3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As </a:t>
            </a:r>
            <a:r>
              <a:rPr lang="de-DE" dirty="0" err="1"/>
              <a:t>many</a:t>
            </a:r>
            <a:r>
              <a:rPr lang="de-DE" dirty="0"/>
              <a:t> open </a:t>
            </a:r>
            <a:r>
              <a:rPr lang="de-DE" dirty="0" err="1"/>
              <a:t>questions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sources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Galaxy</a:t>
            </a:r>
          </a:p>
        </p:txBody>
      </p:sp>
      <p:pic>
        <p:nvPicPr>
          <p:cNvPr id="4" name="Picture 2" descr="fig0">
            <a:extLst>
              <a:ext uri="{FF2B5EF4-FFF2-40B4-BE49-F238E27FC236}">
                <a16:creationId xmlns:a16="http://schemas.microsoft.com/office/drawing/2014/main" id="{1C97B72D-F536-2811-6707-693B6737BC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916" y="1916832"/>
            <a:ext cx="5256164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ig4">
            <a:extLst>
              <a:ext uri="{FF2B5EF4-FFF2-40B4-BE49-F238E27FC236}">
                <a16:creationId xmlns:a16="http://schemas.microsoft.com/office/drawing/2014/main" id="{C8911047-66A4-A8EF-0490-C4C1D341A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564" y="2099146"/>
            <a:ext cx="4119166" cy="411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3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41A6E67-9713-4FAA-AE63-45AE9E160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452" y="162915"/>
            <a:ext cx="8913504" cy="578636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37CDDAF-1199-0742-237D-3452A131E942}"/>
              </a:ext>
            </a:extLst>
          </p:cNvPr>
          <p:cNvSpPr txBox="1"/>
          <p:nvPr/>
        </p:nvSpPr>
        <p:spPr>
          <a:xfrm>
            <a:off x="1845940" y="6165304"/>
            <a:ext cx="1180931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000" dirty="0" err="1">
                <a:solidFill>
                  <a:schemeClr val="bg1"/>
                </a:solidFill>
              </a:rPr>
              <a:t>From</a:t>
            </a:r>
            <a:r>
              <a:rPr lang="de-DE" sz="2000" dirty="0">
                <a:solidFill>
                  <a:schemeClr val="bg1"/>
                </a:solidFill>
              </a:rPr>
              <a:t>: Martin Kolos, Arman </a:t>
            </a:r>
            <a:r>
              <a:rPr lang="de-DE" sz="2000" dirty="0" err="1">
                <a:solidFill>
                  <a:schemeClr val="bg1"/>
                </a:solidFill>
              </a:rPr>
              <a:t>Tursunov</a:t>
            </a:r>
            <a:r>
              <a:rPr lang="de-DE" sz="2000" dirty="0">
                <a:solidFill>
                  <a:schemeClr val="bg1"/>
                </a:solidFill>
              </a:rPr>
              <a:t>, </a:t>
            </a:r>
            <a:r>
              <a:rPr lang="de-DE" sz="2000" dirty="0" err="1">
                <a:solidFill>
                  <a:schemeClr val="bg1"/>
                </a:solidFill>
              </a:rPr>
              <a:t>Berenika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Cermakova</a:t>
            </a:r>
            <a:r>
              <a:rPr lang="de-DE" sz="2000" dirty="0">
                <a:solidFill>
                  <a:schemeClr val="bg1"/>
                </a:solidFill>
              </a:rPr>
              <a:t> (2022</a:t>
            </a:r>
            <a:r>
              <a:rPr lang="de-DE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1132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50ADA9F-CD87-D151-2AF6-91F596F23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892" y="292006"/>
            <a:ext cx="10511039" cy="594530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DBC8D7E-24FE-6B5D-266A-CE028D13EE70}"/>
              </a:ext>
            </a:extLst>
          </p:cNvPr>
          <p:cNvSpPr txBox="1"/>
          <p:nvPr/>
        </p:nvSpPr>
        <p:spPr>
          <a:xfrm>
            <a:off x="2854052" y="6268670"/>
            <a:ext cx="11809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000" dirty="0" err="1"/>
              <a:t>From</a:t>
            </a:r>
            <a:r>
              <a:rPr lang="de-DE" sz="2000" dirty="0"/>
              <a:t>: Martin Kolos, Arman </a:t>
            </a:r>
            <a:r>
              <a:rPr lang="de-DE" sz="2000" dirty="0" err="1"/>
              <a:t>Tursunov</a:t>
            </a:r>
            <a:r>
              <a:rPr lang="de-DE" sz="2000" dirty="0"/>
              <a:t>, </a:t>
            </a:r>
            <a:r>
              <a:rPr lang="de-DE" sz="2000" dirty="0" err="1"/>
              <a:t>Berenika</a:t>
            </a:r>
            <a:r>
              <a:rPr lang="de-DE" sz="2000" dirty="0"/>
              <a:t> </a:t>
            </a:r>
            <a:r>
              <a:rPr lang="de-DE" sz="2000" dirty="0" err="1"/>
              <a:t>Cermakova</a:t>
            </a:r>
            <a:r>
              <a:rPr lang="de-DE" sz="2000" dirty="0"/>
              <a:t> (2022)</a:t>
            </a:r>
          </a:p>
        </p:txBody>
      </p:sp>
    </p:spTree>
    <p:extLst>
      <p:ext uri="{BB962C8B-B14F-4D97-AF65-F5344CB8AC3E}">
        <p14:creationId xmlns:p14="http://schemas.microsoft.com/office/powerpoint/2010/main" val="548646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1321E1-CC93-84B1-3110-F3BB0F590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Still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open </a:t>
            </a:r>
            <a:r>
              <a:rPr lang="de-DE" dirty="0" err="1"/>
              <a:t>questions</a:t>
            </a:r>
            <a:r>
              <a:rPr lang="de-DE" dirty="0"/>
              <a:t>…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F0FE25B-19E7-AF62-F2FD-F829B7A4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556" y="1732450"/>
            <a:ext cx="10869487" cy="4058751"/>
          </a:xfrm>
        </p:spPr>
        <p:txBody>
          <a:bodyPr>
            <a:normAutofit fontScale="92500" lnSpcReduction="20000"/>
          </a:bodyPr>
          <a:lstStyle/>
          <a:p>
            <a:pPr marL="36889" indent="0">
              <a:buNone/>
            </a:pP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many</a:t>
            </a:r>
            <a:r>
              <a:rPr lang="de-DE" sz="2400" dirty="0"/>
              <a:t> </a:t>
            </a:r>
            <a:r>
              <a:rPr lang="de-DE" sz="2400" dirty="0" err="1"/>
              <a:t>questions</a:t>
            </a:r>
            <a:r>
              <a:rPr lang="de-DE" sz="2400" dirty="0"/>
              <a:t> </a:t>
            </a:r>
            <a:r>
              <a:rPr lang="de-DE" sz="2400" dirty="0" err="1"/>
              <a:t>answers</a:t>
            </a:r>
            <a:r>
              <a:rPr lang="de-DE" sz="2400" dirty="0"/>
              <a:t> will </a:t>
            </a:r>
            <a:r>
              <a:rPr lang="de-DE" sz="2400" dirty="0" err="1"/>
              <a:t>rely</a:t>
            </a:r>
            <a:r>
              <a:rPr lang="de-DE" sz="2400" dirty="0"/>
              <a:t> on a massive </a:t>
            </a:r>
            <a:r>
              <a:rPr lang="de-DE" sz="2400" dirty="0" err="1"/>
              <a:t>theory</a:t>
            </a:r>
            <a:r>
              <a:rPr lang="de-DE" sz="2400" dirty="0"/>
              <a:t> </a:t>
            </a:r>
            <a:r>
              <a:rPr lang="de-DE" sz="2400" dirty="0" err="1"/>
              <a:t>effort</a:t>
            </a:r>
            <a:r>
              <a:rPr lang="de-DE" sz="2400" dirty="0"/>
              <a:t>:</a:t>
            </a:r>
          </a:p>
          <a:p>
            <a:pPr marL="36889" indent="0">
              <a:buNone/>
            </a:pPr>
            <a:endParaRPr lang="de-DE" sz="2400" dirty="0"/>
          </a:p>
          <a:p>
            <a:pPr lvl="1"/>
            <a:r>
              <a:rPr lang="de-DE" sz="2400" dirty="0"/>
              <a:t>Theory </a:t>
            </a:r>
            <a:r>
              <a:rPr lang="de-DE" sz="2400" dirty="0" err="1"/>
              <a:t>center</a:t>
            </a:r>
            <a:r>
              <a:rPr lang="de-DE" sz="2400" dirty="0"/>
              <a:t> </a:t>
            </a:r>
          </a:p>
          <a:p>
            <a:pPr lvl="1"/>
            <a:r>
              <a:rPr lang="de-DE" sz="2400" dirty="0" err="1"/>
              <a:t>Preparation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Multimessenger/</a:t>
            </a:r>
            <a:r>
              <a:rPr lang="de-DE" sz="2400" dirty="0" err="1"/>
              <a:t>Multifrequency</a:t>
            </a:r>
            <a:r>
              <a:rPr lang="de-DE" sz="2400" dirty="0"/>
              <a:t> </a:t>
            </a:r>
            <a:r>
              <a:rPr lang="de-DE" sz="2400" dirty="0" err="1"/>
              <a:t>era</a:t>
            </a:r>
            <a:r>
              <a:rPr lang="de-DE" sz="2400" dirty="0"/>
              <a:t> (CTA, </a:t>
            </a:r>
            <a:r>
              <a:rPr lang="de-DE" sz="2400" dirty="0" err="1"/>
              <a:t>IceCube</a:t>
            </a:r>
            <a:r>
              <a:rPr lang="de-DE" sz="2400" dirty="0"/>
              <a:t>+, PAO+, ET, SKA, COSI …) </a:t>
            </a:r>
          </a:p>
          <a:p>
            <a:pPr lvl="1"/>
            <a:r>
              <a:rPr lang="de-DE" sz="2400" dirty="0" err="1"/>
              <a:t>Advanced</a:t>
            </a:r>
            <a:r>
              <a:rPr lang="de-DE" sz="2400" dirty="0"/>
              <a:t> </a:t>
            </a:r>
            <a:r>
              <a:rPr lang="de-DE" sz="2400" dirty="0" err="1"/>
              <a:t>modeling</a:t>
            </a:r>
            <a:r>
              <a:rPr lang="de-DE" sz="2400" dirty="0"/>
              <a:t> </a:t>
            </a:r>
            <a:r>
              <a:rPr lang="de-DE" sz="2400" dirty="0" err="1"/>
              <a:t>techniques</a:t>
            </a:r>
            <a:r>
              <a:rPr lang="de-DE" sz="2400" dirty="0"/>
              <a:t> (e.g., hybrid GR-MHD, GR-PIC)</a:t>
            </a:r>
          </a:p>
          <a:p>
            <a:pPr lvl="1"/>
            <a:r>
              <a:rPr lang="de-DE" sz="2400" dirty="0"/>
              <a:t>Connection </a:t>
            </a:r>
            <a:r>
              <a:rPr lang="de-DE" sz="2400" dirty="0" err="1"/>
              <a:t>with</a:t>
            </a:r>
            <a:r>
              <a:rPr lang="de-DE" sz="2400" dirty="0"/>
              <a:t> </a:t>
            </a:r>
            <a:r>
              <a:rPr lang="de-DE" sz="2400" dirty="0" err="1"/>
              <a:t>optical</a:t>
            </a:r>
            <a:r>
              <a:rPr lang="de-DE" sz="2400" dirty="0"/>
              <a:t> </a:t>
            </a:r>
            <a:r>
              <a:rPr lang="de-DE" sz="2400" dirty="0" err="1"/>
              <a:t>spectroscopy</a:t>
            </a:r>
            <a:r>
              <a:rPr lang="de-DE" sz="2400" dirty="0"/>
              <a:t> </a:t>
            </a:r>
            <a:r>
              <a:rPr lang="de-DE" sz="2400" dirty="0" err="1"/>
              <a:t>diagnostics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velocity</a:t>
            </a:r>
            <a:r>
              <a:rPr lang="de-DE" sz="2400" dirty="0"/>
              <a:t> </a:t>
            </a:r>
            <a:r>
              <a:rPr lang="de-DE" sz="2400" dirty="0" err="1"/>
              <a:t>fields</a:t>
            </a:r>
            <a:r>
              <a:rPr lang="de-DE" sz="2400" dirty="0"/>
              <a:t> and </a:t>
            </a:r>
            <a:r>
              <a:rPr lang="de-DE" sz="2400" dirty="0" err="1"/>
              <a:t>charge</a:t>
            </a:r>
            <a:r>
              <a:rPr lang="de-DE" sz="2400" dirty="0"/>
              <a:t> </a:t>
            </a:r>
            <a:r>
              <a:rPr lang="de-DE" sz="2400" dirty="0" err="1"/>
              <a:t>transfer</a:t>
            </a:r>
            <a:r>
              <a:rPr lang="de-DE" sz="2400" dirty="0"/>
              <a:t> </a:t>
            </a:r>
            <a:r>
              <a:rPr lang="de-DE" sz="2400" dirty="0" err="1"/>
              <a:t>reactions</a:t>
            </a:r>
            <a:r>
              <a:rPr lang="de-DE" sz="2400" dirty="0"/>
              <a:t>: </a:t>
            </a:r>
            <a:r>
              <a:rPr lang="de-DE" sz="2400" dirty="0" err="1"/>
              <a:t>interplay</a:t>
            </a:r>
            <a:r>
              <a:rPr lang="de-DE" sz="2400" dirty="0"/>
              <a:t> </a:t>
            </a:r>
            <a:r>
              <a:rPr lang="de-DE" sz="2400" dirty="0" err="1"/>
              <a:t>between</a:t>
            </a:r>
            <a:r>
              <a:rPr lang="de-DE" sz="2400" dirty="0"/>
              <a:t> non-thermal </a:t>
            </a:r>
            <a:r>
              <a:rPr lang="de-DE" sz="2400" dirty="0" err="1"/>
              <a:t>particles</a:t>
            </a:r>
            <a:r>
              <a:rPr lang="de-DE" sz="2400" dirty="0"/>
              <a:t> and thermal gas</a:t>
            </a:r>
          </a:p>
          <a:p>
            <a:pPr lvl="1"/>
            <a:r>
              <a:rPr lang="de-DE" sz="2400" dirty="0"/>
              <a:t>ML-</a:t>
            </a:r>
            <a:r>
              <a:rPr lang="de-DE" sz="2400" dirty="0" err="1"/>
              <a:t>augmented</a:t>
            </a:r>
            <a:r>
              <a:rPr lang="de-DE" sz="2400" dirty="0"/>
              <a:t> </a:t>
            </a:r>
            <a:r>
              <a:rPr lang="de-DE" sz="2400" dirty="0" err="1"/>
              <a:t>nonlinear</a:t>
            </a:r>
            <a:r>
              <a:rPr lang="de-DE" sz="2400" dirty="0"/>
              <a:t> </a:t>
            </a:r>
            <a:r>
              <a:rPr lang="de-DE" sz="2400" dirty="0" err="1"/>
              <a:t>model</a:t>
            </a:r>
            <a:r>
              <a:rPr lang="de-DE" sz="2400" dirty="0"/>
              <a:t> </a:t>
            </a:r>
            <a:r>
              <a:rPr lang="de-DE" sz="2400" dirty="0" err="1"/>
              <a:t>testing</a:t>
            </a:r>
            <a:endParaRPr lang="de-DE" sz="2400" dirty="0"/>
          </a:p>
          <a:p>
            <a:pPr lvl="1"/>
            <a:r>
              <a:rPr lang="de-DE" sz="2400" dirty="0"/>
              <a:t>Transient </a:t>
            </a:r>
            <a:r>
              <a:rPr lang="de-DE" sz="2400" dirty="0" err="1"/>
              <a:t>phenomena</a:t>
            </a:r>
            <a:r>
              <a:rPr lang="de-DE" sz="2400" dirty="0"/>
              <a:t> </a:t>
            </a:r>
            <a:r>
              <a:rPr lang="de-DE" sz="2400" dirty="0" err="1"/>
              <a:t>pipelines</a:t>
            </a:r>
            <a:endParaRPr lang="de-DE" sz="2400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67741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D7BEF7D-E0FB-C3D6-01FB-E4D7E6D96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1928"/>
            <a:ext cx="12188825" cy="812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DAE07E3-D25A-DE46-AEEB-993F43B59978}"/>
              </a:ext>
            </a:extLst>
          </p:cNvPr>
          <p:cNvSpPr txBox="1"/>
          <p:nvPr/>
        </p:nvSpPr>
        <p:spPr>
          <a:xfrm>
            <a:off x="1619801" y="6021288"/>
            <a:ext cx="115313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  <a:latin typeface="Verdana" panose="020B0604030504040204" pitchFamily="34" charset="0"/>
              </a:rPr>
              <a:t>ESO 137-006. Credit: Rhodes University, INAF and SARAO (</a:t>
            </a:r>
            <a:r>
              <a:rPr lang="en-US" b="0" i="0" dirty="0" err="1">
                <a:effectLst/>
                <a:latin typeface="Verdana" panose="020B0604030504040204" pitchFamily="34" charset="0"/>
              </a:rPr>
              <a:t>MeerKAT</a:t>
            </a:r>
            <a:r>
              <a:rPr lang="en-US" b="0" i="0" dirty="0">
                <a:effectLst/>
                <a:latin typeface="Verdana" panose="020B0604030504040204" pitchFamily="34" charset="0"/>
              </a:rPr>
              <a:t>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148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1C0BC2-71C3-41AD-9A10-8DBE3EAB0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Particle</a:t>
            </a:r>
            <a:r>
              <a:rPr lang="de-DE" dirty="0"/>
              <a:t> </a:t>
            </a:r>
            <a:r>
              <a:rPr lang="de-DE" dirty="0" err="1"/>
              <a:t>acceleration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black</a:t>
            </a:r>
            <a:r>
              <a:rPr lang="de-DE" dirty="0"/>
              <a:t> </a:t>
            </a:r>
            <a:r>
              <a:rPr lang="de-DE" dirty="0" err="1"/>
              <a:t>holes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B59783-1081-4A01-A1FA-9BEF02128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4" y="1905000"/>
            <a:ext cx="10332638" cy="4678362"/>
          </a:xfrm>
        </p:spPr>
        <p:txBody>
          <a:bodyPr>
            <a:normAutofit fontScale="92500" lnSpcReduction="10000"/>
          </a:bodyPr>
          <a:lstStyle/>
          <a:p>
            <a:r>
              <a:rPr lang="de-DE" b="1" dirty="0">
                <a:solidFill>
                  <a:schemeClr val="accent1"/>
                </a:solidFill>
              </a:rPr>
              <a:t>High-</a:t>
            </a:r>
            <a:r>
              <a:rPr lang="de-DE" b="1" dirty="0" err="1">
                <a:solidFill>
                  <a:schemeClr val="accent1"/>
                </a:solidFill>
              </a:rPr>
              <a:t>energy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observations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endParaRPr lang="de-DE" dirty="0"/>
          </a:p>
          <a:p>
            <a:pPr lvl="1"/>
            <a:r>
              <a:rPr lang="de-DE" dirty="0"/>
              <a:t>Multi-</a:t>
            </a:r>
            <a:r>
              <a:rPr lang="de-DE" dirty="0" err="1"/>
              <a:t>TeV</a:t>
            </a:r>
            <a:r>
              <a:rPr lang="de-DE" dirty="0"/>
              <a:t> </a:t>
            </a:r>
            <a:r>
              <a:rPr lang="de-DE" dirty="0" err="1"/>
              <a:t>energies</a:t>
            </a:r>
            <a:r>
              <a:rPr lang="de-DE" dirty="0"/>
              <a:t> </a:t>
            </a:r>
            <a:r>
              <a:rPr lang="de-DE" dirty="0" err="1"/>
              <a:t>required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explain</a:t>
            </a:r>
            <a:r>
              <a:rPr lang="de-DE" dirty="0"/>
              <a:t> gamma-</a:t>
            </a:r>
            <a:r>
              <a:rPr lang="de-DE" dirty="0" err="1"/>
              <a:t>ray</a:t>
            </a:r>
            <a:r>
              <a:rPr lang="de-DE" dirty="0"/>
              <a:t> </a:t>
            </a:r>
            <a:r>
              <a:rPr lang="de-DE" dirty="0" err="1"/>
              <a:t>observations</a:t>
            </a:r>
            <a:r>
              <a:rPr lang="de-DE" dirty="0"/>
              <a:t> (KN </a:t>
            </a:r>
            <a:r>
              <a:rPr lang="de-DE" dirty="0" err="1"/>
              <a:t>regime</a:t>
            </a:r>
            <a:r>
              <a:rPr lang="de-DE" dirty="0"/>
              <a:t>…)</a:t>
            </a:r>
          </a:p>
          <a:p>
            <a:pPr lvl="1"/>
            <a:r>
              <a:rPr lang="de-DE" dirty="0" err="1"/>
              <a:t>PeV</a:t>
            </a:r>
            <a:r>
              <a:rPr lang="de-DE" dirty="0"/>
              <a:t> </a:t>
            </a:r>
            <a:r>
              <a:rPr lang="de-DE" dirty="0" err="1"/>
              <a:t>energies</a:t>
            </a:r>
            <a:r>
              <a:rPr lang="de-DE" dirty="0"/>
              <a:t> </a:t>
            </a:r>
            <a:r>
              <a:rPr lang="de-DE" dirty="0" err="1"/>
              <a:t>required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explain</a:t>
            </a:r>
            <a:r>
              <a:rPr lang="de-DE" dirty="0"/>
              <a:t> </a:t>
            </a:r>
            <a:r>
              <a:rPr lang="de-DE" dirty="0" err="1"/>
              <a:t>IceCube</a:t>
            </a:r>
            <a:r>
              <a:rPr lang="de-DE" dirty="0"/>
              <a:t> </a:t>
            </a:r>
            <a:r>
              <a:rPr lang="de-DE" dirty="0" err="1"/>
              <a:t>neutrinos</a:t>
            </a:r>
            <a:r>
              <a:rPr lang="de-DE" dirty="0"/>
              <a:t> (10 </a:t>
            </a:r>
            <a:r>
              <a:rPr lang="de-DE" dirty="0" err="1"/>
              <a:t>PeV</a:t>
            </a:r>
            <a:r>
              <a:rPr lang="de-DE" dirty="0"/>
              <a:t> </a:t>
            </a:r>
            <a:r>
              <a:rPr lang="de-DE" dirty="0" err="1"/>
              <a:t>proton</a:t>
            </a:r>
            <a:r>
              <a:rPr lang="de-DE" dirty="0"/>
              <a:t> beam </a:t>
            </a:r>
            <a:r>
              <a:rPr lang="de-DE" dirty="0" err="1"/>
              <a:t>interacts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UV </a:t>
            </a:r>
            <a:r>
              <a:rPr lang="de-DE" dirty="0" err="1"/>
              <a:t>field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100 </a:t>
            </a:r>
            <a:r>
              <a:rPr lang="de-DE" dirty="0" err="1"/>
              <a:t>EeV</a:t>
            </a:r>
            <a:r>
              <a:rPr lang="de-DE" dirty="0"/>
              <a:t> </a:t>
            </a:r>
            <a:r>
              <a:rPr lang="de-DE" dirty="0" err="1"/>
              <a:t>energies</a:t>
            </a:r>
            <a:r>
              <a:rPr lang="de-DE" dirty="0"/>
              <a:t> </a:t>
            </a:r>
            <a:r>
              <a:rPr lang="de-DE" dirty="0" err="1"/>
              <a:t>required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explain</a:t>
            </a:r>
            <a:r>
              <a:rPr lang="de-DE" dirty="0"/>
              <a:t> </a:t>
            </a:r>
            <a:r>
              <a:rPr lang="de-DE" dirty="0" err="1"/>
              <a:t>cosmic</a:t>
            </a:r>
            <a:r>
              <a:rPr lang="de-DE" dirty="0"/>
              <a:t> </a:t>
            </a:r>
            <a:r>
              <a:rPr lang="de-DE" dirty="0" err="1"/>
              <a:t>coincidence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extragalactic</a:t>
            </a:r>
            <a:r>
              <a:rPr lang="de-DE" dirty="0"/>
              <a:t> </a:t>
            </a:r>
            <a:r>
              <a:rPr lang="de-DE" dirty="0" err="1"/>
              <a:t>gamma</a:t>
            </a:r>
            <a:r>
              <a:rPr lang="de-DE" dirty="0"/>
              <a:t> </a:t>
            </a:r>
            <a:r>
              <a:rPr lang="de-DE" dirty="0" err="1"/>
              <a:t>ray</a:t>
            </a:r>
            <a:r>
              <a:rPr lang="de-DE" dirty="0"/>
              <a:t>, </a:t>
            </a:r>
            <a:r>
              <a:rPr lang="de-DE" dirty="0" err="1"/>
              <a:t>neutrino</a:t>
            </a:r>
            <a:r>
              <a:rPr lang="de-DE" dirty="0"/>
              <a:t>, and UHECR </a:t>
            </a:r>
            <a:r>
              <a:rPr lang="de-DE" dirty="0" err="1"/>
              <a:t>intensities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pion</a:t>
            </a:r>
            <a:r>
              <a:rPr lang="de-DE" dirty="0"/>
              <a:t> </a:t>
            </a:r>
            <a:r>
              <a:rPr lang="de-DE" dirty="0" err="1"/>
              <a:t>decay</a:t>
            </a:r>
            <a:r>
              <a:rPr lang="de-DE" dirty="0"/>
              <a:t> (KM, </a:t>
            </a:r>
            <a:r>
              <a:rPr lang="de-DE" dirty="0" err="1"/>
              <a:t>Astropar</a:t>
            </a:r>
            <a:r>
              <a:rPr lang="de-DE" dirty="0"/>
              <a:t>. Phys. 1995)</a:t>
            </a:r>
          </a:p>
          <a:p>
            <a:pPr lvl="1"/>
            <a:r>
              <a:rPr lang="de-DE" dirty="0"/>
              <a:t>Rapid </a:t>
            </a:r>
            <a:r>
              <a:rPr lang="de-DE" dirty="0" err="1"/>
              <a:t>variability</a:t>
            </a:r>
            <a:r>
              <a:rPr lang="de-DE" dirty="0"/>
              <a:t> (</a:t>
            </a:r>
            <a:r>
              <a:rPr lang="de-DE" dirty="0" err="1"/>
              <a:t>minutes</a:t>
            </a:r>
            <a:r>
              <a:rPr lang="de-DE" dirty="0"/>
              <a:t>: sub-</a:t>
            </a:r>
            <a:r>
              <a:rPr lang="de-DE" dirty="0" err="1"/>
              <a:t>horizon</a:t>
            </a:r>
            <a:r>
              <a:rPr lang="de-DE" dirty="0"/>
              <a:t> time </a:t>
            </a:r>
            <a:r>
              <a:rPr lang="de-DE" dirty="0" err="1"/>
              <a:t>scales</a:t>
            </a:r>
            <a:r>
              <a:rPr lang="de-DE" dirty="0"/>
              <a:t>)</a:t>
            </a:r>
          </a:p>
          <a:p>
            <a:pPr lvl="1"/>
            <a:r>
              <a:rPr lang="de-DE" dirty="0" err="1"/>
              <a:t>Stochastic</a:t>
            </a:r>
            <a:r>
              <a:rPr lang="de-DE" dirty="0"/>
              <a:t> </a:t>
            </a:r>
            <a:r>
              <a:rPr lang="de-DE" dirty="0" err="1"/>
              <a:t>variability</a:t>
            </a:r>
            <a:r>
              <a:rPr lang="de-DE" dirty="0"/>
              <a:t> (</a:t>
            </a:r>
            <a:r>
              <a:rPr lang="de-DE" dirty="0" err="1"/>
              <a:t>Ornstein-Uhlenbeck</a:t>
            </a:r>
            <a:r>
              <a:rPr lang="de-DE" dirty="0"/>
              <a:t> </a:t>
            </a:r>
            <a:r>
              <a:rPr lang="de-DE" dirty="0" err="1"/>
              <a:t>process</a:t>
            </a:r>
            <a:r>
              <a:rPr lang="de-DE" dirty="0"/>
              <a:t>, </a:t>
            </a:r>
            <a:r>
              <a:rPr lang="de-DE" dirty="0" err="1"/>
              <a:t>Burd</a:t>
            </a:r>
            <a:r>
              <a:rPr lang="de-DE" dirty="0"/>
              <a:t> et al. 2021)</a:t>
            </a:r>
          </a:p>
          <a:p>
            <a:pPr lvl="1"/>
            <a:r>
              <a:rPr lang="de-DE" dirty="0" err="1"/>
              <a:t>Dynamical</a:t>
            </a:r>
            <a:r>
              <a:rPr lang="de-DE" dirty="0"/>
              <a:t> </a:t>
            </a:r>
            <a:r>
              <a:rPr lang="de-DE" dirty="0" err="1"/>
              <a:t>prcoesses</a:t>
            </a:r>
            <a:r>
              <a:rPr lang="de-DE" dirty="0"/>
              <a:t> (</a:t>
            </a:r>
            <a:r>
              <a:rPr lang="de-DE" dirty="0" err="1"/>
              <a:t>absence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skewness</a:t>
            </a:r>
            <a:r>
              <a:rPr lang="de-DE" dirty="0"/>
              <a:t> in </a:t>
            </a:r>
            <a:r>
              <a:rPr lang="de-DE" dirty="0" err="1"/>
              <a:t>distribution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flare</a:t>
            </a:r>
            <a:r>
              <a:rPr lang="de-DE" dirty="0"/>
              <a:t> </a:t>
            </a:r>
            <a:r>
              <a:rPr lang="de-DE" dirty="0" err="1"/>
              <a:t>asymmetries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Dissipation </a:t>
            </a:r>
            <a:r>
              <a:rPr lang="de-DE" dirty="0" err="1"/>
              <a:t>correlates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transition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magnetic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kinetic</a:t>
            </a:r>
            <a:r>
              <a:rPr lang="de-DE" dirty="0"/>
              <a:t>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dominance</a:t>
            </a:r>
            <a:r>
              <a:rPr lang="de-DE" dirty="0"/>
              <a:t> and </a:t>
            </a:r>
            <a:r>
              <a:rPr lang="de-DE" dirty="0" err="1"/>
              <a:t>morphology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parabolic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conical</a:t>
            </a:r>
            <a:r>
              <a:rPr lang="de-DE" dirty="0"/>
              <a:t> (</a:t>
            </a:r>
            <a:r>
              <a:rPr lang="de-DE" dirty="0" err="1"/>
              <a:t>free</a:t>
            </a:r>
            <a:r>
              <a:rPr lang="de-DE" dirty="0"/>
              <a:t>) </a:t>
            </a:r>
            <a:r>
              <a:rPr lang="de-DE" dirty="0" err="1"/>
              <a:t>shape</a:t>
            </a:r>
            <a:endParaRPr lang="de-DE" dirty="0"/>
          </a:p>
          <a:p>
            <a:r>
              <a:rPr lang="de-DE" b="1" dirty="0">
                <a:solidFill>
                  <a:schemeClr val="accent1"/>
                </a:solidFill>
              </a:rPr>
              <a:t>Black hole </a:t>
            </a:r>
            <a:r>
              <a:rPr lang="de-DE" b="1" dirty="0" err="1">
                <a:solidFill>
                  <a:schemeClr val="accent1"/>
                </a:solidFill>
              </a:rPr>
              <a:t>machine</a:t>
            </a:r>
            <a:endParaRPr lang="de-DE" dirty="0"/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>
                <a:sym typeface="Wingdings" panose="05000000000000000000" pitchFamily="2" charset="2"/>
              </a:rPr>
              <a:t>Black Holes </a:t>
            </a:r>
            <a:r>
              <a:rPr lang="de-DE" dirty="0" err="1">
                <a:sym typeface="Wingdings" panose="05000000000000000000" pitchFamily="2" charset="2"/>
              </a:rPr>
              <a:t>aquire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weak</a:t>
            </a:r>
            <a:r>
              <a:rPr lang="de-DE" dirty="0">
                <a:sym typeface="Wingdings" panose="05000000000000000000" pitchFamily="2" charset="2"/>
              </a:rPr>
              <a:t> positive </a:t>
            </a:r>
            <a:r>
              <a:rPr lang="de-DE" dirty="0" err="1">
                <a:sym typeface="Wingdings" panose="05000000000000000000" pitchFamily="2" charset="2"/>
              </a:rPr>
              <a:t>electric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charge</a:t>
            </a:r>
            <a:endParaRPr lang="de-DE" dirty="0">
              <a:sym typeface="Wingdings" panose="05000000000000000000" pitchFamily="2" charset="2"/>
            </a:endParaRPr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>
                <a:sym typeface="Wingdings" panose="05000000000000000000" pitchFamily="2" charset="2"/>
              </a:rPr>
              <a:t>Negative </a:t>
            </a:r>
            <a:r>
              <a:rPr lang="de-DE" dirty="0" err="1">
                <a:sym typeface="Wingdings" panose="05000000000000000000" pitchFamily="2" charset="2"/>
              </a:rPr>
              <a:t>charge</a:t>
            </a:r>
            <a:r>
              <a:rPr lang="de-DE" dirty="0">
                <a:sym typeface="Wingdings" panose="05000000000000000000" pitchFamily="2" charset="2"/>
              </a:rPr>
              <a:t> (</a:t>
            </a:r>
            <a:r>
              <a:rPr lang="de-DE" dirty="0" err="1">
                <a:sym typeface="Wingdings" panose="05000000000000000000" pitchFamily="2" charset="2"/>
              </a:rPr>
              <a:t>electrons</a:t>
            </a:r>
            <a:r>
              <a:rPr lang="de-DE" dirty="0">
                <a:sym typeface="Wingdings" panose="05000000000000000000" pitchFamily="2" charset="2"/>
              </a:rPr>
              <a:t>) </a:t>
            </a:r>
            <a:r>
              <a:rPr lang="de-DE" dirty="0" err="1">
                <a:sym typeface="Wingdings" panose="05000000000000000000" pitchFamily="2" charset="2"/>
              </a:rPr>
              <a:t>affected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by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photon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pressure</a:t>
            </a:r>
            <a:r>
              <a:rPr lang="de-DE" dirty="0">
                <a:sym typeface="Wingdings" panose="05000000000000000000" pitchFamily="2" charset="2"/>
              </a:rPr>
              <a:t> 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Proton b</a:t>
            </a:r>
            <a:r>
              <a:rPr lang="de-DE" dirty="0"/>
              <a:t>eam </a:t>
            </a:r>
            <a:r>
              <a:rPr lang="de-DE" dirty="0" err="1"/>
              <a:t>acceleration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magnetic</a:t>
            </a:r>
            <a:r>
              <a:rPr lang="de-DE" dirty="0"/>
              <a:t>/</a:t>
            </a:r>
            <a:r>
              <a:rPr lang="de-DE" dirty="0" err="1"/>
              <a:t>electric</a:t>
            </a:r>
            <a:r>
              <a:rPr lang="de-DE" dirty="0"/>
              <a:t> Penrose </a:t>
            </a:r>
            <a:r>
              <a:rPr lang="de-DE" dirty="0" err="1"/>
              <a:t>effect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712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74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BCC599E-C9A3-0982-CCAA-D9D8D7AA7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28" y="1268760"/>
            <a:ext cx="10414893" cy="520202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7B05D36-BA9B-0DAE-20E7-D166CB6DD545}"/>
              </a:ext>
            </a:extLst>
          </p:cNvPr>
          <p:cNvSpPr txBox="1"/>
          <p:nvPr/>
        </p:nvSpPr>
        <p:spPr>
          <a:xfrm>
            <a:off x="4510236" y="6260665"/>
            <a:ext cx="468052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400" dirty="0">
                <a:solidFill>
                  <a:schemeClr val="bg1"/>
                </a:solidFill>
              </a:rPr>
              <a:t>Hütten &amp; </a:t>
            </a:r>
            <a:r>
              <a:rPr lang="de-DE" sz="2400" dirty="0" err="1">
                <a:solidFill>
                  <a:schemeClr val="bg1"/>
                </a:solidFill>
              </a:rPr>
              <a:t>Kerszberg</a:t>
            </a:r>
            <a:r>
              <a:rPr lang="de-DE" sz="2400" dirty="0">
                <a:solidFill>
                  <a:schemeClr val="bg1"/>
                </a:solidFill>
              </a:rPr>
              <a:t> (2022)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0127014-C511-9A7E-037D-ABE474C300C9}"/>
              </a:ext>
            </a:extLst>
          </p:cNvPr>
          <p:cNvSpPr txBox="1"/>
          <p:nvPr/>
        </p:nvSpPr>
        <p:spPr>
          <a:xfrm>
            <a:off x="693812" y="332656"/>
            <a:ext cx="1058517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800" b="1" dirty="0">
                <a:solidFill>
                  <a:schemeClr val="bg1"/>
                </a:solidFill>
              </a:rPr>
              <a:t>As </a:t>
            </a:r>
            <a:r>
              <a:rPr lang="de-DE" sz="2800" b="1" dirty="0" err="1">
                <a:solidFill>
                  <a:schemeClr val="bg1"/>
                </a:solidFill>
              </a:rPr>
              <a:t>many</a:t>
            </a:r>
            <a:r>
              <a:rPr lang="de-DE" sz="2800" b="1" dirty="0">
                <a:solidFill>
                  <a:schemeClr val="bg1"/>
                </a:solidFill>
              </a:rPr>
              <a:t> open </a:t>
            </a:r>
            <a:r>
              <a:rPr lang="de-DE" sz="2800" b="1" dirty="0" err="1">
                <a:solidFill>
                  <a:schemeClr val="bg1"/>
                </a:solidFill>
              </a:rPr>
              <a:t>questions</a:t>
            </a:r>
            <a:r>
              <a:rPr lang="de-DE" sz="2800" b="1" dirty="0">
                <a:solidFill>
                  <a:schemeClr val="bg1"/>
                </a:solidFill>
              </a:rPr>
              <a:t> </a:t>
            </a:r>
            <a:r>
              <a:rPr lang="de-DE" sz="2800" b="1" dirty="0" err="1">
                <a:solidFill>
                  <a:schemeClr val="bg1"/>
                </a:solidFill>
              </a:rPr>
              <a:t>as</a:t>
            </a:r>
            <a:r>
              <a:rPr lang="de-DE" sz="2800" b="1" dirty="0">
                <a:solidFill>
                  <a:schemeClr val="bg1"/>
                </a:solidFill>
              </a:rPr>
              <a:t> </a:t>
            </a:r>
            <a:r>
              <a:rPr lang="de-DE" sz="2800" b="1" dirty="0" err="1">
                <a:solidFill>
                  <a:schemeClr val="bg1"/>
                </a:solidFill>
              </a:rPr>
              <a:t>unseen</a:t>
            </a:r>
            <a:r>
              <a:rPr lang="de-DE" sz="2800" b="1" dirty="0">
                <a:solidFill>
                  <a:schemeClr val="bg1"/>
                </a:solidFill>
              </a:rPr>
              <a:t> </a:t>
            </a:r>
            <a:r>
              <a:rPr lang="de-DE" sz="2800" b="1" dirty="0" err="1">
                <a:solidFill>
                  <a:schemeClr val="bg1"/>
                </a:solidFill>
              </a:rPr>
              <a:t>dark</a:t>
            </a:r>
            <a:r>
              <a:rPr lang="de-DE" sz="2800" b="1" dirty="0">
                <a:solidFill>
                  <a:schemeClr val="bg1"/>
                </a:solidFill>
              </a:rPr>
              <a:t> matter </a:t>
            </a:r>
            <a:r>
              <a:rPr lang="de-DE" sz="2800" b="1" dirty="0" err="1">
                <a:solidFill>
                  <a:schemeClr val="bg1"/>
                </a:solidFill>
              </a:rPr>
              <a:t>halos</a:t>
            </a:r>
            <a:r>
              <a:rPr lang="de-DE" sz="2800" b="1" dirty="0">
                <a:solidFill>
                  <a:schemeClr val="bg1"/>
                </a:solidFill>
              </a:rPr>
              <a:t> / </a:t>
            </a:r>
            <a:r>
              <a:rPr lang="de-DE" sz="2800" b="1" dirty="0" err="1">
                <a:solidFill>
                  <a:schemeClr val="bg1"/>
                </a:solidFill>
              </a:rPr>
              <a:t>subhalos</a:t>
            </a:r>
            <a:r>
              <a:rPr lang="de-DE" sz="2800" b="1" dirty="0">
                <a:solidFill>
                  <a:schemeClr val="bg1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56469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1DBF824-A410-E8CC-1C8B-F4E58399E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924" y="986614"/>
            <a:ext cx="8696047" cy="553873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C2565C7-1B9C-0DA0-0E29-143EEDA2E7B1}"/>
              </a:ext>
            </a:extLst>
          </p:cNvPr>
          <p:cNvSpPr txBox="1"/>
          <p:nvPr/>
        </p:nvSpPr>
        <p:spPr>
          <a:xfrm>
            <a:off x="3046906" y="4581128"/>
            <a:ext cx="609501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de-DE" sz="1800" dirty="0">
                <a:solidFill>
                  <a:schemeClr val="bg1"/>
                </a:solidFill>
              </a:rPr>
              <a:t>Hütten &amp; </a:t>
            </a:r>
            <a:r>
              <a:rPr lang="de-DE" sz="1800" dirty="0" err="1">
                <a:solidFill>
                  <a:schemeClr val="bg1"/>
                </a:solidFill>
              </a:rPr>
              <a:t>Kerszberg</a:t>
            </a:r>
            <a:r>
              <a:rPr lang="de-DE" sz="1800" dirty="0">
                <a:solidFill>
                  <a:schemeClr val="bg1"/>
                </a:solidFill>
              </a:rPr>
              <a:t> (2022)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B0E3AF8-969E-A554-6627-B60B5D83AC9A}"/>
              </a:ext>
            </a:extLst>
          </p:cNvPr>
          <p:cNvSpPr txBox="1"/>
          <p:nvPr/>
        </p:nvSpPr>
        <p:spPr>
          <a:xfrm>
            <a:off x="693812" y="332656"/>
            <a:ext cx="1058517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800" b="1" dirty="0">
                <a:solidFill>
                  <a:schemeClr val="bg1"/>
                </a:solidFill>
              </a:rPr>
              <a:t>As </a:t>
            </a:r>
            <a:r>
              <a:rPr lang="de-DE" sz="2800" b="1" dirty="0" err="1">
                <a:solidFill>
                  <a:schemeClr val="bg1"/>
                </a:solidFill>
              </a:rPr>
              <a:t>many</a:t>
            </a:r>
            <a:r>
              <a:rPr lang="de-DE" sz="2800" b="1" dirty="0">
                <a:solidFill>
                  <a:schemeClr val="bg1"/>
                </a:solidFill>
              </a:rPr>
              <a:t> open </a:t>
            </a:r>
            <a:r>
              <a:rPr lang="de-DE" sz="2800" b="1" dirty="0" err="1">
                <a:solidFill>
                  <a:schemeClr val="bg1"/>
                </a:solidFill>
              </a:rPr>
              <a:t>questions</a:t>
            </a:r>
            <a:r>
              <a:rPr lang="de-DE" sz="2800" b="1" dirty="0">
                <a:solidFill>
                  <a:schemeClr val="bg1"/>
                </a:solidFill>
              </a:rPr>
              <a:t> </a:t>
            </a:r>
            <a:r>
              <a:rPr lang="de-DE" sz="2800" b="1" dirty="0" err="1">
                <a:solidFill>
                  <a:schemeClr val="bg1"/>
                </a:solidFill>
              </a:rPr>
              <a:t>as</a:t>
            </a:r>
            <a:r>
              <a:rPr lang="de-DE" sz="2800" b="1" dirty="0">
                <a:solidFill>
                  <a:schemeClr val="bg1"/>
                </a:solidFill>
              </a:rPr>
              <a:t> </a:t>
            </a:r>
            <a:r>
              <a:rPr lang="de-DE" sz="2800" b="1" dirty="0" err="1">
                <a:solidFill>
                  <a:schemeClr val="bg1"/>
                </a:solidFill>
              </a:rPr>
              <a:t>unseen</a:t>
            </a:r>
            <a:r>
              <a:rPr lang="de-DE" sz="2800" b="1" dirty="0">
                <a:solidFill>
                  <a:schemeClr val="bg1"/>
                </a:solidFill>
              </a:rPr>
              <a:t> </a:t>
            </a:r>
            <a:r>
              <a:rPr lang="de-DE" sz="2800" b="1" dirty="0" err="1">
                <a:solidFill>
                  <a:schemeClr val="bg1"/>
                </a:solidFill>
              </a:rPr>
              <a:t>dark</a:t>
            </a:r>
            <a:r>
              <a:rPr lang="de-DE" sz="2800" b="1" dirty="0">
                <a:solidFill>
                  <a:schemeClr val="bg1"/>
                </a:solidFill>
              </a:rPr>
              <a:t> matter </a:t>
            </a:r>
            <a:r>
              <a:rPr lang="de-DE" sz="2800" b="1" dirty="0" err="1">
                <a:solidFill>
                  <a:schemeClr val="bg1"/>
                </a:solidFill>
              </a:rPr>
              <a:t>halos</a:t>
            </a:r>
            <a:r>
              <a:rPr lang="de-DE" sz="2800" b="1" dirty="0">
                <a:solidFill>
                  <a:schemeClr val="bg1"/>
                </a:solidFill>
              </a:rPr>
              <a:t> / </a:t>
            </a:r>
            <a:r>
              <a:rPr lang="de-DE" sz="2800" b="1" dirty="0" err="1">
                <a:solidFill>
                  <a:schemeClr val="bg1"/>
                </a:solidFill>
              </a:rPr>
              <a:t>subhalos</a:t>
            </a:r>
            <a:r>
              <a:rPr lang="de-DE" sz="2800" b="1" dirty="0">
                <a:solidFill>
                  <a:schemeClr val="bg1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78934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nimation of recent short gamma-ray burst positions">
            <a:extLst>
              <a:ext uri="{FF2B5EF4-FFF2-40B4-BE49-F238E27FC236}">
                <a16:creationId xmlns:a16="http://schemas.microsoft.com/office/drawing/2014/main" id="{FACC4E1E-8C5A-E464-A9F9-FD08F9EAD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836712"/>
            <a:ext cx="10729192" cy="53645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53791EA-00EE-2A22-39B1-C152358EC669}"/>
              </a:ext>
            </a:extLst>
          </p:cNvPr>
          <p:cNvSpPr txBox="1"/>
          <p:nvPr/>
        </p:nvSpPr>
        <p:spPr>
          <a:xfrm>
            <a:off x="333772" y="6300028"/>
            <a:ext cx="11665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000" dirty="0">
                <a:solidFill>
                  <a:schemeClr val="bg1"/>
                </a:solidFill>
              </a:rPr>
              <a:t>Fermi-GBM: 350 </a:t>
            </a:r>
            <a:r>
              <a:rPr lang="de-DE" sz="2000" dirty="0" err="1">
                <a:solidFill>
                  <a:schemeClr val="bg1"/>
                </a:solidFill>
              </a:rPr>
              <a:t>short</a:t>
            </a:r>
            <a:r>
              <a:rPr lang="de-DE" sz="2000" dirty="0">
                <a:solidFill>
                  <a:schemeClr val="bg1"/>
                </a:solidFill>
              </a:rPr>
              <a:t> GRBs </a:t>
            </a:r>
            <a:r>
              <a:rPr lang="de-DE" sz="2000" dirty="0" err="1">
                <a:solidFill>
                  <a:schemeClr val="bg1"/>
                </a:solidFill>
              </a:rPr>
              <a:t>until</a:t>
            </a:r>
            <a:r>
              <a:rPr lang="de-DE" sz="2000" dirty="0">
                <a:solidFill>
                  <a:schemeClr val="bg1"/>
                </a:solidFill>
              </a:rPr>
              <a:t> GRB170817A </a:t>
            </a:r>
            <a:r>
              <a:rPr lang="de-DE" sz="2000" dirty="0" err="1">
                <a:solidFill>
                  <a:schemeClr val="bg1"/>
                </a:solidFill>
              </a:rPr>
              <a:t>along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with</a:t>
            </a:r>
            <a:r>
              <a:rPr lang="de-DE" sz="2000" dirty="0">
                <a:solidFill>
                  <a:schemeClr val="bg1"/>
                </a:solidFill>
              </a:rPr>
              <a:t> GWs (</a:t>
            </a:r>
            <a:r>
              <a:rPr lang="de-DE" sz="2000" dirty="0" err="1">
                <a:solidFill>
                  <a:schemeClr val="bg1"/>
                </a:solidFill>
              </a:rPr>
              <a:t>blue</a:t>
            </a:r>
            <a:r>
              <a:rPr lang="de-DE" sz="2000" dirty="0">
                <a:solidFill>
                  <a:schemeClr val="bg1"/>
                </a:solidFill>
              </a:rPr>
              <a:t>).   </a:t>
            </a:r>
            <a:r>
              <a:rPr lang="de-DE" sz="2000" i="1" dirty="0" err="1">
                <a:solidFill>
                  <a:srgbClr val="2A2A2A"/>
                </a:solidFill>
                <a:effectLst/>
                <a:latin typeface="Arial" panose="020B0604020202020204" pitchFamily="34" charset="0"/>
              </a:rPr>
              <a:t>Credit</a:t>
            </a:r>
            <a:r>
              <a:rPr lang="de-DE" sz="2000" i="1" dirty="0">
                <a:solidFill>
                  <a:srgbClr val="2A2A2A"/>
                </a:solidFill>
                <a:effectLst/>
                <a:latin typeface="Arial" panose="020B0604020202020204" pitchFamily="34" charset="0"/>
              </a:rPr>
              <a:t>: Adam Goldstein (USRA)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08A4521-DC7A-8A06-5AC6-7DF93651D52C}"/>
              </a:ext>
            </a:extLst>
          </p:cNvPr>
          <p:cNvSpPr txBox="1"/>
          <p:nvPr/>
        </p:nvSpPr>
        <p:spPr>
          <a:xfrm>
            <a:off x="765820" y="356581"/>
            <a:ext cx="1116124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800" b="1" dirty="0">
                <a:solidFill>
                  <a:schemeClr val="bg1"/>
                </a:solidFill>
              </a:rPr>
              <a:t>As </a:t>
            </a:r>
            <a:r>
              <a:rPr lang="de-DE" sz="2800" b="1" dirty="0" err="1">
                <a:solidFill>
                  <a:schemeClr val="bg1"/>
                </a:solidFill>
              </a:rPr>
              <a:t>many</a:t>
            </a:r>
            <a:r>
              <a:rPr lang="de-DE" sz="2800" b="1" dirty="0">
                <a:solidFill>
                  <a:schemeClr val="bg1"/>
                </a:solidFill>
              </a:rPr>
              <a:t> open </a:t>
            </a:r>
            <a:r>
              <a:rPr lang="de-DE" sz="2800" b="1" dirty="0" err="1">
                <a:solidFill>
                  <a:schemeClr val="bg1"/>
                </a:solidFill>
              </a:rPr>
              <a:t>questions</a:t>
            </a:r>
            <a:r>
              <a:rPr lang="de-DE" sz="2800" b="1" dirty="0">
                <a:solidFill>
                  <a:schemeClr val="bg1"/>
                </a:solidFill>
              </a:rPr>
              <a:t> </a:t>
            </a:r>
            <a:r>
              <a:rPr lang="de-DE" sz="2800" b="1" dirty="0" err="1">
                <a:solidFill>
                  <a:schemeClr val="bg1"/>
                </a:solidFill>
              </a:rPr>
              <a:t>as</a:t>
            </a:r>
            <a:r>
              <a:rPr lang="de-DE" sz="2800" b="1" dirty="0">
                <a:solidFill>
                  <a:schemeClr val="bg1"/>
                </a:solidFill>
              </a:rPr>
              <a:t> transient multimessenger </a:t>
            </a:r>
            <a:r>
              <a:rPr lang="de-DE" sz="2800" b="1" dirty="0" err="1">
                <a:solidFill>
                  <a:schemeClr val="bg1"/>
                </a:solidFill>
              </a:rPr>
              <a:t>phenomena</a:t>
            </a:r>
            <a:r>
              <a:rPr lang="de-DE" sz="2800" b="1" dirty="0">
                <a:solidFill>
                  <a:schemeClr val="bg1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50205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4639A2-4B53-B3A7-A173-521CD7B62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274638"/>
            <a:ext cx="10692678" cy="1020762"/>
          </a:xfrm>
        </p:spPr>
        <p:txBody>
          <a:bodyPr/>
          <a:lstStyle/>
          <a:p>
            <a:r>
              <a:rPr lang="de-DE" dirty="0"/>
              <a:t>As </a:t>
            </a:r>
            <a:r>
              <a:rPr lang="de-DE" dirty="0" err="1"/>
              <a:t>many</a:t>
            </a:r>
            <a:r>
              <a:rPr lang="de-DE" dirty="0"/>
              <a:t> open </a:t>
            </a:r>
            <a:r>
              <a:rPr lang="de-DE" dirty="0" err="1"/>
              <a:t>questions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extragalactic</a:t>
            </a:r>
            <a:r>
              <a:rPr lang="de-DE" dirty="0"/>
              <a:t> </a:t>
            </a:r>
            <a:r>
              <a:rPr lang="de-DE" dirty="0" err="1"/>
              <a:t>objects</a:t>
            </a:r>
            <a:r>
              <a:rPr lang="de-DE" dirty="0"/>
              <a:t> – </a:t>
            </a:r>
            <a:r>
              <a:rPr lang="de-DE" dirty="0" err="1"/>
              <a:t>mostly</a:t>
            </a:r>
            <a:r>
              <a:rPr lang="de-DE" dirty="0"/>
              <a:t> </a:t>
            </a:r>
            <a:r>
              <a:rPr lang="de-DE" dirty="0" err="1"/>
              <a:t>blazar</a:t>
            </a:r>
            <a:r>
              <a:rPr lang="de-DE" dirty="0"/>
              <a:t>-type AGN</a:t>
            </a:r>
          </a:p>
        </p:txBody>
      </p:sp>
      <p:pic>
        <p:nvPicPr>
          <p:cNvPr id="4" name="Inhaltsplatzhalter 3" descr="Ein Bild, das Text, Diagramm, Kreis, Screenshot enthält.&#10;&#10;Automatisch generierte Beschreibung">
            <a:extLst>
              <a:ext uri="{FF2B5EF4-FFF2-40B4-BE49-F238E27FC236}">
                <a16:creationId xmlns:a16="http://schemas.microsoft.com/office/drawing/2014/main" id="{91B377DA-2B80-14D7-A1F6-113088D364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996" y="1747898"/>
            <a:ext cx="7904124" cy="483546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2402211-C704-8D49-742D-C7797DA6B34A}"/>
              </a:ext>
            </a:extLst>
          </p:cNvPr>
          <p:cNvSpPr txBox="1"/>
          <p:nvPr/>
        </p:nvSpPr>
        <p:spPr>
          <a:xfrm>
            <a:off x="5734372" y="5524548"/>
            <a:ext cx="443822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400" dirty="0" err="1">
                <a:solidFill>
                  <a:schemeClr val="bg1"/>
                </a:solidFill>
              </a:rPr>
              <a:t>Hinton</a:t>
            </a:r>
            <a:r>
              <a:rPr lang="de-DE" sz="2400" dirty="0">
                <a:solidFill>
                  <a:schemeClr val="bg1"/>
                </a:solidFill>
              </a:rPr>
              <a:t> &amp; </a:t>
            </a:r>
            <a:r>
              <a:rPr lang="de-DE" sz="2400" b="0" i="0" dirty="0">
                <a:solidFill>
                  <a:srgbClr val="5D5D5D"/>
                </a:solidFill>
                <a:effectLst/>
                <a:latin typeface="Helvetica Neue"/>
              </a:rPr>
              <a:t>Ruiz-Velasco</a:t>
            </a:r>
            <a:r>
              <a:rPr lang="de-DE" sz="2400" dirty="0">
                <a:solidFill>
                  <a:schemeClr val="bg1"/>
                </a:solidFill>
              </a:rPr>
              <a:t> (2020)</a:t>
            </a:r>
          </a:p>
        </p:txBody>
      </p:sp>
    </p:spTree>
    <p:extLst>
      <p:ext uri="{BB962C8B-B14F-4D97-AF65-F5344CB8AC3E}">
        <p14:creationId xmlns:p14="http://schemas.microsoft.com/office/powerpoint/2010/main" val="7428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Theo-Astro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9529498_TF02804846_TF02804846.potx" id="{A1BCFA52-A5ED-469D-931C-7C45EC0BE61D}" vid="{BA3DB86D-D58D-46D5-9BC1-C1757BE1A90F}"/>
    </a:ext>
  </a:extLst>
</a:theme>
</file>

<file path=ppt/theme/theme2.xml><?xml version="1.0" encoding="utf-8"?>
<a:theme xmlns:a="http://schemas.openxmlformats.org/drawingml/2006/main" name="Kondensstreifen">
  <a:themeElements>
    <a:clrScheme name="Kondensstreifen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Kondensstreifen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densstreifen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3.xml><?xml version="1.0" encoding="utf-8"?>
<a:theme xmlns:a="http://schemas.openxmlformats.org/drawingml/2006/main" name="Schiefer">
  <a:themeElements>
    <a:clrScheme name="Schiefer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chiefer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chiefer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4.xml><?xml version="1.0" encoding="utf-8"?>
<a:theme xmlns:a="http://schemas.openxmlformats.org/drawingml/2006/main" name="Office-Design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-Design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Theo-Astro</Template>
  <TotalTime>0</TotalTime>
  <Words>2085</Words>
  <Application>Microsoft Office PowerPoint</Application>
  <PresentationFormat>Benutzerdefiniert</PresentationFormat>
  <Paragraphs>251</Paragraphs>
  <Slides>55</Slides>
  <Notes>4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21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55</vt:i4>
      </vt:variant>
    </vt:vector>
  </HeadingPairs>
  <TitlesOfParts>
    <vt:vector size="79" baseType="lpstr">
      <vt:lpstr>AdvOT8608a8d1+01</vt:lpstr>
      <vt:lpstr>AdvOTb0c9bf5d</vt:lpstr>
      <vt:lpstr>AdvOTf9433e2d</vt:lpstr>
      <vt:lpstr>AdvOTfe309fd3</vt:lpstr>
      <vt:lpstr>AdvTTab7e17fd</vt:lpstr>
      <vt:lpstr>-apple-system</vt:lpstr>
      <vt:lpstr>Arial</vt:lpstr>
      <vt:lpstr>Calisto MT</vt:lpstr>
      <vt:lpstr>Century Gothic</vt:lpstr>
      <vt:lpstr>Consolas</vt:lpstr>
      <vt:lpstr>Corbel</vt:lpstr>
      <vt:lpstr>Helvetica Neue</vt:lpstr>
      <vt:lpstr>NimbusRomNo9L-Regu</vt:lpstr>
      <vt:lpstr>NimbusRomNo9L-ReguItal</vt:lpstr>
      <vt:lpstr>Roboto</vt:lpstr>
      <vt:lpstr>rtxmi</vt:lpstr>
      <vt:lpstr>Symbol</vt:lpstr>
      <vt:lpstr>txsy</vt:lpstr>
      <vt:lpstr>Verdana</vt:lpstr>
      <vt:lpstr>Wingdings</vt:lpstr>
      <vt:lpstr>Wingdings 2</vt:lpstr>
      <vt:lpstr>Theo-Astro</vt:lpstr>
      <vt:lpstr>Kondensstreifen</vt:lpstr>
      <vt:lpstr>Schiefer</vt:lpstr>
      <vt:lpstr>Open questions in  high-energy astrophysics</vt:lpstr>
      <vt:lpstr>As many open questions as sources on the sky</vt:lpstr>
      <vt:lpstr>As many open questions as open minds</vt:lpstr>
      <vt:lpstr>As many open questions as open minds</vt:lpstr>
      <vt:lpstr>As many open questions as there are sources in the Galaxy</vt:lpstr>
      <vt:lpstr>PowerPoint-Präsentation</vt:lpstr>
      <vt:lpstr>PowerPoint-Präsentation</vt:lpstr>
      <vt:lpstr>PowerPoint-Präsentation</vt:lpstr>
      <vt:lpstr>As many open questions as extragalactic objects – mostly blazar-type AGN</vt:lpstr>
      <vt:lpstr>PowerPoint-Präsentation</vt:lpstr>
      <vt:lpstr>The black hole machine  (Lovelace, Nature, 1976)</vt:lpstr>
      <vt:lpstr>Unipolar induction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Wald‘s solution  (BA thesis of Raoul Kinadeter)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Dissipation close to M87 black hole  </vt:lpstr>
      <vt:lpstr>PowerPoint-Präsentation</vt:lpstr>
      <vt:lpstr>Density &lt; Goldreich-Julian density</vt:lpstr>
      <vt:lpstr>PowerPoint-Präsentation</vt:lpstr>
      <vt:lpstr>PowerPoint-Präsentation</vt:lpstr>
      <vt:lpstr>PowerPoint-Präsentation</vt:lpstr>
      <vt:lpstr>Minute-scale variability</vt:lpstr>
      <vt:lpstr>PowerPoint-Präsentation</vt:lpstr>
      <vt:lpstr>PowerPoint-Präsentation</vt:lpstr>
      <vt:lpstr>Energy flow (Shukla &amp; KM, Nat.Comm. 2020)</vt:lpstr>
      <vt:lpstr>GMHD simulations of BZ-driven Jets</vt:lpstr>
      <vt:lpstr>PowerPoint-Präsentation</vt:lpstr>
      <vt:lpstr>PowerPoint-Präsentation</vt:lpstr>
      <vt:lpstr>PowerPoint-Präsentation</vt:lpstr>
      <vt:lpstr>PowerPoint-Präsentation</vt:lpstr>
      <vt:lpstr>Model for velocity of Brownian particle under the influence of friction (Leonard Ornstein &amp; George Eugene Uhlenbeck, 1930): Fluctuations of resisitivty are colored noise</vt:lpstr>
      <vt:lpstr>Lightcurves after turbulence has developed:  Exponential Ornstein-Uhlenbeck process</vt:lpstr>
      <vt:lpstr>PowerPoint-Präsentation</vt:lpstr>
      <vt:lpstr>Density &gt; Goldreich-Julian density</vt:lpstr>
      <vt:lpstr>(Poynting) beam dissipation </vt:lpstr>
      <vt:lpstr>PowerPoint-Präsentation</vt:lpstr>
      <vt:lpstr>Mass loading of jets:  Dissipation of Poynting flux associated with pair production</vt:lpstr>
      <vt:lpstr>PowerPoint-Präsentation</vt:lpstr>
      <vt:lpstr>PowerPoint-Präsentation</vt:lpstr>
      <vt:lpstr>PowerPoint-Präsentation</vt:lpstr>
      <vt:lpstr>PowerPoint-Präsentation</vt:lpstr>
      <vt:lpstr>Still there are open questions…</vt:lpstr>
      <vt:lpstr>PowerPoint-Präsentation</vt:lpstr>
      <vt:lpstr>Particle acceleration by black holes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Theoretical (Particle) Astrophysics</dc:title>
  <dc:creator>Verwaltung</dc:creator>
  <cp:lastModifiedBy>Karl Mannheim</cp:lastModifiedBy>
  <cp:revision>67</cp:revision>
  <cp:lastPrinted>2018-05-08T09:58:37Z</cp:lastPrinted>
  <dcterms:created xsi:type="dcterms:W3CDTF">2018-04-01T15:22:49Z</dcterms:created>
  <dcterms:modified xsi:type="dcterms:W3CDTF">2023-05-08T08:36:45Z</dcterms:modified>
</cp:coreProperties>
</file>