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56" r:id="rId2"/>
    <p:sldId id="270" r:id="rId3"/>
    <p:sldId id="259" r:id="rId4"/>
    <p:sldId id="272" r:id="rId5"/>
    <p:sldId id="268" r:id="rId6"/>
    <p:sldId id="262" r:id="rId7"/>
    <p:sldId id="263" r:id="rId8"/>
    <p:sldId id="264" r:id="rId9"/>
    <p:sldId id="269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79B6-179A-4525-9024-60B5A277D8A4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31E2-844D-499C-ABCE-107F50569D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31E2-844D-499C-ABCE-107F50569DC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61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237B-5871-406D-8F55-92E0B9FD0E29}" type="datetime1">
              <a:rPr lang="en-IN" smtClean="0"/>
              <a:t>05-10-2023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98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8C66-1449-4FF9-A432-81316875E82C}" type="datetime1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88C-C9B5-43FC-AF63-133373A81DB8}" type="datetime1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6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1" y="6356350"/>
            <a:ext cx="32385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 smtClean="0"/>
              <a:t>Astroparticle School 2023, Obertrubach-</a:t>
            </a:r>
            <a:r>
              <a:rPr lang="en-IN" dirty="0" err="1" smtClean="0"/>
              <a:t>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2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A70C-0F2B-4D6A-B725-C0DB9C5AA715}" type="datetime1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61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1975" y="6356350"/>
            <a:ext cx="3228975" cy="365125"/>
          </a:xfrm>
        </p:spPr>
        <p:txBody>
          <a:bodyPr/>
          <a:lstStyle/>
          <a:p>
            <a:r>
              <a:rPr lang="en-IN" dirty="0" smtClean="0"/>
              <a:t>Astroparticle School 2023, Obertrubach-</a:t>
            </a:r>
            <a:r>
              <a:rPr lang="en-IN" dirty="0" err="1" smtClean="0"/>
              <a:t>Bärnfels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1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3400425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IN" dirty="0" smtClean="0"/>
              <a:t>Astroparticle School 2023, Obertrubach-</a:t>
            </a:r>
            <a:r>
              <a:rPr lang="en-IN" dirty="0" err="1" smtClean="0"/>
              <a:t>Bärnfels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99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33147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IN" dirty="0" smtClean="0"/>
              <a:t>Astroparticle School 2023, Obertrubach-</a:t>
            </a:r>
            <a:r>
              <a:rPr lang="en-IN" dirty="0" err="1" smtClean="0"/>
              <a:t>Bärnfels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94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6356350"/>
            <a:ext cx="3276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IN" dirty="0" smtClean="0"/>
              <a:t>Astroparticle School 2023, Obertrubach-</a:t>
            </a:r>
            <a:r>
              <a:rPr lang="en-IN" dirty="0" err="1" smtClean="0"/>
              <a:t>Bärnfels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3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DF7F-BF22-4B80-A981-9C1C9D92C119}" type="datetime1">
              <a:rPr lang="en-IN" smtClean="0"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4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5DD7-297C-4F2F-B881-8D6B482F68E3}" type="datetime1">
              <a:rPr lang="en-IN" smtClean="0"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FDD7-DC53-421E-8CEB-3D085D712431}" type="datetime1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9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ghosh116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10.1393/ncr/i2016-10120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XENONnT/multimessenge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github.com/SNEWS2/snewp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agenda.infn.it/event/27159/contributions/137502/attachments/105774/148763/MelihKara_SNvLNGS-orig_v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d/abstract/10.1103/PhysRevD.106.043029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" y="0"/>
            <a:ext cx="1220158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Supernova neutrino detection with dual-phase xenon TPCs</a:t>
            </a:r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084531" y="3833524"/>
            <a:ext cx="401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Sayan Ghosh</a:t>
            </a:r>
          </a:p>
          <a:p>
            <a:pPr algn="ctr"/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235377"/>
            <a:ext cx="3419475" cy="106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BE1799-71F5-49C7-AD96-4998C346DC7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693519" y="5235377"/>
            <a:ext cx="3333008" cy="89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rId7"/>
          </p:cNvPr>
          <p:cNvSpPr/>
          <p:nvPr/>
        </p:nvSpPr>
        <p:spPr>
          <a:xfrm>
            <a:off x="4869642" y="4520093"/>
            <a:ext cx="2443134" cy="504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hlinkClick r:id="rId7"/>
              </a:rPr>
              <a:t>ghosh116@purdue.edu</a:t>
            </a:r>
            <a:endParaRPr lang="en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3181"/>
            <a:ext cx="2257425" cy="1183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4" y="143181"/>
            <a:ext cx="2625353" cy="11601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81523" y="5884309"/>
            <a:ext cx="2819371" cy="8286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 School 2023, Obertrubach-</a:t>
            </a:r>
            <a:r>
              <a:rPr lang="en-IN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Bärnfels</a:t>
            </a:r>
            <a:endParaRPr lang="en-IN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94" y="142935"/>
            <a:ext cx="10515600" cy="1325563"/>
          </a:xfrm>
        </p:spPr>
        <p:txBody>
          <a:bodyPr/>
          <a:lstStyle/>
          <a:p>
            <a:r>
              <a:rPr lang="en-IN" dirty="0" smtClean="0"/>
              <a:t>Implications on future detectors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61" y="2352441"/>
            <a:ext cx="6016239" cy="2762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 smtClean="0"/>
          </a:p>
          <a:p>
            <a:r>
              <a:rPr lang="en-IN" sz="2000" dirty="0" smtClean="0"/>
              <a:t>Lower </a:t>
            </a:r>
            <a:r>
              <a:rPr lang="en-IN" sz="2000" dirty="0"/>
              <a:t>bound on the supernova distance </a:t>
            </a:r>
            <a:r>
              <a:rPr lang="en-IN" sz="2000" dirty="0" smtClean="0"/>
              <a:t>due to          the </a:t>
            </a:r>
            <a:r>
              <a:rPr lang="en-IN" sz="2000" dirty="0"/>
              <a:t>CC electrons</a:t>
            </a:r>
            <a:r>
              <a:rPr lang="en-IN" sz="2000" dirty="0" smtClean="0"/>
              <a:t>?</a:t>
            </a:r>
          </a:p>
          <a:p>
            <a:endParaRPr lang="en-IN" sz="2000" dirty="0" smtClean="0"/>
          </a:p>
          <a:p>
            <a:r>
              <a:rPr lang="en-IN" sz="2000" dirty="0" smtClean="0"/>
              <a:t>Implications on design of future generation detectors like DARWIN/XLZD.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84420"/>
            <a:ext cx="5847498" cy="469867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10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329159" y="2974847"/>
            <a:ext cx="286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Distance for 1 CC electron</a:t>
            </a:r>
            <a:endParaRPr lang="en-IN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933266" y="3090237"/>
            <a:ext cx="420169" cy="482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933266" y="3237885"/>
            <a:ext cx="420169" cy="48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8" y="-197053"/>
            <a:ext cx="10515600" cy="1325563"/>
          </a:xfrm>
        </p:spPr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3654" y="2246388"/>
                <a:ext cx="5712346" cy="2892317"/>
              </a:xfrm>
            </p:spPr>
            <p:txBody>
              <a:bodyPr>
                <a:noAutofit/>
              </a:bodyPr>
              <a:lstStyle/>
              <a:p>
                <a:r>
                  <a:rPr lang="en-IN" sz="2000" dirty="0" smtClean="0"/>
                  <a:t>Dual phase xenon TPCs can detect supernova neutrinos.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000" dirty="0" smtClean="0"/>
                  <a:t>enhancement makes xenon a suitable target       for CE</a:t>
                </a:r>
                <a:r>
                  <a:rPr lang="el-GR" sz="2000" dirty="0" smtClean="0"/>
                  <a:t>ν</a:t>
                </a:r>
                <a:r>
                  <a:rPr lang="en-IN" sz="2000" dirty="0" smtClean="0"/>
                  <a:t>NS.</a:t>
                </a:r>
              </a:p>
              <a:p>
                <a:r>
                  <a:rPr lang="en-IN" sz="2000" dirty="0" smtClean="0"/>
                  <a:t>Custom cuts can significantly enhance         detection significance.</a:t>
                </a:r>
              </a:p>
              <a:p>
                <a:r>
                  <a:rPr lang="en-IN" sz="2000" dirty="0" smtClean="0"/>
                  <a:t>CC interactions may pose an issue to              CE</a:t>
                </a:r>
                <a:r>
                  <a:rPr lang="el-GR" sz="2000" dirty="0" smtClean="0"/>
                  <a:t>ν</a:t>
                </a:r>
                <a:r>
                  <a:rPr lang="en-IN" sz="2000" dirty="0" smtClean="0"/>
                  <a:t>NS detection depending on the distance.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3654" y="2246388"/>
                <a:ext cx="5712346" cy="2892317"/>
              </a:xfrm>
              <a:blipFill rotWithShape="0">
                <a:blip r:embed="rId2"/>
                <a:stretch>
                  <a:fillRect l="-961" t="-23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Astroparticle School 2023, Obertrubach-Bärnfels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Sayan Ghosh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28" y="1078626"/>
            <a:ext cx="6513264" cy="5227839"/>
          </a:xfrm>
        </p:spPr>
      </p:pic>
    </p:spTree>
    <p:extLst>
      <p:ext uri="{BB962C8B-B14F-4D97-AF65-F5344CB8AC3E}">
        <p14:creationId xmlns:p14="http://schemas.microsoft.com/office/powerpoint/2010/main" val="23176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376"/>
            <a:ext cx="10515600" cy="1325563"/>
          </a:xfrm>
        </p:spPr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38" y="1044271"/>
            <a:ext cx="3791305" cy="19545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2</a:t>
            </a:fld>
            <a:endParaRPr lang="en-IN"/>
          </a:p>
        </p:txBody>
      </p:sp>
      <p:cxnSp>
        <p:nvCxnSpPr>
          <p:cNvPr id="9" name="Elbow Connector 8"/>
          <p:cNvCxnSpPr>
            <a:stCxn id="7" idx="1"/>
            <a:endCxn id="11" idx="0"/>
          </p:cNvCxnSpPr>
          <p:nvPr/>
        </p:nvCxnSpPr>
        <p:spPr>
          <a:xfrm rot="10800000" flipV="1">
            <a:off x="1868678" y="2021532"/>
            <a:ext cx="895261" cy="211672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6681" y="4138256"/>
            <a:ext cx="3163991" cy="163224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Beta decay</a:t>
            </a:r>
          </a:p>
          <a:p>
            <a:pPr algn="ctr"/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thresholds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68675" y="4647778"/>
            <a:ext cx="1" cy="6132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8" idx="1"/>
          </p:cNvCxnSpPr>
          <p:nvPr/>
        </p:nvCxnSpPr>
        <p:spPr>
          <a:xfrm flipV="1">
            <a:off x="6555243" y="1120229"/>
            <a:ext cx="1366399" cy="90130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21642" y="631598"/>
            <a:ext cx="3153398" cy="97726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Elastic Neutrino Nucleus Scattering (CE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NS)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21642" y="2369834"/>
            <a:ext cx="3153398" cy="97726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 Energies ≈ 1 – 20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044" y="4565379"/>
            <a:ext cx="1969651" cy="97726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neutrino detectors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7928" y="3022247"/>
            <a:ext cx="348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all flavours</a:t>
            </a:r>
          </a:p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 ≈ few to few tens of MeV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21642" y="4226700"/>
            <a:ext cx="2518008" cy="145535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volume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 Detectors with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low thresholds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51" y="2767961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18" idx="2"/>
            <a:endCxn id="21" idx="0"/>
          </p:cNvCxnSpPr>
          <p:nvPr/>
        </p:nvCxnSpPr>
        <p:spPr>
          <a:xfrm>
            <a:off x="9498341" y="1608860"/>
            <a:ext cx="0" cy="760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  <a:endCxn id="22" idx="0"/>
          </p:cNvCxnSpPr>
          <p:nvPr/>
        </p:nvCxnSpPr>
        <p:spPr>
          <a:xfrm flipH="1">
            <a:off x="6165870" y="3347096"/>
            <a:ext cx="3332471" cy="12182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27" idx="0"/>
          </p:cNvCxnSpPr>
          <p:nvPr/>
        </p:nvCxnSpPr>
        <p:spPr>
          <a:xfrm flipH="1">
            <a:off x="9180646" y="3347096"/>
            <a:ext cx="317695" cy="879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ultiply 34"/>
          <p:cNvSpPr/>
          <p:nvPr/>
        </p:nvSpPr>
        <p:spPr>
          <a:xfrm>
            <a:off x="4717073" y="4342554"/>
            <a:ext cx="2747119" cy="1422911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441148"/>
            <a:ext cx="1642494" cy="148033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19600461">
            <a:off x="6532680" y="1202468"/>
            <a:ext cx="1201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All </a:t>
            </a:r>
            <a:r>
              <a:rPr lang="en-IN" sz="2000" dirty="0" err="1" smtClean="0">
                <a:solidFill>
                  <a:srgbClr val="FF0000"/>
                </a:solidFill>
              </a:rPr>
              <a:t>flavors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0450" y="1768196"/>
            <a:ext cx="1933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0070C0"/>
                </a:solidFill>
              </a:rPr>
              <a:t>(Nuclear Recoils)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907" y="5632313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threshold!!!!</a:t>
            </a:r>
            <a:endParaRPr lang="en-I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33" y="4330943"/>
            <a:ext cx="1473611" cy="16707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877" y="5020459"/>
            <a:ext cx="1421407" cy="14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1" grpId="0" animBg="1"/>
      <p:bldP spid="22" grpId="0" animBg="1"/>
      <p:bldP spid="27" grpId="0" animBg="1"/>
      <p:bldP spid="28" grpId="0"/>
      <p:bldP spid="35" grpId="0" animBg="1"/>
      <p:bldP spid="43" grpId="0"/>
      <p:bldP spid="4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6674"/>
            <a:ext cx="10515600" cy="1325563"/>
          </a:xfrm>
        </p:spPr>
        <p:txBody>
          <a:bodyPr/>
          <a:lstStyle/>
          <a:p>
            <a:r>
              <a:rPr lang="en-IN" dirty="0" smtClean="0"/>
              <a:t>XENONnT detector</a:t>
            </a:r>
            <a:endParaRPr lang="en-IN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3" y="1382237"/>
            <a:ext cx="6855392" cy="442462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129329" y="2388958"/>
            <a:ext cx="4860420" cy="24111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Total of 8.5 tons of xenon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6 tons of active mass of liquid xenon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~700 tons of water for vetoing </a:t>
            </a:r>
            <a:r>
              <a:rPr lang="en-IN" dirty="0" err="1" smtClean="0"/>
              <a:t>muons</a:t>
            </a:r>
            <a:r>
              <a:rPr lang="en-IN" dirty="0" smtClean="0"/>
              <a:t> and neutrons.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4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64921"/>
            <a:ext cx="10515600" cy="1325563"/>
          </a:xfrm>
        </p:spPr>
        <p:txBody>
          <a:bodyPr/>
          <a:lstStyle/>
          <a:p>
            <a:r>
              <a:rPr lang="en-IN" dirty="0" smtClean="0"/>
              <a:t>Signals in liquid xenon TPCs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4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7346533" y="1795638"/>
            <a:ext cx="4567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pattern on the top PMT from the S2 signal gives the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difference between the S1 and S2 signal yields the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6" y="904925"/>
            <a:ext cx="6781269" cy="4816429"/>
          </a:xfrm>
        </p:spPr>
      </p:pic>
    </p:spTree>
    <p:extLst>
      <p:ext uri="{BB962C8B-B14F-4D97-AF65-F5344CB8AC3E}">
        <p14:creationId xmlns:p14="http://schemas.microsoft.com/office/powerpoint/2010/main" val="85245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6" y="-139078"/>
            <a:ext cx="10515600" cy="1325563"/>
          </a:xfrm>
        </p:spPr>
        <p:txBody>
          <a:bodyPr/>
          <a:lstStyle/>
          <a:p>
            <a:r>
              <a:rPr lang="en-IN" dirty="0"/>
              <a:t>CE</a:t>
            </a:r>
            <a:r>
              <a:rPr lang="el-GR" dirty="0"/>
              <a:t>ν</a:t>
            </a:r>
            <a:r>
              <a:rPr lang="en-IN" dirty="0"/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519" y="983855"/>
                <a:ext cx="10515600" cy="545967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IN" dirty="0" smtClean="0"/>
                  <a:t>CE</a:t>
                </a:r>
                <a:r>
                  <a:rPr lang="el-GR" dirty="0" smtClean="0"/>
                  <a:t>ν</a:t>
                </a:r>
                <a:r>
                  <a:rPr lang="en-IN" dirty="0" smtClean="0"/>
                  <a:t>NS process has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/>
                  <a:t> enhancement        </a:t>
                </a:r>
                <a:r>
                  <a:rPr lang="en-IN" dirty="0" err="1" smtClean="0"/>
                  <a:t>Xe</a:t>
                </a:r>
                <a:r>
                  <a:rPr lang="en-IN" dirty="0" smtClean="0"/>
                  <a:t> a suitable target (A~131.2).</a:t>
                </a:r>
              </a:p>
              <a:p>
                <a:r>
                  <a:rPr lang="en-IN" dirty="0" smtClean="0"/>
                  <a:t>Reference supernova model          11 M</a:t>
                </a:r>
                <a:r>
                  <a:rPr lang="en-IN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⊙</a:t>
                </a:r>
                <a:r>
                  <a:rPr lang="en-IN" dirty="0" smtClean="0"/>
                  <a:t> at a distance of 10 </a:t>
                </a:r>
                <a:r>
                  <a:rPr lang="en-IN" dirty="0" err="1" smtClean="0"/>
                  <a:t>kpc</a:t>
                </a:r>
                <a:r>
                  <a:rPr lang="en-IN" dirty="0" smtClean="0"/>
                  <a:t>                              (</a:t>
                </a:r>
                <a:r>
                  <a:rPr lang="en-IN" sz="1600" dirty="0" smtClean="0"/>
                  <a:t>Ref:-</a:t>
                </a:r>
                <a:r>
                  <a:rPr lang="it-IT" sz="1300" dirty="0" smtClean="0">
                    <a:solidFill>
                      <a:srgbClr val="3961AE"/>
                    </a:solidFill>
                    <a:hlinkClick r:id="rId2" action="ppaction://hlinkfile"/>
                  </a:rPr>
                  <a:t>Mirizzi </a:t>
                </a:r>
                <a:r>
                  <a:rPr lang="it-IT" sz="1300" dirty="0">
                    <a:solidFill>
                      <a:srgbClr val="3961AE"/>
                    </a:solidFill>
                    <a:hlinkClick r:id="rId2" action="ppaction://hlinkfile"/>
                  </a:rPr>
                  <a:t>et al. Rivista del Nuovo Cimento Vol 39 N. 1-2 (2016</a:t>
                </a:r>
                <a:r>
                  <a:rPr lang="it-IT" sz="1300" dirty="0" smtClean="0">
                    <a:solidFill>
                      <a:srgbClr val="3961AE"/>
                    </a:solidFill>
                    <a:hlinkClick r:id="rId2" action="ppaction://hlinkfile"/>
                  </a:rPr>
                  <a:t>)</a:t>
                </a:r>
                <a:r>
                  <a:rPr lang="en-IN" dirty="0" smtClean="0"/>
                  <a:t>)</a:t>
                </a:r>
              </a:p>
              <a:p>
                <a:endParaRPr lang="en-IN" dirty="0" smtClean="0"/>
              </a:p>
              <a:p>
                <a:endParaRPr lang="en-IN" dirty="0"/>
              </a:p>
              <a:p>
                <a:endParaRPr lang="en-IN" dirty="0" smtClean="0"/>
              </a:p>
              <a:p>
                <a:endParaRPr lang="en-IN" dirty="0"/>
              </a:p>
              <a:p>
                <a:endParaRPr lang="en-IN" dirty="0" smtClean="0"/>
              </a:p>
              <a:p>
                <a:endParaRPr lang="en-IN" dirty="0"/>
              </a:p>
              <a:p>
                <a:endParaRPr lang="en-IN" dirty="0" smtClean="0"/>
              </a:p>
              <a:p>
                <a:endParaRPr lang="en-IN" dirty="0" smtClean="0"/>
              </a:p>
              <a:p>
                <a:endParaRPr lang="en-IN" dirty="0" smtClean="0"/>
              </a:p>
              <a:p>
                <a:r>
                  <a:rPr lang="en-IN" dirty="0" smtClean="0"/>
                  <a:t>At </a:t>
                </a:r>
                <a:r>
                  <a:rPr lang="en-IN" dirty="0"/>
                  <a:t>a distance of 10 </a:t>
                </a:r>
                <a:r>
                  <a:rPr lang="en-IN" dirty="0" err="1"/>
                  <a:t>kpc</a:t>
                </a:r>
                <a:r>
                  <a:rPr lang="en-IN" dirty="0"/>
                  <a:t>, a typical SN can generate ~100 CE</a:t>
                </a:r>
                <a:r>
                  <a:rPr lang="el-GR" dirty="0"/>
                  <a:t>ν</a:t>
                </a:r>
                <a:r>
                  <a:rPr lang="en-IN" dirty="0"/>
                  <a:t>NS interactions in the target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IN" dirty="0"/>
                  <a:t>5.9 tons of liquid xenon</a:t>
                </a:r>
                <a:r>
                  <a:rPr lang="en-IN" dirty="0" smtClean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519" y="983855"/>
                <a:ext cx="10515600" cy="5459674"/>
              </a:xfrm>
              <a:blipFill rotWithShape="0">
                <a:blip r:embed="rId3"/>
                <a:stretch>
                  <a:fillRect l="-812" t="-2679" r="-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5</a:t>
            </a:fld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39497" y="1120814"/>
            <a:ext cx="546931" cy="85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70CF66-EA72-4551-B3F7-5071183C9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0" y="2111670"/>
            <a:ext cx="4294341" cy="3327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E48D3A-5473-4A7B-BB9B-03CD6BF3A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2" y="2111670"/>
            <a:ext cx="4226489" cy="3327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74E56E-954D-43D4-8900-AC5FC489D12F}"/>
              </a:ext>
            </a:extLst>
          </p:cNvPr>
          <p:cNvGrpSpPr/>
          <p:nvPr/>
        </p:nvGrpSpPr>
        <p:grpSpPr>
          <a:xfrm>
            <a:off x="10737764" y="1429728"/>
            <a:ext cx="1493175" cy="921991"/>
            <a:chOff x="7853580" y="410094"/>
            <a:chExt cx="2495680" cy="1479767"/>
          </a:xfrm>
        </p:grpSpPr>
        <p:pic>
          <p:nvPicPr>
            <p:cNvPr id="12" name="Picture 11">
              <a:hlinkClick r:id="rId6"/>
              <a:extLst>
                <a:ext uri="{FF2B5EF4-FFF2-40B4-BE49-F238E27FC236}">
                  <a16:creationId xmlns="" xmlns:a16="http://schemas.microsoft.com/office/drawing/2014/main" id="{A0A9F94E-3E0A-405F-938E-9CD2EB75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7" y="734724"/>
              <a:ext cx="747610" cy="7476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587FEBC-6353-4EB4-A037-CA6F4FAA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547" y="410094"/>
              <a:ext cx="851749" cy="34921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90492E6-370A-4C6C-844C-C36DE3BF2978}"/>
                </a:ext>
              </a:extLst>
            </p:cNvPr>
            <p:cNvSpPr/>
            <p:nvPr/>
          </p:nvSpPr>
          <p:spPr>
            <a:xfrm>
              <a:off x="7853580" y="1482334"/>
              <a:ext cx="2495680" cy="407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 err="1" smtClean="0">
                  <a:hlinkClick r:id="rId9"/>
                </a:rPr>
                <a:t>snewpy</a:t>
              </a:r>
              <a:endParaRPr lang="en-US" sz="105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474E56E-954D-43D4-8900-AC5FC489D12F}"/>
              </a:ext>
            </a:extLst>
          </p:cNvPr>
          <p:cNvGrpSpPr/>
          <p:nvPr/>
        </p:nvGrpSpPr>
        <p:grpSpPr>
          <a:xfrm>
            <a:off x="10730639" y="335708"/>
            <a:ext cx="1493175" cy="921991"/>
            <a:chOff x="7853580" y="410094"/>
            <a:chExt cx="2495680" cy="1479767"/>
          </a:xfrm>
        </p:grpSpPr>
        <p:pic>
          <p:nvPicPr>
            <p:cNvPr id="16" name="Picture 15">
              <a:hlinkClick r:id="rId6"/>
              <a:extLst>
                <a:ext uri="{FF2B5EF4-FFF2-40B4-BE49-F238E27FC236}">
                  <a16:creationId xmlns="" xmlns:a16="http://schemas.microsoft.com/office/drawing/2014/main" id="{A0A9F94E-3E0A-405F-938E-9CD2EB75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7" y="734724"/>
              <a:ext cx="747610" cy="7476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587FEBC-6353-4EB4-A037-CA6F4FAA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547" y="410094"/>
              <a:ext cx="851749" cy="34921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90492E6-370A-4C6C-844C-C36DE3BF2978}"/>
                </a:ext>
              </a:extLst>
            </p:cNvPr>
            <p:cNvSpPr/>
            <p:nvPr/>
          </p:nvSpPr>
          <p:spPr>
            <a:xfrm>
              <a:off x="7853580" y="1482334"/>
              <a:ext cx="2495680" cy="407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/>
                <a:t>SNAX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4349809" y="1516464"/>
            <a:ext cx="572568" cy="137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1" y="-218810"/>
            <a:ext cx="10515600" cy="1325563"/>
          </a:xfrm>
        </p:spPr>
        <p:txBody>
          <a:bodyPr/>
          <a:lstStyle/>
          <a:p>
            <a:r>
              <a:rPr lang="en-IN" dirty="0" smtClean="0"/>
              <a:t>Signals in detector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06374" y="986244"/>
            <a:ext cx="5157787" cy="466522"/>
          </a:xfrm>
        </p:spPr>
        <p:txBody>
          <a:bodyPr/>
          <a:lstStyle/>
          <a:p>
            <a:r>
              <a:rPr lang="en-IN" dirty="0" smtClean="0"/>
              <a:t>Signals and background without cuts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" y="2533039"/>
            <a:ext cx="6037637" cy="324369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211433" y="976719"/>
            <a:ext cx="5183188" cy="466522"/>
          </a:xfrm>
        </p:spPr>
        <p:txBody>
          <a:bodyPr/>
          <a:lstStyle/>
          <a:p>
            <a:r>
              <a:rPr lang="en-IN" dirty="0" smtClean="0"/>
              <a:t>Signals and background after cuts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5" y="2527786"/>
            <a:ext cx="6054652" cy="32491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6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700247" y="1594396"/>
            <a:ext cx="4791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We put cuts on peak features like</a:t>
            </a:r>
          </a:p>
          <a:p>
            <a:pPr algn="ctr"/>
            <a:r>
              <a:rPr lang="en-US" sz="2000" dirty="0" smtClean="0"/>
              <a:t>Peak area, width, rise time, x-y position,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682" y="2566914"/>
            <a:ext cx="177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Background-only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583" y="2585117"/>
            <a:ext cx="177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Background-only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699" y="4016519"/>
            <a:ext cx="125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SN </a:t>
            </a:r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Signals </a:t>
            </a:r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(Simulated)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1497" y="4006150"/>
            <a:ext cx="130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SN </a:t>
            </a:r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Signals </a:t>
            </a:r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(Simulated)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12820" y="2221907"/>
            <a:ext cx="794759" cy="3631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5922236" y="2302282"/>
            <a:ext cx="794757" cy="3346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2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5" grpId="0"/>
      <p:bldP spid="16" grpId="0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0488" y="174625"/>
            <a:ext cx="10515600" cy="1325563"/>
          </a:xfrm>
        </p:spPr>
        <p:txBody>
          <a:bodyPr/>
          <a:lstStyle/>
          <a:p>
            <a:r>
              <a:rPr lang="en-IN" dirty="0" smtClean="0"/>
              <a:t>Detection Significance</a:t>
            </a:r>
            <a:endParaRPr lang="en-IN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" y="1900898"/>
            <a:ext cx="4897651" cy="2650149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5" y="960364"/>
            <a:ext cx="6427967" cy="515937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</a:p>
          <a:p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7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26245" y="1399813"/>
            <a:ext cx="498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Background and signal counts before and after cuts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940834" y="4682800"/>
            <a:ext cx="355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Melih</a:t>
            </a:r>
            <a:r>
              <a:rPr lang="en-IN" dirty="0" smtClean="0"/>
              <a:t> Kara</a:t>
            </a:r>
          </a:p>
          <a:p>
            <a:pPr algn="ctr"/>
            <a:r>
              <a:rPr lang="en-IN" dirty="0" smtClean="0"/>
              <a:t>(</a:t>
            </a:r>
            <a:r>
              <a:rPr lang="en-IN" dirty="0" err="1">
                <a:hlinkClick r:id="rId4"/>
              </a:rPr>
              <a:t>SNvD</a:t>
            </a:r>
            <a:r>
              <a:rPr lang="en-IN" dirty="0">
                <a:hlinkClick r:id="rId4"/>
              </a:rPr>
              <a:t> 2023@LNGS: International Conference on Supernova Neutrino </a:t>
            </a:r>
            <a:r>
              <a:rPr lang="en-IN" dirty="0" smtClean="0">
                <a:hlinkClick r:id="rId4"/>
              </a:rPr>
              <a:t>Detection</a:t>
            </a:r>
            <a:r>
              <a:rPr lang="en-IN" dirty="0" smtClean="0"/>
              <a:t>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10927" y="1885387"/>
                <a:ext cx="3103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Integration time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IN" dirty="0" smtClean="0"/>
                  <a:t> sec</a:t>
                </a:r>
                <a:endParaRPr lang="en-IN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27" y="1885387"/>
                <a:ext cx="31034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72" t="-8197" r="-982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0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55" y="3047829"/>
            <a:ext cx="4832973" cy="346105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" y="136525"/>
            <a:ext cx="10515600" cy="1325563"/>
          </a:xfrm>
        </p:spPr>
        <p:txBody>
          <a:bodyPr/>
          <a:lstStyle/>
          <a:p>
            <a:r>
              <a:rPr lang="en-IN" dirty="0" smtClean="0"/>
              <a:t>CC interactions of SN neutrinos (a limitation?)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03958" y="1349525"/>
            <a:ext cx="10515600" cy="4351338"/>
          </a:xfrm>
        </p:spPr>
        <p:txBody>
          <a:bodyPr/>
          <a:lstStyle/>
          <a:p>
            <a:r>
              <a:rPr lang="en-IN" dirty="0" smtClean="0"/>
              <a:t>The CC interactions lead to emission of electrons and a daughter nucleus in an excited state (</a:t>
            </a:r>
            <a:r>
              <a:rPr lang="en-IN" baseline="30000" dirty="0" smtClean="0"/>
              <a:t>132</a:t>
            </a:r>
            <a:r>
              <a:rPr lang="en-IN" dirty="0" smtClean="0"/>
              <a:t>Cs* in case of </a:t>
            </a:r>
            <a:r>
              <a:rPr lang="en-IN" baseline="30000" dirty="0" smtClean="0"/>
              <a:t>132</a:t>
            </a:r>
            <a:r>
              <a:rPr lang="en-IN" dirty="0" smtClean="0"/>
              <a:t>Xe).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8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1" y="2268819"/>
            <a:ext cx="3848433" cy="502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8" y="2380654"/>
            <a:ext cx="2046985" cy="21639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2419" y="3603462"/>
            <a:ext cx="2039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integrated spectrum of electrons from CC interaction of SN neutrinos for the entire supernova burst.</a:t>
            </a:r>
            <a:endParaRPr lang="en-I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64914" y="2227633"/>
            <a:ext cx="493204" cy="56094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Arrow Connector 26"/>
          <p:cNvCxnSpPr>
            <a:stCxn id="25" idx="4"/>
          </p:cNvCxnSpPr>
          <p:nvPr/>
        </p:nvCxnSpPr>
        <p:spPr>
          <a:xfrm flipH="1">
            <a:off x="5663269" y="2788581"/>
            <a:ext cx="548247" cy="11962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16342" y="5341939"/>
            <a:ext cx="76984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For 11 M</a:t>
            </a:r>
            <a:r>
              <a:rPr lang="en-IN" sz="2000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r>
              <a:rPr lang="en-IN" sz="2000" dirty="0" smtClean="0">
                <a:solidFill>
                  <a:srgbClr val="FF0000"/>
                </a:solidFill>
              </a:rPr>
              <a:t> model : 0.7 electrons at 10 </a:t>
            </a:r>
            <a:r>
              <a:rPr lang="en-IN" sz="2000" dirty="0" err="1" smtClean="0">
                <a:solidFill>
                  <a:srgbClr val="FF0000"/>
                </a:solidFill>
              </a:rPr>
              <a:t>kpc</a:t>
            </a:r>
            <a:r>
              <a:rPr lang="en-IN" sz="2000" dirty="0" smtClean="0">
                <a:solidFill>
                  <a:srgbClr val="FF0000"/>
                </a:solidFill>
              </a:rPr>
              <a:t> are expected in XENONnT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8610600" y="3730641"/>
            <a:ext cx="3116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Bhattacharjee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Bandopadhyay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Chakroborty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Ghosh, et. al., </a:t>
            </a:r>
            <a:r>
              <a:rPr lang="en-IN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Phys.Rev.D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106 (2022) 4, 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043029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3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44"/>
            <a:ext cx="10515600" cy="1325563"/>
          </a:xfrm>
        </p:spPr>
        <p:txBody>
          <a:bodyPr/>
          <a:lstStyle/>
          <a:p>
            <a:r>
              <a:rPr lang="en-IN" dirty="0" smtClean="0"/>
              <a:t>Signal sizes for CC electrons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550" y="2606741"/>
                <a:ext cx="5917250" cy="2789104"/>
              </a:xfrm>
            </p:spPr>
            <p:txBody>
              <a:bodyPr/>
              <a:lstStyle/>
              <a:p>
                <a:r>
                  <a:rPr lang="en-IN" dirty="0" smtClean="0"/>
                  <a:t>Large signal sizes       saturate PMTs and DAQs       dead time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IN" dirty="0" smtClean="0"/>
                  <a:t> ms).</a:t>
                </a:r>
              </a:p>
              <a:p>
                <a:endParaRPr lang="en-IN" dirty="0"/>
              </a:p>
              <a:p>
                <a:r>
                  <a:rPr lang="en-IN" dirty="0" smtClean="0"/>
                  <a:t>For 11 M</a:t>
                </a:r>
                <a:r>
                  <a:rPr lang="en-IN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⊙</a:t>
                </a:r>
                <a:r>
                  <a:rPr lang="en-IN" dirty="0" smtClean="0"/>
                  <a:t> model, we will have         1 CC electron at a distance of 8.3 </a:t>
                </a:r>
                <a:r>
                  <a:rPr lang="en-IN" dirty="0" err="1" smtClean="0"/>
                  <a:t>kpc</a:t>
                </a:r>
                <a:r>
                  <a:rPr lang="en-IN" dirty="0" smtClean="0"/>
                  <a:t>.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550" y="2606741"/>
                <a:ext cx="5917250" cy="2789104"/>
              </a:xfrm>
              <a:blipFill rotWithShape="0">
                <a:blip r:embed="rId2"/>
                <a:stretch>
                  <a:fillRect l="-1854" t="-3939" r="-21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66" y="1910533"/>
            <a:ext cx="5790476" cy="41815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Astroparticle School 2023, Obertrubach-Bärnfels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9</a:t>
            </a:fld>
            <a:endParaRPr lang="en-IN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60997" y="2871388"/>
            <a:ext cx="456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25531" y="3228886"/>
            <a:ext cx="456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240566" y="1866330"/>
            <a:ext cx="5790476" cy="4269924"/>
            <a:chOff x="3200762" y="1866330"/>
            <a:chExt cx="5790476" cy="4269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762" y="1866330"/>
              <a:ext cx="5790476" cy="426992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161802" y="3819970"/>
              <a:ext cx="965675" cy="8289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6383709" y="2091626"/>
              <a:ext cx="1197486" cy="124123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2955" y="4575166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l-G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endPara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43068" y="2888910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CC e</a:t>
              </a:r>
              <a:r>
                <a:rPr lang="en-IN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I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I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9448</TotalTime>
  <Words>473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Supernova neutrino detection with dual-phase xenon TPCs </vt:lpstr>
      <vt:lpstr>Introduction</vt:lpstr>
      <vt:lpstr>XENONnT detector</vt:lpstr>
      <vt:lpstr>Signals in liquid xenon TPCs</vt:lpstr>
      <vt:lpstr>CEνNS</vt:lpstr>
      <vt:lpstr>Signals in detector</vt:lpstr>
      <vt:lpstr>Detection Significance</vt:lpstr>
      <vt:lpstr>CC interactions of SN neutrinos (a limitation?)</vt:lpstr>
      <vt:lpstr>Signal sizes for CC electrons</vt:lpstr>
      <vt:lpstr>Implications on future detectors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 neutrino detection with dual-phase xenon TPCs</dc:title>
  <dc:creator>Sayan Ghosh</dc:creator>
  <cp:lastModifiedBy>Sayan Ghosh</cp:lastModifiedBy>
  <cp:revision>77</cp:revision>
  <dcterms:created xsi:type="dcterms:W3CDTF">2023-09-12T18:11:43Z</dcterms:created>
  <dcterms:modified xsi:type="dcterms:W3CDTF">2023-10-06T06:58:35Z</dcterms:modified>
</cp:coreProperties>
</file>