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aleway"/>
      <p:regular r:id="rId26"/>
      <p:bold r:id="rId27"/>
      <p:italic r:id="rId28"/>
      <p:boldItalic r:id="rId29"/>
    </p:embeddedFont>
    <p:embeddedFont>
      <p:font typeface="Roboto"/>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regular.fntdata"/><Relationship Id="rId25" Type="http://schemas.openxmlformats.org/officeDocument/2006/relationships/slide" Target="slides/slide20.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5b20acb541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5b20acb541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5b20acb54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5b20acb54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f17ca04fc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f17ca04fc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17ca04fc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17ca04fc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17ca04fc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17ca04fc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ff6758dce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ff6758dce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ff6758dce4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ff6758dce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50">
                <a:solidFill>
                  <a:schemeClr val="dk1"/>
                </a:solidFill>
              </a:rPr>
              <a:t>This is A schematic overview of the standard picture of a cosmic accelerator. High-energy electrons and hadronic cosmic-rays are accelerated in a source. The messengers received at Earth can be either these charge particles directly propagating from the source, or neutral secondaries (photons or neutrinos) produced in pion decay or inverse Compton scattering within the source. </a:t>
            </a:r>
            <a:endParaRPr sz="16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f6758dce4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ff6758dce4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50">
                <a:solidFill>
                  <a:schemeClr val="dk1"/>
                </a:solidFill>
              </a:rPr>
              <a:t>Cherenkov radiation</a:t>
            </a:r>
            <a:endParaRPr sz="13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50">
                <a:solidFill>
                  <a:schemeClr val="dk1"/>
                </a:solidFill>
              </a:rPr>
              <a:t>— Additional processes play a significant role in the shower development, mainly at low energy:</a:t>
            </a:r>
            <a:endParaRPr sz="1350">
              <a:solidFill>
                <a:schemeClr val="dk1"/>
              </a:solidFill>
            </a:endParaRPr>
          </a:p>
          <a:p>
            <a:pPr indent="-314325" lvl="0" marL="457200" rtl="0" algn="l">
              <a:lnSpc>
                <a:spcPct val="115000"/>
              </a:lnSpc>
              <a:spcBef>
                <a:spcPts val="1200"/>
              </a:spcBef>
              <a:spcAft>
                <a:spcPts val="0"/>
              </a:spcAft>
              <a:buClr>
                <a:schemeClr val="dk1"/>
              </a:buClr>
              <a:buSzPts val="1350"/>
              <a:buChar char="●"/>
            </a:pPr>
            <a:r>
              <a:rPr lang="en" sz="1350">
                <a:solidFill>
                  <a:schemeClr val="dk1"/>
                </a:solidFill>
              </a:rPr>
              <a:t>Multiple scattering of charged particles, leading to shower broadening;</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Energy losses of e± by ionization and atomic excitation, leading to rapid extinction of the shower when the energy of the charged particles in the shower pass below the so-called “critical energy” ( Ec = 83 MeV in the air);</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Electron scattering and positron annihilation that lead to an excess of ∼ 10 % of electrons compared to positrons (“charge excess”), which in turn can produce a significant radio emission signal</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The Earth's magnetic field, which broadens the shower in the East–West direction.</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The number of shower particles reaches a maximum at about 10 km height, and the shower dies out deeper in the atmosphere. </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Since the shower particles move at essentially the speed of light, they emit Cherenkov light, a faint blue light. </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The Cherenkov light is beamed around the direction of the incident primary particle and illuminates on the ground an area of about 250 m diameter, often referred to as the Cherenkov light pool. </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For a primary photon at TeV energy (1012 eV), only about 100 photons per m2 are seen on the ground. They arrive within a very short time interval, a few nanoseconds.</a:t>
            </a:r>
            <a:endParaRPr sz="13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On Left: the Cherenkov light emitted by the charged particles in the shower is collected by several dishes. </a:t>
            </a:r>
            <a:endParaRPr sz="550">
              <a:solidFill>
                <a:schemeClr val="dk1"/>
              </a:solidFill>
            </a:endParaRPr>
          </a:p>
          <a:p>
            <a:pPr indent="-314325" lvl="0" marL="457200" rtl="0" algn="l">
              <a:lnSpc>
                <a:spcPct val="115000"/>
              </a:lnSpc>
              <a:spcBef>
                <a:spcPts val="0"/>
              </a:spcBef>
              <a:spcAft>
                <a:spcPts val="0"/>
              </a:spcAft>
              <a:buClr>
                <a:schemeClr val="dk1"/>
              </a:buClr>
              <a:buSzPts val="1350"/>
              <a:buChar char="●"/>
            </a:pPr>
            <a:r>
              <a:rPr lang="en" sz="1350">
                <a:solidFill>
                  <a:schemeClr val="dk1"/>
                </a:solidFill>
              </a:rPr>
              <a:t>On Right: The shower angular image is projected into the camera focal plane.</a:t>
            </a:r>
            <a:endParaRPr sz="135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ff6758dce4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ff6758dce4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f6758dce4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ff6758dce4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5b20acb5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5b20acb5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ff6758dce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ff6758dce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3375" lvl="0" marL="457200" rtl="0" algn="l">
              <a:lnSpc>
                <a:spcPct val="115000"/>
              </a:lnSpc>
              <a:spcBef>
                <a:spcPts val="1200"/>
              </a:spcBef>
              <a:spcAft>
                <a:spcPts val="0"/>
              </a:spcAft>
              <a:buClr>
                <a:schemeClr val="dk1"/>
              </a:buClr>
              <a:buSzPts val="1650"/>
              <a:buChar char="●"/>
            </a:pPr>
            <a:r>
              <a:rPr lang="en" sz="1650">
                <a:solidFill>
                  <a:schemeClr val="dk1"/>
                </a:solidFill>
              </a:rPr>
              <a:t>Geometric reconstruction of shower direction and impact in stereoscopic mode. </a:t>
            </a:r>
            <a:endParaRPr sz="1650">
              <a:solidFill>
                <a:schemeClr val="dk1"/>
              </a:solidFill>
            </a:endParaRPr>
          </a:p>
          <a:p>
            <a:pPr indent="-333375" lvl="0" marL="457200" rtl="0" algn="l">
              <a:lnSpc>
                <a:spcPct val="115000"/>
              </a:lnSpc>
              <a:spcBef>
                <a:spcPts val="0"/>
              </a:spcBef>
              <a:spcAft>
                <a:spcPts val="0"/>
              </a:spcAft>
              <a:buClr>
                <a:schemeClr val="dk1"/>
              </a:buClr>
              <a:buSzPts val="1650"/>
              <a:buChar char="●"/>
            </a:pPr>
            <a:r>
              <a:rPr lang="en" sz="1650">
                <a:solidFill>
                  <a:schemeClr val="dk1"/>
                </a:solidFill>
              </a:rPr>
              <a:t>Left: In the camera frame, the main axis of the shower corresponds to a plane that contains the actual shower track and the telescope. The primary particle direction corresponds to a point on this main axis. </a:t>
            </a:r>
            <a:endParaRPr sz="1650">
              <a:solidFill>
                <a:schemeClr val="dk1"/>
              </a:solidFill>
            </a:endParaRPr>
          </a:p>
          <a:p>
            <a:pPr indent="-333375" lvl="0" marL="457200" rtl="0" algn="l">
              <a:lnSpc>
                <a:spcPct val="115000"/>
              </a:lnSpc>
              <a:spcBef>
                <a:spcPts val="0"/>
              </a:spcBef>
              <a:spcAft>
                <a:spcPts val="0"/>
              </a:spcAft>
              <a:buClr>
                <a:schemeClr val="dk1"/>
              </a:buClr>
              <a:buSzPts val="1650"/>
              <a:buChar char="●"/>
            </a:pPr>
            <a:r>
              <a:rPr lang="en" sz="1650">
                <a:solidFill>
                  <a:schemeClr val="dk1"/>
                </a:solidFill>
              </a:rPr>
              <a:t>Middle: The intersection of the main axis of the images recorded by the different telescopes immediately provides the primary particle direction. </a:t>
            </a:r>
            <a:endParaRPr sz="1650">
              <a:solidFill>
                <a:schemeClr val="dk1"/>
              </a:solidFill>
            </a:endParaRPr>
          </a:p>
          <a:p>
            <a:pPr indent="-333375" lvl="0" marL="457200" rtl="0" algn="l">
              <a:lnSpc>
                <a:spcPct val="115000"/>
              </a:lnSpc>
              <a:spcBef>
                <a:spcPts val="0"/>
              </a:spcBef>
              <a:spcAft>
                <a:spcPts val="0"/>
              </a:spcAft>
              <a:buClr>
                <a:schemeClr val="dk1"/>
              </a:buClr>
              <a:buSzPts val="1650"/>
              <a:buChar char="●"/>
            </a:pPr>
            <a:r>
              <a:rPr lang="en" sz="1650">
                <a:solidFill>
                  <a:schemeClr val="dk1"/>
                </a:solidFill>
              </a:rPr>
              <a:t>Right: Direct intersection of the planes containing the shower tracks and the telescopes provides the shower impact on the ground.</a:t>
            </a:r>
            <a:endParaRPr sz="165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f70a875eb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f70a875eb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5b20acb54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5b20acb54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17ca04fc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17ca04fc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17ca04fc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17ca04fc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5b20acb541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5b20acb541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17ca04fc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17ca04fc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5b20acb54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5b20acb54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82" name="Shape 82"/>
        <p:cNvGrpSpPr/>
        <p:nvPr/>
      </p:nvGrpSpPr>
      <p:grpSpPr>
        <a:xfrm>
          <a:off x="0" y="0"/>
          <a:ext cx="0" cy="0"/>
          <a:chOff x="0" y="0"/>
          <a:chExt cx="0" cy="0"/>
        </a:xfrm>
      </p:grpSpPr>
      <p:sp>
        <p:nvSpPr>
          <p:cNvPr id="83" name="Google Shape;83;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2.jp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jp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1" Type="http://schemas.openxmlformats.org/officeDocument/2006/relationships/hyperlink" Target="https://svs.gsfc.nasa.gov/13427" TargetMode="External"/><Relationship Id="rId10" Type="http://schemas.openxmlformats.org/officeDocument/2006/relationships/hyperlink" Target="https://arxiv.org/abs/1006.5210v2" TargetMode="External"/><Relationship Id="rId12" Type="http://schemas.openxmlformats.org/officeDocument/2006/relationships/image" Target="../media/image12.jp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s://www.science.org/doi/10.1126/science.abe8560" TargetMode="External"/><Relationship Id="rId9" Type="http://schemas.openxmlformats.org/officeDocument/2006/relationships/hyperlink" Target="http://tevcat2.uchicago.edu/" TargetMode="External"/><Relationship Id="rId5" Type="http://schemas.openxmlformats.org/officeDocument/2006/relationships/hyperlink" Target="https://www.nature.com/articles/d41586-019-03503-6?proof=t" TargetMode="External"/><Relationship Id="rId6" Type="http://schemas.openxmlformats.org/officeDocument/2006/relationships/hyperlink" Target="https://www.nature.com/articles/s41586-019-1743-9#Sec2" TargetMode="External"/><Relationship Id="rId7" Type="http://schemas.openxmlformats.org/officeDocument/2006/relationships/hyperlink" Target="https://gcn.gsfc.nasa.gov/" TargetMode="External"/><Relationship Id="rId8" Type="http://schemas.openxmlformats.org/officeDocument/2006/relationships/hyperlink" Target="https://www.lsw.uni-heidelberg.de/projects/hess/HESS/hessmultnu.ph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12.jp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gif"/><Relationship Id="rId5" Type="http://schemas.openxmlformats.org/officeDocument/2006/relationships/image" Target="../media/image12.jpg"/><Relationship Id="rId6"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gif"/><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2.jp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0.jpg"/><Relationship Id="rId5"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2.jp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image" Target="../media/image24.jpg"/><Relationship Id="rId6" Type="http://schemas.openxmlformats.org/officeDocument/2006/relationships/image" Target="../media/image17.png"/><Relationship Id="rId7" Type="http://schemas.openxmlformats.org/officeDocument/2006/relationships/hyperlink" Target="https://www.youtube.com/watch?v=oHEpiv33fZQ" TargetMode="External"/><Relationship Id="rId8"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12.jp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4"/>
          <p:cNvPicPr preferRelativeResize="0"/>
          <p:nvPr/>
        </p:nvPicPr>
        <p:blipFill>
          <a:blip r:embed="rId3">
            <a:alphaModFix/>
          </a:blip>
          <a:stretch>
            <a:fillRect/>
          </a:stretch>
        </p:blipFill>
        <p:spPr>
          <a:xfrm>
            <a:off x="0" y="-1"/>
            <a:ext cx="9144003" cy="2481374"/>
          </a:xfrm>
          <a:prstGeom prst="rect">
            <a:avLst/>
          </a:prstGeom>
          <a:noFill/>
          <a:ln>
            <a:noFill/>
          </a:ln>
        </p:spPr>
      </p:pic>
      <p:pic>
        <p:nvPicPr>
          <p:cNvPr id="90" name="Google Shape;90;p14"/>
          <p:cNvPicPr preferRelativeResize="0"/>
          <p:nvPr/>
        </p:nvPicPr>
        <p:blipFill>
          <a:blip r:embed="rId4">
            <a:alphaModFix/>
          </a:blip>
          <a:stretch>
            <a:fillRect/>
          </a:stretch>
        </p:blipFill>
        <p:spPr>
          <a:xfrm>
            <a:off x="298525" y="4293500"/>
            <a:ext cx="838100" cy="838100"/>
          </a:xfrm>
          <a:prstGeom prst="rect">
            <a:avLst/>
          </a:prstGeom>
          <a:noFill/>
          <a:ln>
            <a:noFill/>
          </a:ln>
        </p:spPr>
      </p:pic>
      <p:sp>
        <p:nvSpPr>
          <p:cNvPr id="91" name="Google Shape;91;p14"/>
          <p:cNvSpPr txBox="1"/>
          <p:nvPr/>
        </p:nvSpPr>
        <p:spPr>
          <a:xfrm>
            <a:off x="0" y="2535225"/>
            <a:ext cx="5477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rPr>
              <a:t>GRB observations with H.E.S.S</a:t>
            </a:r>
            <a:endParaRPr sz="2400">
              <a:solidFill>
                <a:srgbClr val="FF0000"/>
              </a:solidFill>
            </a:endParaRPr>
          </a:p>
          <a:p>
            <a:pPr indent="0" lvl="0" marL="0" rtl="0" algn="l">
              <a:spcBef>
                <a:spcPts val="0"/>
              </a:spcBef>
              <a:spcAft>
                <a:spcPts val="0"/>
              </a:spcAft>
              <a:buNone/>
            </a:pPr>
            <a:r>
              <a:t/>
            </a:r>
            <a:endParaRPr/>
          </a:p>
        </p:txBody>
      </p:sp>
      <p:sp>
        <p:nvSpPr>
          <p:cNvPr id="92" name="Google Shape;92;p14"/>
          <p:cNvSpPr/>
          <p:nvPr/>
        </p:nvSpPr>
        <p:spPr>
          <a:xfrm>
            <a:off x="36950" y="3054609"/>
            <a:ext cx="7454100" cy="1119300"/>
          </a:xfrm>
          <a:prstGeom prst="rect">
            <a:avLst/>
          </a:prstGeom>
          <a:solidFill>
            <a:schemeClr val="lt2"/>
          </a:solid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b="1" i="0" lang="en" sz="1900" u="none" cap="none" strike="noStrike">
                <a:solidFill>
                  <a:srgbClr val="A3238E"/>
                </a:solidFill>
                <a:latin typeface="Arial"/>
                <a:ea typeface="Arial"/>
                <a:cs typeface="Arial"/>
                <a:sym typeface="Arial"/>
              </a:rPr>
              <a:t>Jean </a:t>
            </a:r>
            <a:endParaRPr b="1" i="0" sz="1900" u="none" cap="none" strike="noStrike">
              <a:solidFill>
                <a:srgbClr val="A3238E"/>
              </a:solidFill>
              <a:latin typeface="Arial"/>
              <a:ea typeface="Arial"/>
              <a:cs typeface="Arial"/>
              <a:sym typeface="Arial"/>
            </a:endParaRPr>
          </a:p>
          <a:p>
            <a:pPr indent="0" lvl="0" marL="0" marR="0" rtl="0" algn="l">
              <a:lnSpc>
                <a:spcPct val="110000"/>
              </a:lnSpc>
              <a:spcBef>
                <a:spcPts val="0"/>
              </a:spcBef>
              <a:spcAft>
                <a:spcPts val="0"/>
              </a:spcAft>
              <a:buNone/>
            </a:pPr>
            <a:r>
              <a:rPr b="1" lang="en" sz="2300">
                <a:solidFill>
                  <a:srgbClr val="A3238E"/>
                </a:solidFill>
              </a:rPr>
              <a:t>Astroparticle school- 05-13, 2021</a:t>
            </a:r>
            <a:endParaRPr b="1" sz="2300">
              <a:solidFill>
                <a:srgbClr val="A3238E"/>
              </a:solidFill>
            </a:endParaRPr>
          </a:p>
          <a:p>
            <a:pPr indent="0" lvl="0" marL="0" marR="0" rtl="0" algn="l">
              <a:lnSpc>
                <a:spcPct val="110000"/>
              </a:lnSpc>
              <a:spcBef>
                <a:spcPts val="0"/>
              </a:spcBef>
              <a:spcAft>
                <a:spcPts val="0"/>
              </a:spcAft>
              <a:buNone/>
            </a:pPr>
            <a:r>
              <a:rPr lang="en" sz="2400">
                <a:solidFill>
                  <a:srgbClr val="A3238E"/>
                </a:solidFill>
              </a:rPr>
              <a:t>Obertrubach-Bärnfels</a:t>
            </a:r>
            <a:endParaRPr b="0" i="0" sz="2400" u="none" cap="none" strike="noStrike">
              <a:solidFill>
                <a:srgbClr val="A3238E"/>
              </a:solidFill>
              <a:latin typeface="Arial"/>
              <a:ea typeface="Arial"/>
              <a:cs typeface="Arial"/>
              <a:sym typeface="Arial"/>
            </a:endParaRPr>
          </a:p>
        </p:txBody>
      </p:sp>
      <p:pic>
        <p:nvPicPr>
          <p:cNvPr id="93" name="Google Shape;93;p14"/>
          <p:cNvPicPr preferRelativeResize="0"/>
          <p:nvPr/>
        </p:nvPicPr>
        <p:blipFill>
          <a:blip r:embed="rId5">
            <a:alphaModFix/>
          </a:blip>
          <a:stretch>
            <a:fillRect/>
          </a:stretch>
        </p:blipFill>
        <p:spPr>
          <a:xfrm>
            <a:off x="8108875" y="4379662"/>
            <a:ext cx="665774" cy="665774"/>
          </a:xfrm>
          <a:prstGeom prst="rect">
            <a:avLst/>
          </a:prstGeom>
          <a:noFill/>
          <a:ln>
            <a:noFill/>
          </a:ln>
        </p:spPr>
      </p:pic>
      <p:pic>
        <p:nvPicPr>
          <p:cNvPr id="94" name="Google Shape;94;p14"/>
          <p:cNvPicPr preferRelativeResize="0"/>
          <p:nvPr/>
        </p:nvPicPr>
        <p:blipFill rotWithShape="1">
          <a:blip r:embed="rId6">
            <a:alphaModFix/>
          </a:blip>
          <a:srcRect b="0" l="0" r="0" t="0"/>
          <a:stretch/>
        </p:blipFill>
        <p:spPr>
          <a:xfrm>
            <a:off x="2428150" y="4232838"/>
            <a:ext cx="4389200" cy="959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3"/>
          <p:cNvSpPr txBox="1"/>
          <p:nvPr>
            <p:ph type="title"/>
          </p:nvPr>
        </p:nvSpPr>
        <p:spPr>
          <a:xfrm>
            <a:off x="727650" y="409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0000"/>
                </a:solidFill>
              </a:rPr>
              <a:t>Searching for X-ray/VHE correlation</a:t>
            </a:r>
            <a:endParaRPr>
              <a:solidFill>
                <a:srgbClr val="FF0000"/>
              </a:solidFill>
            </a:endParaRPr>
          </a:p>
          <a:p>
            <a:pPr indent="0" lvl="0" marL="0" rtl="0" algn="l">
              <a:spcBef>
                <a:spcPts val="0"/>
              </a:spcBef>
              <a:spcAft>
                <a:spcPts val="0"/>
              </a:spcAft>
              <a:buNone/>
            </a:pPr>
            <a:r>
              <a:rPr lang="en" sz="2488">
                <a:solidFill>
                  <a:srgbClr val="0000FF"/>
                </a:solidFill>
              </a:rPr>
              <a:t>Differential Upper Limits</a:t>
            </a:r>
            <a:endParaRPr sz="2488">
              <a:solidFill>
                <a:srgbClr val="0000FF"/>
              </a:solidFill>
            </a:endParaRPr>
          </a:p>
        </p:txBody>
      </p:sp>
      <p:pic>
        <p:nvPicPr>
          <p:cNvPr id="225" name="Google Shape;225;p23"/>
          <p:cNvPicPr preferRelativeResize="0"/>
          <p:nvPr/>
        </p:nvPicPr>
        <p:blipFill>
          <a:blip r:embed="rId3">
            <a:alphaModFix/>
          </a:blip>
          <a:stretch>
            <a:fillRect/>
          </a:stretch>
        </p:blipFill>
        <p:spPr>
          <a:xfrm>
            <a:off x="8394000" y="523475"/>
            <a:ext cx="697475" cy="697475"/>
          </a:xfrm>
          <a:prstGeom prst="rect">
            <a:avLst/>
          </a:prstGeom>
          <a:noFill/>
          <a:ln>
            <a:noFill/>
          </a:ln>
        </p:spPr>
      </p:pic>
      <p:sp>
        <p:nvSpPr>
          <p:cNvPr id="226" name="Google Shape;226;p2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27" name="Google Shape;227;p23"/>
          <p:cNvPicPr preferRelativeResize="0"/>
          <p:nvPr/>
        </p:nvPicPr>
        <p:blipFill>
          <a:blip r:embed="rId4">
            <a:alphaModFix/>
          </a:blip>
          <a:stretch>
            <a:fillRect/>
          </a:stretch>
        </p:blipFill>
        <p:spPr>
          <a:xfrm>
            <a:off x="61875" y="562450"/>
            <a:ext cx="665774" cy="665774"/>
          </a:xfrm>
          <a:prstGeom prst="rect">
            <a:avLst/>
          </a:prstGeom>
          <a:noFill/>
          <a:ln>
            <a:noFill/>
          </a:ln>
        </p:spPr>
      </p:pic>
      <p:pic>
        <p:nvPicPr>
          <p:cNvPr id="228" name="Google Shape;228;p23"/>
          <p:cNvPicPr preferRelativeResize="0"/>
          <p:nvPr/>
        </p:nvPicPr>
        <p:blipFill>
          <a:blip r:embed="rId5">
            <a:alphaModFix/>
          </a:blip>
          <a:stretch>
            <a:fillRect/>
          </a:stretch>
        </p:blipFill>
        <p:spPr>
          <a:xfrm>
            <a:off x="585449" y="1303538"/>
            <a:ext cx="3138970" cy="1883688"/>
          </a:xfrm>
          <a:prstGeom prst="rect">
            <a:avLst/>
          </a:prstGeom>
          <a:noFill/>
          <a:ln>
            <a:noFill/>
          </a:ln>
        </p:spPr>
      </p:pic>
      <p:pic>
        <p:nvPicPr>
          <p:cNvPr id="229" name="Google Shape;229;p23"/>
          <p:cNvPicPr preferRelativeResize="0"/>
          <p:nvPr/>
        </p:nvPicPr>
        <p:blipFill>
          <a:blip r:embed="rId6">
            <a:alphaModFix/>
          </a:blip>
          <a:stretch>
            <a:fillRect/>
          </a:stretch>
        </p:blipFill>
        <p:spPr>
          <a:xfrm>
            <a:off x="4017169" y="1174525"/>
            <a:ext cx="3353974" cy="2012712"/>
          </a:xfrm>
          <a:prstGeom prst="rect">
            <a:avLst/>
          </a:prstGeom>
          <a:noFill/>
          <a:ln>
            <a:noFill/>
          </a:ln>
        </p:spPr>
      </p:pic>
      <p:pic>
        <p:nvPicPr>
          <p:cNvPr id="230" name="Google Shape;230;p23"/>
          <p:cNvPicPr preferRelativeResize="0"/>
          <p:nvPr/>
        </p:nvPicPr>
        <p:blipFill>
          <a:blip r:embed="rId7">
            <a:alphaModFix/>
          </a:blip>
          <a:stretch>
            <a:fillRect/>
          </a:stretch>
        </p:blipFill>
        <p:spPr>
          <a:xfrm>
            <a:off x="778938" y="3292901"/>
            <a:ext cx="2752010" cy="1651475"/>
          </a:xfrm>
          <a:prstGeom prst="rect">
            <a:avLst/>
          </a:prstGeom>
          <a:noFill/>
          <a:ln>
            <a:noFill/>
          </a:ln>
        </p:spPr>
      </p:pic>
      <p:pic>
        <p:nvPicPr>
          <p:cNvPr id="231" name="Google Shape;231;p23"/>
          <p:cNvPicPr preferRelativeResize="0"/>
          <p:nvPr/>
        </p:nvPicPr>
        <p:blipFill>
          <a:blip r:embed="rId8">
            <a:alphaModFix/>
          </a:blip>
          <a:stretch>
            <a:fillRect/>
          </a:stretch>
        </p:blipFill>
        <p:spPr>
          <a:xfrm>
            <a:off x="4571998" y="3187226"/>
            <a:ext cx="2752010" cy="1651475"/>
          </a:xfrm>
          <a:prstGeom prst="rect">
            <a:avLst/>
          </a:prstGeom>
          <a:noFill/>
          <a:ln>
            <a:noFill/>
          </a:ln>
        </p:spPr>
      </p:pic>
      <p:sp>
        <p:nvSpPr>
          <p:cNvPr id="232" name="Google Shape;232;p23"/>
          <p:cNvSpPr txBox="1"/>
          <p:nvPr>
            <p:ph type="title"/>
          </p:nvPr>
        </p:nvSpPr>
        <p:spPr>
          <a:xfrm rot="-2504">
            <a:off x="5723850" y="3417324"/>
            <a:ext cx="1647300" cy="29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086">
                <a:solidFill>
                  <a:srgbClr val="D41B17"/>
                </a:solidFill>
              </a:rPr>
              <a:t>Preliminary</a:t>
            </a:r>
            <a:endParaRPr sz="1086">
              <a:solidFill>
                <a:srgbClr val="D41B17"/>
              </a:solidFill>
            </a:endParaRPr>
          </a:p>
        </p:txBody>
      </p:sp>
      <p:sp>
        <p:nvSpPr>
          <p:cNvPr id="233" name="Google Shape;233;p23"/>
          <p:cNvSpPr txBox="1"/>
          <p:nvPr>
            <p:ph type="title"/>
          </p:nvPr>
        </p:nvSpPr>
        <p:spPr>
          <a:xfrm rot="-2020">
            <a:off x="5476750" y="1448894"/>
            <a:ext cx="1020900" cy="29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086">
                <a:solidFill>
                  <a:srgbClr val="D41B17"/>
                </a:solidFill>
              </a:rPr>
              <a:t>Preliminary</a:t>
            </a:r>
            <a:endParaRPr sz="1086">
              <a:solidFill>
                <a:srgbClr val="D41B17"/>
              </a:solidFill>
            </a:endParaRPr>
          </a:p>
        </p:txBody>
      </p:sp>
      <p:sp>
        <p:nvSpPr>
          <p:cNvPr id="234" name="Google Shape;234;p23"/>
          <p:cNvSpPr txBox="1"/>
          <p:nvPr>
            <p:ph type="title"/>
          </p:nvPr>
        </p:nvSpPr>
        <p:spPr>
          <a:xfrm rot="-2020">
            <a:off x="2510050" y="1746194"/>
            <a:ext cx="1020900" cy="296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086">
                <a:solidFill>
                  <a:srgbClr val="D41B17"/>
                </a:solidFill>
              </a:rPr>
              <a:t>Preliminary</a:t>
            </a:r>
            <a:endParaRPr sz="1086">
              <a:solidFill>
                <a:srgbClr val="D41B17"/>
              </a:solidFill>
            </a:endParaRPr>
          </a:p>
        </p:txBody>
      </p:sp>
      <p:sp>
        <p:nvSpPr>
          <p:cNvPr id="235" name="Google Shape;235;p23"/>
          <p:cNvSpPr txBox="1"/>
          <p:nvPr>
            <p:ph type="title"/>
          </p:nvPr>
        </p:nvSpPr>
        <p:spPr>
          <a:xfrm rot="-2020">
            <a:off x="2191275" y="3546051"/>
            <a:ext cx="1020900" cy="2973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086">
                <a:solidFill>
                  <a:srgbClr val="D41B17"/>
                </a:solidFill>
              </a:rPr>
              <a:t>Preliminary</a:t>
            </a:r>
            <a:endParaRPr sz="1086">
              <a:solidFill>
                <a:srgbClr val="D41B17"/>
              </a:solidFill>
            </a:endParaRPr>
          </a:p>
        </p:txBody>
      </p:sp>
      <p:sp>
        <p:nvSpPr>
          <p:cNvPr id="236" name="Google Shape;236;p23"/>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4"/>
          <p:cNvSpPr txBox="1"/>
          <p:nvPr>
            <p:ph type="title"/>
          </p:nvPr>
        </p:nvSpPr>
        <p:spPr>
          <a:xfrm>
            <a:off x="783750" y="645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 Steps</a:t>
            </a:r>
            <a:endParaRPr/>
          </a:p>
        </p:txBody>
      </p:sp>
      <p:sp>
        <p:nvSpPr>
          <p:cNvPr id="242" name="Google Shape;242;p24"/>
          <p:cNvSpPr txBox="1"/>
          <p:nvPr>
            <p:ph idx="1" type="body"/>
          </p:nvPr>
        </p:nvSpPr>
        <p:spPr>
          <a:xfrm>
            <a:off x="376750" y="1254400"/>
            <a:ext cx="8644500" cy="2921400"/>
          </a:xfrm>
          <a:prstGeom prst="rect">
            <a:avLst/>
          </a:prstGeom>
        </p:spPr>
        <p:txBody>
          <a:bodyPr anchorCtr="0" anchor="t" bIns="91425" lIns="91425" spcFirstLastPara="1" rIns="91425" wrap="square" tIns="91425">
            <a:noAutofit/>
          </a:bodyPr>
          <a:lstStyle/>
          <a:p>
            <a:pPr indent="-491806" lvl="0" marL="457200" rtl="0" algn="l">
              <a:lnSpc>
                <a:spcPct val="95000"/>
              </a:lnSpc>
              <a:spcBef>
                <a:spcPts val="0"/>
              </a:spcBef>
              <a:spcAft>
                <a:spcPts val="0"/>
              </a:spcAft>
              <a:buSzPts val="4145"/>
              <a:buChar char="●"/>
            </a:pPr>
            <a:r>
              <a:rPr lang="en" sz="2470">
                <a:solidFill>
                  <a:srgbClr val="000000"/>
                </a:solidFill>
                <a:latin typeface="Arial"/>
                <a:ea typeface="Arial"/>
                <a:cs typeface="Arial"/>
                <a:sym typeface="Arial"/>
              </a:rPr>
              <a:t>Finish the HESS analysis with all GRBs in the sample (1 remaining)</a:t>
            </a:r>
            <a:endParaRPr sz="3394">
              <a:solidFill>
                <a:srgbClr val="000000"/>
              </a:solidFill>
              <a:latin typeface="Arial"/>
              <a:ea typeface="Arial"/>
              <a:cs typeface="Arial"/>
              <a:sym typeface="Arial"/>
            </a:endParaRPr>
          </a:p>
          <a:p>
            <a:pPr indent="-491806" lvl="0" marL="457200" rtl="0" algn="l">
              <a:lnSpc>
                <a:spcPct val="95000"/>
              </a:lnSpc>
              <a:spcBef>
                <a:spcPts val="0"/>
              </a:spcBef>
              <a:spcAft>
                <a:spcPts val="0"/>
              </a:spcAft>
              <a:buSzPts val="4145"/>
              <a:buChar char="●"/>
            </a:pPr>
            <a:r>
              <a:rPr lang="en" sz="2374">
                <a:solidFill>
                  <a:srgbClr val="000000"/>
                </a:solidFill>
                <a:latin typeface="Arial"/>
                <a:ea typeface="Arial"/>
                <a:cs typeface="Arial"/>
                <a:sym typeface="Arial"/>
              </a:rPr>
              <a:t>Do X-ray analysis for the selected sample.</a:t>
            </a:r>
            <a:endParaRPr sz="2374">
              <a:solidFill>
                <a:srgbClr val="000000"/>
              </a:solidFill>
              <a:latin typeface="Arial"/>
              <a:ea typeface="Arial"/>
              <a:cs typeface="Arial"/>
              <a:sym typeface="Arial"/>
            </a:endParaRPr>
          </a:p>
          <a:p>
            <a:pPr indent="-491806" lvl="0" marL="457200" rtl="0" algn="l">
              <a:lnSpc>
                <a:spcPct val="95000"/>
              </a:lnSpc>
              <a:spcBef>
                <a:spcPts val="0"/>
              </a:spcBef>
              <a:spcAft>
                <a:spcPts val="0"/>
              </a:spcAft>
              <a:buSzPts val="4145"/>
              <a:buChar char="●"/>
            </a:pPr>
            <a:r>
              <a:rPr lang="en" sz="2235">
                <a:solidFill>
                  <a:srgbClr val="000000"/>
                </a:solidFill>
                <a:latin typeface="Arial"/>
                <a:ea typeface="Arial"/>
                <a:cs typeface="Arial"/>
                <a:sym typeface="Arial"/>
              </a:rPr>
              <a:t>Start the modelling of the selected GRBs taking GRB 190829A as a reference.</a:t>
            </a:r>
            <a:endParaRPr sz="2985"/>
          </a:p>
        </p:txBody>
      </p:sp>
      <p:pic>
        <p:nvPicPr>
          <p:cNvPr id="243" name="Google Shape;243;p24"/>
          <p:cNvPicPr preferRelativeResize="0"/>
          <p:nvPr/>
        </p:nvPicPr>
        <p:blipFill>
          <a:blip r:embed="rId3">
            <a:alphaModFix/>
          </a:blip>
          <a:stretch>
            <a:fillRect/>
          </a:stretch>
        </p:blipFill>
        <p:spPr>
          <a:xfrm>
            <a:off x="8157150" y="515000"/>
            <a:ext cx="796875" cy="796875"/>
          </a:xfrm>
          <a:prstGeom prst="rect">
            <a:avLst/>
          </a:prstGeom>
          <a:noFill/>
          <a:ln>
            <a:noFill/>
          </a:ln>
        </p:spPr>
      </p:pic>
      <p:sp>
        <p:nvSpPr>
          <p:cNvPr id="244" name="Google Shape;244;p2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45" name="Google Shape;245;p24"/>
          <p:cNvPicPr preferRelativeResize="0"/>
          <p:nvPr/>
        </p:nvPicPr>
        <p:blipFill>
          <a:blip r:embed="rId4">
            <a:alphaModFix/>
          </a:blip>
          <a:stretch>
            <a:fillRect/>
          </a:stretch>
        </p:blipFill>
        <p:spPr>
          <a:xfrm>
            <a:off x="61875" y="562450"/>
            <a:ext cx="665774" cy="665774"/>
          </a:xfrm>
          <a:prstGeom prst="rect">
            <a:avLst/>
          </a:prstGeom>
          <a:noFill/>
          <a:ln>
            <a:noFill/>
          </a:ln>
        </p:spPr>
      </p:pic>
      <p:sp>
        <p:nvSpPr>
          <p:cNvPr id="246" name="Google Shape;246;p24"/>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5"/>
          <p:cNvSpPr txBox="1"/>
          <p:nvPr>
            <p:ph type="title"/>
          </p:nvPr>
        </p:nvSpPr>
        <p:spPr>
          <a:xfrm>
            <a:off x="727650" y="627738"/>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252" name="Google Shape;252;p25"/>
          <p:cNvSpPr txBox="1"/>
          <p:nvPr>
            <p:ph idx="1" type="body"/>
          </p:nvPr>
        </p:nvSpPr>
        <p:spPr>
          <a:xfrm>
            <a:off x="376750" y="1162950"/>
            <a:ext cx="8644500" cy="3894000"/>
          </a:xfrm>
          <a:prstGeom prst="rect">
            <a:avLst/>
          </a:prstGeom>
        </p:spPr>
        <p:txBody>
          <a:bodyPr anchorCtr="0" anchor="t" bIns="91425" lIns="91425" spcFirstLastPara="1" rIns="91425" wrap="square" tIns="91425">
            <a:noAutofit/>
          </a:bodyPr>
          <a:lstStyle/>
          <a:p>
            <a:pPr indent="-437085" lvl="0" marL="457200" rtl="0" algn="l">
              <a:lnSpc>
                <a:spcPct val="95000"/>
              </a:lnSpc>
              <a:spcBef>
                <a:spcPts val="0"/>
              </a:spcBef>
              <a:spcAft>
                <a:spcPts val="0"/>
              </a:spcAft>
              <a:buSzPts val="3283"/>
              <a:buChar char="●"/>
            </a:pPr>
            <a:r>
              <a:rPr lang="en" sz="1860">
                <a:solidFill>
                  <a:srgbClr val="000000"/>
                </a:solidFill>
                <a:latin typeface="Arial"/>
                <a:ea typeface="Arial"/>
                <a:cs typeface="Arial"/>
                <a:sym typeface="Arial"/>
              </a:rPr>
              <a:t>In the afterglow phase, GRBs are emitting very high energy gamma-rays </a:t>
            </a:r>
            <a:r>
              <a:rPr lang="en" sz="1860">
                <a:solidFill>
                  <a:schemeClr val="dk2"/>
                </a:solidFill>
                <a:latin typeface="Arial"/>
                <a:ea typeface="Arial"/>
                <a:cs typeface="Arial"/>
                <a:sym typeface="Arial"/>
              </a:rPr>
              <a:t>but</a:t>
            </a:r>
            <a:r>
              <a:rPr lang="en" sz="1860">
                <a:solidFill>
                  <a:srgbClr val="D41B17"/>
                </a:solidFill>
                <a:latin typeface="Arial"/>
                <a:ea typeface="Arial"/>
                <a:cs typeface="Arial"/>
                <a:sym typeface="Arial"/>
              </a:rPr>
              <a:t> </a:t>
            </a:r>
            <a:r>
              <a:rPr lang="en" sz="1860">
                <a:solidFill>
                  <a:srgbClr val="000000"/>
                </a:solidFill>
                <a:latin typeface="Arial"/>
                <a:ea typeface="Arial"/>
                <a:cs typeface="Arial"/>
                <a:sym typeface="Arial"/>
              </a:rPr>
              <a:t>Is it true for all the GRBs?</a:t>
            </a:r>
            <a:endParaRPr sz="2645">
              <a:solidFill>
                <a:srgbClr val="000000"/>
              </a:solidFill>
              <a:latin typeface="Arial"/>
              <a:ea typeface="Arial"/>
              <a:cs typeface="Arial"/>
              <a:sym typeface="Arial"/>
            </a:endParaRPr>
          </a:p>
          <a:p>
            <a:pPr indent="-430735" lvl="0" marL="457200" rtl="0" algn="l">
              <a:lnSpc>
                <a:spcPct val="95000"/>
              </a:lnSpc>
              <a:spcBef>
                <a:spcPts val="0"/>
              </a:spcBef>
              <a:spcAft>
                <a:spcPts val="0"/>
              </a:spcAft>
              <a:buSzPts val="3183"/>
              <a:buChar char="●"/>
            </a:pPr>
            <a:r>
              <a:rPr lang="en" sz="1778">
                <a:solidFill>
                  <a:srgbClr val="000000"/>
                </a:solidFill>
                <a:latin typeface="Arial"/>
                <a:ea typeface="Arial"/>
                <a:cs typeface="Arial"/>
                <a:sym typeface="Arial"/>
              </a:rPr>
              <a:t>The H.E.S.S. GRB observation strategy is successful in observing GeV - TeV afterglow emission from two GRBs so far </a:t>
            </a:r>
            <a:r>
              <a:rPr lang="en" sz="1778">
                <a:solidFill>
                  <a:schemeClr val="dk2"/>
                </a:solidFill>
                <a:latin typeface="Arial"/>
                <a:ea typeface="Arial"/>
                <a:cs typeface="Arial"/>
                <a:sym typeface="Arial"/>
              </a:rPr>
              <a:t>which</a:t>
            </a:r>
            <a:r>
              <a:rPr lang="en" sz="1778">
                <a:solidFill>
                  <a:srgbClr val="D41B17"/>
                </a:solidFill>
                <a:latin typeface="Arial"/>
                <a:ea typeface="Arial"/>
                <a:cs typeface="Arial"/>
                <a:sym typeface="Arial"/>
              </a:rPr>
              <a:t>  </a:t>
            </a:r>
            <a:r>
              <a:rPr lang="en" sz="1778">
                <a:solidFill>
                  <a:srgbClr val="000000"/>
                </a:solidFill>
                <a:latin typeface="Arial"/>
                <a:ea typeface="Arial"/>
                <a:cs typeface="Arial"/>
                <a:sym typeface="Arial"/>
              </a:rPr>
              <a:t>motivates to improve the strategy to search for more GRBs</a:t>
            </a:r>
            <a:r>
              <a:rPr lang="en" sz="1629"/>
              <a:t>.</a:t>
            </a:r>
            <a:endParaRPr sz="1629"/>
          </a:p>
          <a:p>
            <a:pPr indent="-437085" lvl="0" marL="457200" rtl="0" algn="l">
              <a:lnSpc>
                <a:spcPct val="95000"/>
              </a:lnSpc>
              <a:spcBef>
                <a:spcPts val="0"/>
              </a:spcBef>
              <a:spcAft>
                <a:spcPts val="0"/>
              </a:spcAft>
              <a:buSzPts val="3283"/>
              <a:buChar char="●"/>
            </a:pPr>
            <a:r>
              <a:rPr lang="en" sz="1660">
                <a:solidFill>
                  <a:srgbClr val="000000"/>
                </a:solidFill>
                <a:latin typeface="Arial"/>
                <a:ea typeface="Arial"/>
                <a:cs typeface="Arial"/>
                <a:sym typeface="Arial"/>
              </a:rPr>
              <a:t>The GRB afterglow emission model could be: </a:t>
            </a:r>
            <a:r>
              <a:rPr lang="en" sz="1660">
                <a:solidFill>
                  <a:srgbClr val="3C78D9"/>
                </a:solidFill>
                <a:latin typeface="Arial"/>
                <a:ea typeface="Arial"/>
                <a:cs typeface="Arial"/>
                <a:sym typeface="Arial"/>
              </a:rPr>
              <a:t>Synchrotron self-Compton </a:t>
            </a:r>
            <a:r>
              <a:rPr lang="en" sz="1660">
                <a:solidFill>
                  <a:srgbClr val="000000"/>
                </a:solidFill>
                <a:latin typeface="Arial"/>
                <a:ea typeface="Arial"/>
                <a:cs typeface="Arial"/>
                <a:sym typeface="Arial"/>
              </a:rPr>
              <a:t>or </a:t>
            </a:r>
            <a:r>
              <a:rPr lang="en" sz="1660">
                <a:solidFill>
                  <a:srgbClr val="FF9A00"/>
                </a:solidFill>
                <a:latin typeface="Arial"/>
                <a:ea typeface="Arial"/>
                <a:cs typeface="Arial"/>
                <a:sym typeface="Arial"/>
              </a:rPr>
              <a:t>Synchrotron dominant </a:t>
            </a:r>
            <a:r>
              <a:rPr lang="en" sz="1660">
                <a:solidFill>
                  <a:srgbClr val="D41B17"/>
                </a:solidFill>
                <a:latin typeface="Arial"/>
                <a:ea typeface="Arial"/>
                <a:cs typeface="Arial"/>
                <a:sym typeface="Arial"/>
              </a:rPr>
              <a:t>.  </a:t>
            </a:r>
            <a:r>
              <a:rPr lang="en" sz="1660">
                <a:solidFill>
                  <a:srgbClr val="000000"/>
                </a:solidFill>
                <a:latin typeface="Arial"/>
                <a:ea typeface="Arial"/>
                <a:cs typeface="Arial"/>
                <a:sym typeface="Arial"/>
              </a:rPr>
              <a:t>More GRBs should be observed to understand the emission model.</a:t>
            </a:r>
            <a:endParaRPr sz="1660">
              <a:solidFill>
                <a:srgbClr val="000000"/>
              </a:solidFill>
              <a:latin typeface="Arial"/>
              <a:ea typeface="Arial"/>
              <a:cs typeface="Arial"/>
              <a:sym typeface="Arial"/>
            </a:endParaRPr>
          </a:p>
          <a:p>
            <a:pPr indent="-437085" lvl="0" marL="457200" rtl="0" algn="l">
              <a:lnSpc>
                <a:spcPct val="95000"/>
              </a:lnSpc>
              <a:spcBef>
                <a:spcPts val="0"/>
              </a:spcBef>
              <a:spcAft>
                <a:spcPts val="0"/>
              </a:spcAft>
              <a:buSzPts val="3283"/>
              <a:buChar char="●"/>
            </a:pPr>
            <a:r>
              <a:rPr lang="en" sz="1660">
                <a:solidFill>
                  <a:srgbClr val="000000"/>
                </a:solidFill>
                <a:latin typeface="Arial"/>
                <a:ea typeface="Arial"/>
                <a:cs typeface="Arial"/>
                <a:sym typeface="Arial"/>
              </a:rPr>
              <a:t>Could this model be used to </a:t>
            </a:r>
            <a:r>
              <a:rPr lang="en" sz="1660">
                <a:solidFill>
                  <a:srgbClr val="000000"/>
                </a:solidFill>
                <a:latin typeface="Arial"/>
                <a:ea typeface="Arial"/>
                <a:cs typeface="Arial"/>
                <a:sym typeface="Arial"/>
              </a:rPr>
              <a:t>explain</a:t>
            </a:r>
            <a:r>
              <a:rPr lang="en" sz="1660">
                <a:solidFill>
                  <a:srgbClr val="000000"/>
                </a:solidFill>
                <a:latin typeface="Arial"/>
                <a:ea typeface="Arial"/>
                <a:cs typeface="Arial"/>
                <a:sym typeface="Arial"/>
              </a:rPr>
              <a:t> the afterglow emission from GRBs </a:t>
            </a:r>
            <a:r>
              <a:rPr lang="en" sz="1660">
                <a:solidFill>
                  <a:srgbClr val="000000"/>
                </a:solidFill>
                <a:latin typeface="Arial"/>
                <a:ea typeface="Arial"/>
                <a:cs typeface="Arial"/>
                <a:sym typeface="Arial"/>
              </a:rPr>
              <a:t>non-detected by H.E.S.S.?</a:t>
            </a:r>
            <a:endParaRPr sz="1660">
              <a:solidFill>
                <a:srgbClr val="000000"/>
              </a:solidFill>
              <a:latin typeface="Arial"/>
              <a:ea typeface="Arial"/>
              <a:cs typeface="Arial"/>
              <a:sym typeface="Arial"/>
            </a:endParaRPr>
          </a:p>
        </p:txBody>
      </p:sp>
      <p:pic>
        <p:nvPicPr>
          <p:cNvPr id="253" name="Google Shape;253;p25"/>
          <p:cNvPicPr preferRelativeResize="0"/>
          <p:nvPr/>
        </p:nvPicPr>
        <p:blipFill>
          <a:blip r:embed="rId3">
            <a:alphaModFix/>
          </a:blip>
          <a:stretch>
            <a:fillRect/>
          </a:stretch>
        </p:blipFill>
        <p:spPr>
          <a:xfrm>
            <a:off x="8157150" y="515000"/>
            <a:ext cx="796875" cy="796875"/>
          </a:xfrm>
          <a:prstGeom prst="rect">
            <a:avLst/>
          </a:prstGeom>
          <a:noFill/>
          <a:ln>
            <a:noFill/>
          </a:ln>
        </p:spPr>
      </p:pic>
      <p:sp>
        <p:nvSpPr>
          <p:cNvPr id="254" name="Google Shape;254;p2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55" name="Google Shape;255;p25"/>
          <p:cNvPicPr preferRelativeResize="0"/>
          <p:nvPr/>
        </p:nvPicPr>
        <p:blipFill>
          <a:blip r:embed="rId4">
            <a:alphaModFix/>
          </a:blip>
          <a:stretch>
            <a:fillRect/>
          </a:stretch>
        </p:blipFill>
        <p:spPr>
          <a:xfrm>
            <a:off x="61875" y="562450"/>
            <a:ext cx="665774" cy="665774"/>
          </a:xfrm>
          <a:prstGeom prst="rect">
            <a:avLst/>
          </a:prstGeom>
          <a:noFill/>
          <a:ln>
            <a:noFill/>
          </a:ln>
        </p:spPr>
      </p:pic>
      <p:sp>
        <p:nvSpPr>
          <p:cNvPr id="256" name="Google Shape;256;p25"/>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6"/>
          <p:cNvPicPr preferRelativeResize="0"/>
          <p:nvPr/>
        </p:nvPicPr>
        <p:blipFill>
          <a:blip r:embed="rId3">
            <a:alphaModFix/>
          </a:blip>
          <a:stretch>
            <a:fillRect/>
          </a:stretch>
        </p:blipFill>
        <p:spPr>
          <a:xfrm>
            <a:off x="8157150" y="515000"/>
            <a:ext cx="796875" cy="796875"/>
          </a:xfrm>
          <a:prstGeom prst="rect">
            <a:avLst/>
          </a:prstGeom>
          <a:noFill/>
          <a:ln>
            <a:noFill/>
          </a:ln>
        </p:spPr>
      </p:pic>
      <p:sp>
        <p:nvSpPr>
          <p:cNvPr id="262" name="Google Shape;262;p26"/>
          <p:cNvSpPr txBox="1"/>
          <p:nvPr/>
        </p:nvSpPr>
        <p:spPr>
          <a:xfrm>
            <a:off x="702900" y="552663"/>
            <a:ext cx="4567200" cy="53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50">
                <a:solidFill>
                  <a:srgbClr val="CD0000"/>
                </a:solidFill>
              </a:rPr>
              <a:t>References and Some readings</a:t>
            </a:r>
            <a:endParaRPr sz="2250">
              <a:solidFill>
                <a:srgbClr val="CD0000"/>
              </a:solidFill>
            </a:endParaRPr>
          </a:p>
        </p:txBody>
      </p:sp>
      <p:sp>
        <p:nvSpPr>
          <p:cNvPr id="263" name="Google Shape;263;p26"/>
          <p:cNvSpPr txBox="1"/>
          <p:nvPr/>
        </p:nvSpPr>
        <p:spPr>
          <a:xfrm>
            <a:off x="764025" y="1311875"/>
            <a:ext cx="8190000" cy="3246300"/>
          </a:xfrm>
          <a:prstGeom prst="rect">
            <a:avLst/>
          </a:prstGeom>
          <a:noFill/>
          <a:ln>
            <a:noFill/>
          </a:ln>
        </p:spPr>
        <p:txBody>
          <a:bodyPr anchorCtr="0" anchor="t" bIns="91425" lIns="91425" spcFirstLastPara="1" rIns="91425" wrap="square" tIns="91425">
            <a:spAutoFit/>
          </a:bodyPr>
          <a:lstStyle/>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4"/>
              </a:rPr>
              <a:t>Revealing x-ray and gamma ray temporal and spectral similarities in the GRB 190829A afterglow</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5"/>
              </a:rPr>
              <a:t>Extreme emission seen from γ-ray bursts</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6"/>
              </a:rPr>
              <a:t>A very-high-energy component deep in the γ-ray burst afterglow</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7"/>
              </a:rPr>
              <a:t>The Gamma-ray Coordinates Network (GCN)</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8"/>
              </a:rPr>
              <a:t>HESS WG: Multiwavelength Observations</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9"/>
              </a:rPr>
              <a:t>TeVCat 2.0</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10"/>
              </a:rPr>
              <a:t>Teraelectronvolt Astronomy</a:t>
            </a:r>
            <a:endParaRPr sz="1950" u="sng">
              <a:solidFill>
                <a:schemeClr val="dk2"/>
              </a:solidFill>
            </a:endParaRPr>
          </a:p>
          <a:p>
            <a:pPr indent="-352425" lvl="0" marL="457200" rtl="0" algn="l">
              <a:lnSpc>
                <a:spcPct val="115000"/>
              </a:lnSpc>
              <a:spcBef>
                <a:spcPts val="0"/>
              </a:spcBef>
              <a:spcAft>
                <a:spcPts val="0"/>
              </a:spcAft>
              <a:buClr>
                <a:schemeClr val="dk2"/>
              </a:buClr>
              <a:buSzPts val="1950"/>
              <a:buAutoNum type="arabicPeriod"/>
            </a:pPr>
            <a:r>
              <a:rPr lang="en" sz="1950" u="sng">
                <a:solidFill>
                  <a:schemeClr val="hlink"/>
                </a:solidFill>
                <a:hlinkClick r:id="rId11"/>
              </a:rPr>
              <a:t>GMS: A New Era in Gamma-ray Science</a:t>
            </a:r>
            <a:endParaRPr sz="1950" u="sng">
              <a:solidFill>
                <a:schemeClr val="dk2"/>
              </a:solidFill>
            </a:endParaRPr>
          </a:p>
        </p:txBody>
      </p:sp>
      <p:sp>
        <p:nvSpPr>
          <p:cNvPr id="264" name="Google Shape;264;p2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65" name="Google Shape;265;p26"/>
          <p:cNvPicPr preferRelativeResize="0"/>
          <p:nvPr/>
        </p:nvPicPr>
        <p:blipFill>
          <a:blip r:embed="rId12">
            <a:alphaModFix/>
          </a:blip>
          <a:stretch>
            <a:fillRect/>
          </a:stretch>
        </p:blipFill>
        <p:spPr>
          <a:xfrm>
            <a:off x="0" y="485275"/>
            <a:ext cx="665774" cy="665774"/>
          </a:xfrm>
          <a:prstGeom prst="rect">
            <a:avLst/>
          </a:prstGeom>
          <a:noFill/>
          <a:ln>
            <a:noFill/>
          </a:ln>
        </p:spPr>
      </p:pic>
      <p:sp>
        <p:nvSpPr>
          <p:cNvPr id="266" name="Google Shape;266;p26"/>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7"/>
          <p:cNvSpPr txBox="1"/>
          <p:nvPr>
            <p:ph type="title"/>
          </p:nvPr>
        </p:nvSpPr>
        <p:spPr>
          <a:xfrm>
            <a:off x="729450" y="6521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End</a:t>
            </a:r>
            <a:endParaRPr/>
          </a:p>
        </p:txBody>
      </p:sp>
      <p:sp>
        <p:nvSpPr>
          <p:cNvPr id="272" name="Google Shape;272;p27"/>
          <p:cNvSpPr txBox="1"/>
          <p:nvPr>
            <p:ph idx="1" type="body"/>
          </p:nvPr>
        </p:nvSpPr>
        <p:spPr>
          <a:xfrm>
            <a:off x="2596525" y="1600900"/>
            <a:ext cx="4040400" cy="2261100"/>
          </a:xfrm>
          <a:prstGeom prst="rect">
            <a:avLst/>
          </a:prstGeom>
          <a:solidFill>
            <a:schemeClr val="lt2"/>
          </a:solidFill>
        </p:spPr>
        <p:txBody>
          <a:bodyPr anchorCtr="0" anchor="t" bIns="91425" lIns="91425" spcFirstLastPara="1" rIns="91425" wrap="square" tIns="91425">
            <a:normAutofit/>
          </a:bodyPr>
          <a:lstStyle/>
          <a:p>
            <a:pPr indent="0" lvl="0" marL="0" rtl="0" algn="ctr">
              <a:spcBef>
                <a:spcPts val="0"/>
              </a:spcBef>
              <a:spcAft>
                <a:spcPts val="1200"/>
              </a:spcAft>
              <a:buNone/>
            </a:pPr>
            <a:r>
              <a:rPr lang="en" sz="3750">
                <a:solidFill>
                  <a:srgbClr val="FF0000"/>
                </a:solidFill>
                <a:highlight>
                  <a:srgbClr val="FFFFFF"/>
                </a:highlight>
                <a:latin typeface="Arial"/>
                <a:ea typeface="Arial"/>
                <a:cs typeface="Arial"/>
                <a:sym typeface="Arial"/>
              </a:rPr>
              <a:t>Thank you for your kind attention !</a:t>
            </a:r>
            <a:endParaRPr>
              <a:solidFill>
                <a:srgbClr val="FF0000"/>
              </a:solidFill>
            </a:endParaRPr>
          </a:p>
        </p:txBody>
      </p:sp>
      <p:pic>
        <p:nvPicPr>
          <p:cNvPr id="273" name="Google Shape;273;p27"/>
          <p:cNvPicPr preferRelativeResize="0"/>
          <p:nvPr/>
        </p:nvPicPr>
        <p:blipFill>
          <a:blip r:embed="rId3">
            <a:alphaModFix/>
          </a:blip>
          <a:stretch>
            <a:fillRect/>
          </a:stretch>
        </p:blipFill>
        <p:spPr>
          <a:xfrm>
            <a:off x="7215325" y="3144250"/>
            <a:ext cx="1792750" cy="1792750"/>
          </a:xfrm>
          <a:prstGeom prst="rect">
            <a:avLst/>
          </a:prstGeom>
          <a:noFill/>
          <a:ln>
            <a:noFill/>
          </a:ln>
        </p:spPr>
      </p:pic>
      <p:pic>
        <p:nvPicPr>
          <p:cNvPr id="274" name="Google Shape;274;p27"/>
          <p:cNvPicPr preferRelativeResize="0"/>
          <p:nvPr/>
        </p:nvPicPr>
        <p:blipFill>
          <a:blip r:embed="rId4">
            <a:alphaModFix/>
          </a:blip>
          <a:stretch>
            <a:fillRect/>
          </a:stretch>
        </p:blipFill>
        <p:spPr>
          <a:xfrm>
            <a:off x="258225" y="3048125"/>
            <a:ext cx="1615099" cy="1615099"/>
          </a:xfrm>
          <a:prstGeom prst="rect">
            <a:avLst/>
          </a:prstGeom>
          <a:noFill/>
          <a:ln>
            <a:noFill/>
          </a:ln>
        </p:spPr>
      </p:pic>
      <p:sp>
        <p:nvSpPr>
          <p:cNvPr id="275" name="Google Shape;275;p2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76" name="Google Shape;276;p27"/>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8"/>
          <p:cNvPicPr preferRelativeResize="0"/>
          <p:nvPr/>
        </p:nvPicPr>
        <p:blipFill>
          <a:blip r:embed="rId3">
            <a:alphaModFix/>
          </a:blip>
          <a:stretch>
            <a:fillRect/>
          </a:stretch>
        </p:blipFill>
        <p:spPr>
          <a:xfrm>
            <a:off x="8157150" y="515000"/>
            <a:ext cx="796875" cy="796875"/>
          </a:xfrm>
          <a:prstGeom prst="rect">
            <a:avLst/>
          </a:prstGeom>
          <a:noFill/>
          <a:ln>
            <a:noFill/>
          </a:ln>
        </p:spPr>
      </p:pic>
      <p:sp>
        <p:nvSpPr>
          <p:cNvPr id="282" name="Google Shape;282;p28"/>
          <p:cNvSpPr txBox="1"/>
          <p:nvPr/>
        </p:nvSpPr>
        <p:spPr>
          <a:xfrm>
            <a:off x="702900" y="552663"/>
            <a:ext cx="4567200" cy="53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50">
                <a:solidFill>
                  <a:srgbClr val="CD0000"/>
                </a:solidFill>
              </a:rPr>
              <a:t>Backup slides</a:t>
            </a:r>
            <a:endParaRPr sz="2250">
              <a:solidFill>
                <a:srgbClr val="CD0000"/>
              </a:solidFill>
            </a:endParaRPr>
          </a:p>
        </p:txBody>
      </p:sp>
      <p:sp>
        <p:nvSpPr>
          <p:cNvPr id="283" name="Google Shape;283;p2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84" name="Google Shape;284;p28"/>
          <p:cNvPicPr preferRelativeResize="0"/>
          <p:nvPr/>
        </p:nvPicPr>
        <p:blipFill>
          <a:blip r:embed="rId4">
            <a:alphaModFix/>
          </a:blip>
          <a:stretch>
            <a:fillRect/>
          </a:stretch>
        </p:blipFill>
        <p:spPr>
          <a:xfrm>
            <a:off x="0" y="485275"/>
            <a:ext cx="665774" cy="665774"/>
          </a:xfrm>
          <a:prstGeom prst="rect">
            <a:avLst/>
          </a:prstGeom>
          <a:noFill/>
          <a:ln>
            <a:noFill/>
          </a:ln>
        </p:spPr>
      </p:pic>
      <p:sp>
        <p:nvSpPr>
          <p:cNvPr id="285" name="Google Shape;285;p28"/>
          <p:cNvSpPr txBox="1"/>
          <p:nvPr/>
        </p:nvSpPr>
        <p:spPr>
          <a:xfrm>
            <a:off x="837700" y="1421750"/>
            <a:ext cx="6311400" cy="1041000"/>
          </a:xfrm>
          <a:prstGeom prst="rect">
            <a:avLst/>
          </a:prstGeom>
          <a:noFill/>
          <a:ln cap="flat" cmpd="sng" w="19050">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50"/>
              <a:t>Question:</a:t>
            </a:r>
            <a:r>
              <a:rPr lang="en" sz="1250"/>
              <a:t> In the afterglow phase, are GRBs emitting very high energy gamma-rays (VHE; &gt; 100 GeV) ?  </a:t>
            </a:r>
            <a:endParaRPr sz="1250"/>
          </a:p>
          <a:p>
            <a:pPr indent="0" lvl="0" marL="0" rtl="0" algn="l">
              <a:lnSpc>
                <a:spcPct val="115000"/>
              </a:lnSpc>
              <a:spcBef>
                <a:spcPts val="0"/>
              </a:spcBef>
              <a:spcAft>
                <a:spcPts val="0"/>
              </a:spcAft>
              <a:buNone/>
            </a:pPr>
            <a:r>
              <a:rPr b="1" lang="en" sz="1250"/>
              <a:t>Note</a:t>
            </a:r>
            <a:r>
              <a:rPr lang="en" sz="1250"/>
              <a:t>: Due to extragalactic background light (EBL) absorption, VHE gamma-rays tend to have a softer spectrum (</a:t>
            </a:r>
            <a:r>
              <a:rPr lang="en" sz="1250">
                <a:solidFill>
                  <a:srgbClr val="D41B17"/>
                </a:solidFill>
              </a:rPr>
              <a:t>Need to be in backup</a:t>
            </a:r>
            <a:r>
              <a:rPr lang="en" sz="1250"/>
              <a:t>)</a:t>
            </a:r>
            <a:endParaRPr sz="1250"/>
          </a:p>
        </p:txBody>
      </p:sp>
      <p:sp>
        <p:nvSpPr>
          <p:cNvPr id="286" name="Google Shape;286;p28"/>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29"/>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292" name="Google Shape;292;p29"/>
          <p:cNvPicPr preferRelativeResize="0"/>
          <p:nvPr/>
        </p:nvPicPr>
        <p:blipFill>
          <a:blip r:embed="rId4">
            <a:alphaModFix/>
          </a:blip>
          <a:stretch>
            <a:fillRect/>
          </a:stretch>
        </p:blipFill>
        <p:spPr>
          <a:xfrm>
            <a:off x="0" y="0"/>
            <a:ext cx="534723" cy="534723"/>
          </a:xfrm>
          <a:prstGeom prst="rect">
            <a:avLst/>
          </a:prstGeom>
          <a:noFill/>
          <a:ln>
            <a:noFill/>
          </a:ln>
        </p:spPr>
      </p:pic>
      <p:pic>
        <p:nvPicPr>
          <p:cNvPr id="293" name="Google Shape;293;p29"/>
          <p:cNvPicPr preferRelativeResize="0"/>
          <p:nvPr/>
        </p:nvPicPr>
        <p:blipFill>
          <a:blip r:embed="rId5">
            <a:alphaModFix/>
          </a:blip>
          <a:stretch>
            <a:fillRect/>
          </a:stretch>
        </p:blipFill>
        <p:spPr>
          <a:xfrm>
            <a:off x="8106225" y="133050"/>
            <a:ext cx="796875" cy="796875"/>
          </a:xfrm>
          <a:prstGeom prst="rect">
            <a:avLst/>
          </a:prstGeom>
          <a:noFill/>
          <a:ln>
            <a:noFill/>
          </a:ln>
        </p:spPr>
      </p:pic>
      <p:sp>
        <p:nvSpPr>
          <p:cNvPr id="294" name="Google Shape;294;p29"/>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0"/>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300" name="Google Shape;300;p30"/>
          <p:cNvPicPr preferRelativeResize="0"/>
          <p:nvPr/>
        </p:nvPicPr>
        <p:blipFill>
          <a:blip r:embed="rId4">
            <a:alphaModFix/>
          </a:blip>
          <a:stretch>
            <a:fillRect/>
          </a:stretch>
        </p:blipFill>
        <p:spPr>
          <a:xfrm>
            <a:off x="8233550" y="4194225"/>
            <a:ext cx="796875" cy="796875"/>
          </a:xfrm>
          <a:prstGeom prst="rect">
            <a:avLst/>
          </a:prstGeom>
          <a:noFill/>
          <a:ln>
            <a:noFill/>
          </a:ln>
        </p:spPr>
      </p:pic>
      <p:pic>
        <p:nvPicPr>
          <p:cNvPr id="301" name="Google Shape;301;p30"/>
          <p:cNvPicPr preferRelativeResize="0"/>
          <p:nvPr/>
        </p:nvPicPr>
        <p:blipFill>
          <a:blip r:embed="rId5">
            <a:alphaModFix/>
          </a:blip>
          <a:stretch>
            <a:fillRect/>
          </a:stretch>
        </p:blipFill>
        <p:spPr>
          <a:xfrm>
            <a:off x="0" y="0"/>
            <a:ext cx="534723" cy="534723"/>
          </a:xfrm>
          <a:prstGeom prst="rect">
            <a:avLst/>
          </a:prstGeom>
          <a:noFill/>
          <a:ln>
            <a:noFill/>
          </a:ln>
        </p:spPr>
      </p:pic>
      <p:sp>
        <p:nvSpPr>
          <p:cNvPr id="302" name="Google Shape;302;p30"/>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1"/>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308" name="Google Shape;308;p31"/>
          <p:cNvPicPr preferRelativeResize="0"/>
          <p:nvPr/>
        </p:nvPicPr>
        <p:blipFill>
          <a:blip r:embed="rId4">
            <a:alphaModFix/>
          </a:blip>
          <a:stretch>
            <a:fillRect/>
          </a:stretch>
        </p:blipFill>
        <p:spPr>
          <a:xfrm>
            <a:off x="8233525" y="0"/>
            <a:ext cx="796875" cy="796875"/>
          </a:xfrm>
          <a:prstGeom prst="rect">
            <a:avLst/>
          </a:prstGeom>
          <a:noFill/>
          <a:ln>
            <a:noFill/>
          </a:ln>
        </p:spPr>
      </p:pic>
      <p:sp>
        <p:nvSpPr>
          <p:cNvPr id="309" name="Google Shape;309;p31"/>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32"/>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315" name="Google Shape;315;p32"/>
          <p:cNvPicPr preferRelativeResize="0"/>
          <p:nvPr/>
        </p:nvPicPr>
        <p:blipFill>
          <a:blip r:embed="rId4">
            <a:alphaModFix/>
          </a:blip>
          <a:stretch>
            <a:fillRect/>
          </a:stretch>
        </p:blipFill>
        <p:spPr>
          <a:xfrm>
            <a:off x="8208075" y="0"/>
            <a:ext cx="796875" cy="796875"/>
          </a:xfrm>
          <a:prstGeom prst="rect">
            <a:avLst/>
          </a:prstGeom>
          <a:noFill/>
          <a:ln>
            <a:noFill/>
          </a:ln>
        </p:spPr>
      </p:pic>
      <p:sp>
        <p:nvSpPr>
          <p:cNvPr id="316" name="Google Shape;316;p32"/>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idx="4294967295" type="title"/>
          </p:nvPr>
        </p:nvSpPr>
        <p:spPr>
          <a:xfrm>
            <a:off x="658775" y="528000"/>
            <a:ext cx="59772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950">
                <a:solidFill>
                  <a:srgbClr val="172B4D"/>
                </a:solidFill>
                <a:highlight>
                  <a:srgbClr val="FFFFFF"/>
                </a:highlight>
                <a:latin typeface="Roboto"/>
                <a:ea typeface="Roboto"/>
                <a:cs typeface="Roboto"/>
                <a:sym typeface="Roboto"/>
              </a:rPr>
              <a:t>Outline</a:t>
            </a:r>
            <a:endParaRPr sz="4500"/>
          </a:p>
        </p:txBody>
      </p:sp>
      <p:sp>
        <p:nvSpPr>
          <p:cNvPr id="100" name="Google Shape;100;p15"/>
          <p:cNvSpPr txBox="1"/>
          <p:nvPr/>
        </p:nvSpPr>
        <p:spPr>
          <a:xfrm>
            <a:off x="264050" y="1377725"/>
            <a:ext cx="8449800" cy="2616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200"/>
              </a:spcBef>
              <a:spcAft>
                <a:spcPts val="0"/>
              </a:spcAft>
              <a:buSzPts val="2000"/>
              <a:buChar char="●"/>
            </a:pPr>
            <a:r>
              <a:rPr lang="en" sz="2000"/>
              <a:t>Basic introduction of GRBs</a:t>
            </a:r>
            <a:endParaRPr sz="2000"/>
          </a:p>
          <a:p>
            <a:pPr indent="-355600" lvl="0" marL="457200" rtl="0" algn="l">
              <a:lnSpc>
                <a:spcPct val="115000"/>
              </a:lnSpc>
              <a:spcBef>
                <a:spcPts val="0"/>
              </a:spcBef>
              <a:spcAft>
                <a:spcPts val="0"/>
              </a:spcAft>
              <a:buSzPts val="2000"/>
              <a:buChar char="●"/>
            </a:pPr>
            <a:r>
              <a:rPr lang="en" sz="2000"/>
              <a:t>H.E.S.S. Telescope</a:t>
            </a:r>
            <a:endParaRPr sz="2000"/>
          </a:p>
          <a:p>
            <a:pPr indent="-355600" lvl="0" marL="457200" rtl="0" algn="l">
              <a:lnSpc>
                <a:spcPct val="115000"/>
              </a:lnSpc>
              <a:spcBef>
                <a:spcPts val="0"/>
              </a:spcBef>
              <a:spcAft>
                <a:spcPts val="0"/>
              </a:spcAft>
              <a:buSzPts val="2000"/>
              <a:buChar char="●"/>
            </a:pPr>
            <a:r>
              <a:rPr lang="en" sz="2000"/>
              <a:t>H.E.S.S. GRB program</a:t>
            </a:r>
            <a:endParaRPr sz="2000"/>
          </a:p>
          <a:p>
            <a:pPr indent="-355600" lvl="0" marL="457200" rtl="0" algn="l">
              <a:lnSpc>
                <a:spcPct val="115000"/>
              </a:lnSpc>
              <a:spcBef>
                <a:spcPts val="0"/>
              </a:spcBef>
              <a:spcAft>
                <a:spcPts val="0"/>
              </a:spcAft>
              <a:buSzPts val="2000"/>
              <a:buChar char="●"/>
            </a:pPr>
            <a:r>
              <a:rPr lang="en" sz="2000"/>
              <a:t>Search for </a:t>
            </a:r>
            <a:r>
              <a:rPr lang="en" sz="2000"/>
              <a:t>correlation</a:t>
            </a:r>
            <a:r>
              <a:rPr lang="en" sz="2000"/>
              <a:t> between X-ray and VHE emission from GRBs observed by H.E.S.S.</a:t>
            </a:r>
            <a:endParaRPr sz="2000"/>
          </a:p>
          <a:p>
            <a:pPr indent="-355600" lvl="0" marL="457200" rtl="0" algn="l">
              <a:lnSpc>
                <a:spcPct val="115000"/>
              </a:lnSpc>
              <a:spcBef>
                <a:spcPts val="0"/>
              </a:spcBef>
              <a:spcAft>
                <a:spcPts val="0"/>
              </a:spcAft>
              <a:buSzPts val="2000"/>
              <a:buChar char="●"/>
            </a:pPr>
            <a:r>
              <a:rPr lang="en" sz="2000"/>
              <a:t>Conclusion</a:t>
            </a:r>
            <a:endParaRPr sz="2000"/>
          </a:p>
          <a:p>
            <a:pPr indent="-355600" lvl="0" marL="457200" rtl="0" algn="l">
              <a:lnSpc>
                <a:spcPct val="115000"/>
              </a:lnSpc>
              <a:spcBef>
                <a:spcPts val="0"/>
              </a:spcBef>
              <a:spcAft>
                <a:spcPts val="0"/>
              </a:spcAft>
              <a:buSzPts val="2000"/>
              <a:buChar char="●"/>
            </a:pPr>
            <a:r>
              <a:rPr lang="en" sz="2000"/>
              <a:t>Reference</a:t>
            </a:r>
            <a:endParaRPr sz="2000"/>
          </a:p>
        </p:txBody>
      </p:sp>
      <p:pic>
        <p:nvPicPr>
          <p:cNvPr id="101" name="Google Shape;101;p15"/>
          <p:cNvPicPr preferRelativeResize="0"/>
          <p:nvPr/>
        </p:nvPicPr>
        <p:blipFill>
          <a:blip r:embed="rId3">
            <a:alphaModFix/>
          </a:blip>
          <a:stretch>
            <a:fillRect/>
          </a:stretch>
        </p:blipFill>
        <p:spPr>
          <a:xfrm>
            <a:off x="8276925" y="528000"/>
            <a:ext cx="838100" cy="838100"/>
          </a:xfrm>
          <a:prstGeom prst="rect">
            <a:avLst/>
          </a:prstGeom>
          <a:noFill/>
          <a:ln>
            <a:noFill/>
          </a:ln>
        </p:spPr>
      </p:pic>
      <p:sp>
        <p:nvSpPr>
          <p:cNvPr id="102" name="Google Shape;102;p1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03" name="Google Shape;103;p15"/>
          <p:cNvPicPr preferRelativeResize="0"/>
          <p:nvPr/>
        </p:nvPicPr>
        <p:blipFill>
          <a:blip r:embed="rId4">
            <a:alphaModFix/>
          </a:blip>
          <a:stretch>
            <a:fillRect/>
          </a:stretch>
        </p:blipFill>
        <p:spPr>
          <a:xfrm>
            <a:off x="61875" y="562450"/>
            <a:ext cx="665774" cy="665774"/>
          </a:xfrm>
          <a:prstGeom prst="rect">
            <a:avLst/>
          </a:prstGeom>
          <a:noFill/>
          <a:ln>
            <a:noFill/>
          </a:ln>
        </p:spPr>
      </p:pic>
      <p:sp>
        <p:nvSpPr>
          <p:cNvPr id="104" name="Google Shape;104;p15"/>
          <p:cNvSpPr txBox="1"/>
          <p:nvPr/>
        </p:nvSpPr>
        <p:spPr>
          <a:xfrm>
            <a:off x="264050" y="4789500"/>
            <a:ext cx="530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highlight>
                  <a:srgbClr val="EDEBE9"/>
                </a:highlight>
              </a:rPr>
              <a:t>|Astroparticle School|</a:t>
            </a:r>
            <a:r>
              <a:rPr lang="en" sz="1100">
                <a:solidFill>
                  <a:srgbClr val="24425A"/>
                </a:solidFill>
                <a:highlight>
                  <a:srgbClr val="F5FAFF"/>
                </a:highlight>
              </a:rPr>
              <a:t>Obertrubach-Bärnfels</a:t>
            </a:r>
            <a:r>
              <a:rPr lang="en" sz="1100">
                <a:highlight>
                  <a:srgbClr val="EDEBE9"/>
                </a:highlight>
              </a:rPr>
              <a:t> | by Jean| 2022.10.05-13</a:t>
            </a:r>
            <a:endParaRPr sz="1700"/>
          </a:p>
        </p:txBody>
      </p:sp>
      <p:pic>
        <p:nvPicPr>
          <p:cNvPr id="105" name="Google Shape;105;p15"/>
          <p:cNvPicPr preferRelativeResize="0"/>
          <p:nvPr/>
        </p:nvPicPr>
        <p:blipFill>
          <a:blip r:embed="rId4">
            <a:alphaModFix/>
          </a:blip>
          <a:stretch>
            <a:fillRect/>
          </a:stretch>
        </p:blipFill>
        <p:spPr>
          <a:xfrm>
            <a:off x="7977425" y="4391050"/>
            <a:ext cx="665774" cy="665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3"/>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322" name="Google Shape;322;p33"/>
          <p:cNvPicPr preferRelativeResize="0"/>
          <p:nvPr/>
        </p:nvPicPr>
        <p:blipFill>
          <a:blip r:embed="rId4">
            <a:alphaModFix/>
          </a:blip>
          <a:stretch>
            <a:fillRect/>
          </a:stretch>
        </p:blipFill>
        <p:spPr>
          <a:xfrm>
            <a:off x="7011100" y="2407750"/>
            <a:ext cx="2132888" cy="1834264"/>
          </a:xfrm>
          <a:prstGeom prst="rect">
            <a:avLst/>
          </a:prstGeom>
          <a:noFill/>
          <a:ln>
            <a:noFill/>
          </a:ln>
        </p:spPr>
      </p:pic>
      <p:sp>
        <p:nvSpPr>
          <p:cNvPr id="323" name="Google Shape;323;p33"/>
          <p:cNvSpPr txBox="1"/>
          <p:nvPr/>
        </p:nvSpPr>
        <p:spPr>
          <a:xfrm>
            <a:off x="7423825" y="4038300"/>
            <a:ext cx="1606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0000"/>
                </a:solidFill>
              </a:rPr>
              <a:t>Credit: Hinton, 2009 </a:t>
            </a:r>
            <a:endParaRPr sz="1000">
              <a:solidFill>
                <a:srgbClr val="FF0000"/>
              </a:solidFill>
            </a:endParaRPr>
          </a:p>
        </p:txBody>
      </p:sp>
      <p:pic>
        <p:nvPicPr>
          <p:cNvPr id="324" name="Google Shape;324;p33"/>
          <p:cNvPicPr preferRelativeResize="0"/>
          <p:nvPr/>
        </p:nvPicPr>
        <p:blipFill>
          <a:blip r:embed="rId5">
            <a:alphaModFix/>
          </a:blip>
          <a:stretch>
            <a:fillRect/>
          </a:stretch>
        </p:blipFill>
        <p:spPr>
          <a:xfrm>
            <a:off x="8347125" y="0"/>
            <a:ext cx="796875" cy="796875"/>
          </a:xfrm>
          <a:prstGeom prst="rect">
            <a:avLst/>
          </a:prstGeom>
          <a:noFill/>
          <a:ln>
            <a:noFill/>
          </a:ln>
        </p:spPr>
      </p:pic>
      <p:sp>
        <p:nvSpPr>
          <p:cNvPr id="325" name="Google Shape;325;p33"/>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txBox="1"/>
          <p:nvPr>
            <p:ph type="title"/>
          </p:nvPr>
        </p:nvSpPr>
        <p:spPr>
          <a:xfrm>
            <a:off x="727650" y="5624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950">
                <a:solidFill>
                  <a:srgbClr val="172B4D"/>
                </a:solidFill>
                <a:highlight>
                  <a:srgbClr val="FFFFFF"/>
                </a:highlight>
                <a:latin typeface="Roboto"/>
                <a:ea typeface="Roboto"/>
                <a:cs typeface="Roboto"/>
                <a:sym typeface="Roboto"/>
              </a:rPr>
              <a:t>Gamma-ray Bursts (GRBs)</a:t>
            </a:r>
            <a:endParaRPr sz="4500"/>
          </a:p>
        </p:txBody>
      </p:sp>
      <p:pic>
        <p:nvPicPr>
          <p:cNvPr id="111" name="Google Shape;111;p16"/>
          <p:cNvPicPr preferRelativeResize="0"/>
          <p:nvPr/>
        </p:nvPicPr>
        <p:blipFill>
          <a:blip r:embed="rId3">
            <a:alphaModFix/>
          </a:blip>
          <a:stretch>
            <a:fillRect/>
          </a:stretch>
        </p:blipFill>
        <p:spPr>
          <a:xfrm>
            <a:off x="8099850" y="437863"/>
            <a:ext cx="914950" cy="914950"/>
          </a:xfrm>
          <a:prstGeom prst="rect">
            <a:avLst/>
          </a:prstGeom>
          <a:noFill/>
          <a:ln>
            <a:noFill/>
          </a:ln>
        </p:spPr>
      </p:pic>
      <p:pic>
        <p:nvPicPr>
          <p:cNvPr id="112" name="Google Shape;112;p16"/>
          <p:cNvPicPr preferRelativeResize="0"/>
          <p:nvPr/>
        </p:nvPicPr>
        <p:blipFill>
          <a:blip r:embed="rId4">
            <a:alphaModFix/>
          </a:blip>
          <a:stretch>
            <a:fillRect/>
          </a:stretch>
        </p:blipFill>
        <p:spPr>
          <a:xfrm>
            <a:off x="5288675" y="1228225"/>
            <a:ext cx="3000000" cy="2407432"/>
          </a:xfrm>
          <a:prstGeom prst="rect">
            <a:avLst/>
          </a:prstGeom>
          <a:noFill/>
          <a:ln>
            <a:noFill/>
          </a:ln>
        </p:spPr>
      </p:pic>
      <p:sp>
        <p:nvSpPr>
          <p:cNvPr id="113" name="Google Shape;113;p16"/>
          <p:cNvSpPr txBox="1"/>
          <p:nvPr/>
        </p:nvSpPr>
        <p:spPr>
          <a:xfrm>
            <a:off x="5105550" y="1228225"/>
            <a:ext cx="2044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Prompt Emission</a:t>
            </a:r>
            <a:endParaRPr sz="1700"/>
          </a:p>
        </p:txBody>
      </p:sp>
      <p:sp>
        <p:nvSpPr>
          <p:cNvPr id="114" name="Google Shape;114;p16"/>
          <p:cNvSpPr txBox="1"/>
          <p:nvPr/>
        </p:nvSpPr>
        <p:spPr>
          <a:xfrm>
            <a:off x="220800" y="1347075"/>
            <a:ext cx="4351200" cy="1244400"/>
          </a:xfrm>
          <a:prstGeom prst="rect">
            <a:avLst/>
          </a:prstGeom>
          <a:noFill/>
          <a:ln cap="flat" cmpd="sng" w="19050">
            <a:solidFill>
              <a:srgbClr val="FF0000"/>
            </a:solidFill>
            <a:prstDash val="dashDot"/>
            <a:round/>
            <a:headEnd len="sm" w="sm" type="none"/>
            <a:tailEnd len="sm" w="sm" type="none"/>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accent1"/>
              </a:buClr>
              <a:buSzPts val="1700"/>
              <a:buFont typeface="Lato"/>
              <a:buChar char="●"/>
            </a:pPr>
            <a:r>
              <a:rPr lang="en" sz="1450">
                <a:solidFill>
                  <a:srgbClr val="172B4D"/>
                </a:solidFill>
                <a:highlight>
                  <a:schemeClr val="lt1"/>
                </a:highlight>
                <a:latin typeface="Roboto"/>
                <a:ea typeface="Roboto"/>
                <a:cs typeface="Roboto"/>
                <a:sym typeface="Roboto"/>
              </a:rPr>
              <a:t>Extremely</a:t>
            </a:r>
            <a:r>
              <a:rPr lang="en" sz="1450">
                <a:solidFill>
                  <a:srgbClr val="172B4D"/>
                </a:solidFill>
                <a:highlight>
                  <a:schemeClr val="lt1"/>
                </a:highlight>
                <a:latin typeface="Roboto"/>
                <a:ea typeface="Roboto"/>
                <a:cs typeface="Roboto"/>
                <a:sym typeface="Roboto"/>
              </a:rPr>
              <a:t> bright sources in the universe</a:t>
            </a:r>
            <a:r>
              <a:rPr lang="en" sz="1450">
                <a:solidFill>
                  <a:srgbClr val="172B4D"/>
                </a:solidFill>
                <a:highlight>
                  <a:schemeClr val="lt1"/>
                </a:highlight>
                <a:latin typeface="Roboto"/>
                <a:ea typeface="Roboto"/>
                <a:cs typeface="Roboto"/>
                <a:sym typeface="Roboto"/>
              </a:rPr>
              <a:t>.</a:t>
            </a:r>
            <a:endParaRPr sz="1450">
              <a:solidFill>
                <a:srgbClr val="172B4D"/>
              </a:solidFill>
              <a:highlight>
                <a:schemeClr val="lt1"/>
              </a:highlight>
              <a:latin typeface="Roboto"/>
              <a:ea typeface="Roboto"/>
              <a:cs typeface="Roboto"/>
              <a:sym typeface="Roboto"/>
            </a:endParaRPr>
          </a:p>
          <a:p>
            <a:pPr indent="-352425" lvl="0" marL="457200" rtl="0" algn="l">
              <a:lnSpc>
                <a:spcPct val="115000"/>
              </a:lnSpc>
              <a:spcBef>
                <a:spcPts val="0"/>
              </a:spcBef>
              <a:spcAft>
                <a:spcPts val="0"/>
              </a:spcAft>
              <a:buClr>
                <a:srgbClr val="172B4D"/>
              </a:buClr>
              <a:buSzPts val="1950"/>
              <a:buFont typeface="Roboto"/>
              <a:buChar char="●"/>
            </a:pPr>
            <a:r>
              <a:rPr lang="en" sz="1250">
                <a:solidFill>
                  <a:srgbClr val="172B4D"/>
                </a:solidFill>
                <a:highlight>
                  <a:schemeClr val="lt1"/>
                </a:highlight>
                <a:latin typeface="Roboto"/>
                <a:ea typeface="Roboto"/>
                <a:cs typeface="Roboto"/>
                <a:sym typeface="Roboto"/>
              </a:rPr>
              <a:t>GRBs have two phases, the prompt phase that last few milliseconds to thousands of seconds and Afterglow phase that last for several days</a:t>
            </a:r>
            <a:r>
              <a:rPr lang="en" sz="1250">
                <a:solidFill>
                  <a:srgbClr val="172B4D"/>
                </a:solidFill>
                <a:highlight>
                  <a:schemeClr val="lt1"/>
                </a:highlight>
                <a:latin typeface="Roboto"/>
                <a:ea typeface="Roboto"/>
                <a:cs typeface="Roboto"/>
                <a:sym typeface="Roboto"/>
              </a:rPr>
              <a:t>.</a:t>
            </a:r>
            <a:endParaRPr sz="1250">
              <a:solidFill>
                <a:srgbClr val="172B4D"/>
              </a:solidFill>
              <a:highlight>
                <a:schemeClr val="lt1"/>
              </a:highlight>
              <a:latin typeface="Roboto"/>
              <a:ea typeface="Roboto"/>
              <a:cs typeface="Roboto"/>
              <a:sym typeface="Roboto"/>
            </a:endParaRPr>
          </a:p>
        </p:txBody>
      </p:sp>
      <p:sp>
        <p:nvSpPr>
          <p:cNvPr id="115" name="Google Shape;115;p16"/>
          <p:cNvSpPr txBox="1"/>
          <p:nvPr/>
        </p:nvSpPr>
        <p:spPr>
          <a:xfrm>
            <a:off x="8556658" y="4677242"/>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16" name="Google Shape;116;p16"/>
          <p:cNvPicPr preferRelativeResize="0"/>
          <p:nvPr/>
        </p:nvPicPr>
        <p:blipFill>
          <a:blip r:embed="rId5">
            <a:alphaModFix/>
          </a:blip>
          <a:stretch>
            <a:fillRect/>
          </a:stretch>
        </p:blipFill>
        <p:spPr>
          <a:xfrm>
            <a:off x="61875" y="562450"/>
            <a:ext cx="665774" cy="665774"/>
          </a:xfrm>
          <a:prstGeom prst="rect">
            <a:avLst/>
          </a:prstGeom>
          <a:noFill/>
          <a:ln>
            <a:noFill/>
          </a:ln>
        </p:spPr>
      </p:pic>
      <p:pic>
        <p:nvPicPr>
          <p:cNvPr id="117" name="Google Shape;117;p16"/>
          <p:cNvPicPr preferRelativeResize="0"/>
          <p:nvPr/>
        </p:nvPicPr>
        <p:blipFill>
          <a:blip r:embed="rId6">
            <a:alphaModFix/>
          </a:blip>
          <a:stretch>
            <a:fillRect/>
          </a:stretch>
        </p:blipFill>
        <p:spPr>
          <a:xfrm>
            <a:off x="61888" y="2972675"/>
            <a:ext cx="3416023" cy="1921501"/>
          </a:xfrm>
          <a:prstGeom prst="rect">
            <a:avLst/>
          </a:prstGeom>
          <a:noFill/>
          <a:ln>
            <a:noFill/>
          </a:ln>
        </p:spPr>
      </p:pic>
      <p:sp>
        <p:nvSpPr>
          <p:cNvPr id="118" name="Google Shape;118;p16"/>
          <p:cNvSpPr txBox="1"/>
          <p:nvPr/>
        </p:nvSpPr>
        <p:spPr>
          <a:xfrm>
            <a:off x="269888" y="2645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Afterglow emission</a:t>
            </a:r>
            <a:endParaRPr sz="1600"/>
          </a:p>
        </p:txBody>
      </p:sp>
      <p:sp>
        <p:nvSpPr>
          <p:cNvPr id="119" name="Google Shape;119;p16"/>
          <p:cNvSpPr txBox="1"/>
          <p:nvPr/>
        </p:nvSpPr>
        <p:spPr>
          <a:xfrm>
            <a:off x="3477900" y="2906925"/>
            <a:ext cx="3416100" cy="1461600"/>
          </a:xfrm>
          <a:prstGeom prst="rect">
            <a:avLst/>
          </a:prstGeom>
          <a:noFill/>
          <a:ln cap="flat" cmpd="sng" w="9525">
            <a:solidFill>
              <a:schemeClr val="lt1"/>
            </a:solidFill>
            <a:prstDash val="dot"/>
            <a:round/>
            <a:headEnd len="sm" w="sm" type="none"/>
            <a:tailEnd len="sm" w="sm" type="none"/>
          </a:ln>
        </p:spPr>
        <p:txBody>
          <a:bodyPr anchorCtr="0" anchor="t" bIns="91425" lIns="91425" spcFirstLastPara="1" rIns="91425" wrap="square" tIns="91425">
            <a:spAutoFit/>
          </a:bodyPr>
          <a:lstStyle/>
          <a:p>
            <a:pPr indent="-295275" lvl="0" marL="457200" rtl="0" algn="l">
              <a:lnSpc>
                <a:spcPct val="115000"/>
              </a:lnSpc>
              <a:spcBef>
                <a:spcPts val="0"/>
              </a:spcBef>
              <a:spcAft>
                <a:spcPts val="0"/>
              </a:spcAft>
              <a:buSzPts val="1050"/>
              <a:buChar char="●"/>
            </a:pPr>
            <a:r>
              <a:rPr lang="en" sz="1050"/>
              <a:t>A relativistic shock would propagate into the ambient medium and accelerate particles        EM radiation in all wavelengths lasting for days.</a:t>
            </a:r>
            <a:endParaRPr sz="1050">
              <a:solidFill>
                <a:srgbClr val="D41B17"/>
              </a:solidFill>
            </a:endParaRPr>
          </a:p>
          <a:p>
            <a:pPr indent="-295275" lvl="0" marL="457200" rtl="0" algn="l">
              <a:lnSpc>
                <a:spcPct val="115000"/>
              </a:lnSpc>
              <a:spcBef>
                <a:spcPts val="0"/>
              </a:spcBef>
              <a:spcAft>
                <a:spcPts val="0"/>
              </a:spcAft>
              <a:buSzPts val="1050"/>
              <a:buChar char="●"/>
            </a:pPr>
            <a:r>
              <a:rPr lang="en" sz="1050">
                <a:solidFill>
                  <a:schemeClr val="dk2"/>
                </a:solidFill>
              </a:rPr>
              <a:t>Several GRBs afterglow emission  have been also observed from radio to gamma-ray energies </a:t>
            </a:r>
            <a:r>
              <a:rPr lang="en" sz="1050"/>
              <a:t> </a:t>
            </a:r>
            <a:endParaRPr sz="1050"/>
          </a:p>
        </p:txBody>
      </p:sp>
      <p:sp>
        <p:nvSpPr>
          <p:cNvPr id="120" name="Google Shape;120;p16"/>
          <p:cNvSpPr/>
          <p:nvPr/>
        </p:nvSpPr>
        <p:spPr>
          <a:xfrm>
            <a:off x="3710900" y="3501550"/>
            <a:ext cx="168000" cy="134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 name="Google Shape;121;p16"/>
          <p:cNvSpPr txBox="1"/>
          <p:nvPr/>
        </p:nvSpPr>
        <p:spPr>
          <a:xfrm>
            <a:off x="6127575" y="4125275"/>
            <a:ext cx="2613000" cy="768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50"/>
              <a:t>Question:</a:t>
            </a:r>
            <a:r>
              <a:rPr lang="en" sz="1150"/>
              <a:t> In the afterglow phase, are GRBs emitting very high energy gamma-rays (VHE; &gt; 100 GeV) ?  </a:t>
            </a:r>
            <a:endParaRPr sz="1300"/>
          </a:p>
        </p:txBody>
      </p:sp>
      <p:sp>
        <p:nvSpPr>
          <p:cNvPr id="122" name="Google Shape;122;p16"/>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type="title"/>
          </p:nvPr>
        </p:nvSpPr>
        <p:spPr>
          <a:xfrm>
            <a:off x="651950" y="593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 </a:t>
            </a:r>
            <a:r>
              <a:rPr b="0" lang="en" sz="3100">
                <a:solidFill>
                  <a:srgbClr val="000000"/>
                </a:solidFill>
                <a:latin typeface="Trebuchet MS"/>
                <a:ea typeface="Trebuchet MS"/>
                <a:cs typeface="Trebuchet MS"/>
                <a:sym typeface="Trebuchet MS"/>
              </a:rPr>
              <a:t>Classification and Properties</a:t>
            </a:r>
            <a:endParaRPr b="0" sz="3100">
              <a:solidFill>
                <a:srgbClr val="000000"/>
              </a:solidFill>
              <a:latin typeface="Trebuchet MS"/>
              <a:ea typeface="Trebuchet MS"/>
              <a:cs typeface="Trebuchet MS"/>
              <a:sym typeface="Trebuchet MS"/>
            </a:endParaRPr>
          </a:p>
          <a:p>
            <a:pPr indent="0" lvl="0" marL="0" rtl="0" algn="l">
              <a:spcBef>
                <a:spcPts val="0"/>
              </a:spcBef>
              <a:spcAft>
                <a:spcPts val="0"/>
              </a:spcAft>
              <a:buNone/>
            </a:pPr>
            <a:r>
              <a:t/>
            </a:r>
            <a:endParaRPr/>
          </a:p>
        </p:txBody>
      </p:sp>
      <p:pic>
        <p:nvPicPr>
          <p:cNvPr id="128" name="Google Shape;128;p17"/>
          <p:cNvPicPr preferRelativeResize="0"/>
          <p:nvPr/>
        </p:nvPicPr>
        <p:blipFill>
          <a:blip r:embed="rId3">
            <a:alphaModFix/>
          </a:blip>
          <a:stretch>
            <a:fillRect/>
          </a:stretch>
        </p:blipFill>
        <p:spPr>
          <a:xfrm>
            <a:off x="7915150" y="391450"/>
            <a:ext cx="971250" cy="971250"/>
          </a:xfrm>
          <a:prstGeom prst="rect">
            <a:avLst/>
          </a:prstGeom>
          <a:noFill/>
          <a:ln>
            <a:noFill/>
          </a:ln>
        </p:spPr>
      </p:pic>
      <p:pic>
        <p:nvPicPr>
          <p:cNvPr id="129" name="Google Shape;129;p17"/>
          <p:cNvPicPr preferRelativeResize="0"/>
          <p:nvPr/>
        </p:nvPicPr>
        <p:blipFill>
          <a:blip r:embed="rId4">
            <a:alphaModFix/>
          </a:blip>
          <a:stretch>
            <a:fillRect/>
          </a:stretch>
        </p:blipFill>
        <p:spPr>
          <a:xfrm>
            <a:off x="2471318" y="1274638"/>
            <a:ext cx="3700170" cy="2548375"/>
          </a:xfrm>
          <a:prstGeom prst="rect">
            <a:avLst/>
          </a:prstGeom>
          <a:noFill/>
          <a:ln>
            <a:noFill/>
          </a:ln>
        </p:spPr>
      </p:pic>
      <p:pic>
        <p:nvPicPr>
          <p:cNvPr id="130" name="Google Shape;130;p17"/>
          <p:cNvPicPr preferRelativeResize="0"/>
          <p:nvPr/>
        </p:nvPicPr>
        <p:blipFill>
          <a:blip r:embed="rId5">
            <a:alphaModFix/>
          </a:blip>
          <a:stretch>
            <a:fillRect/>
          </a:stretch>
        </p:blipFill>
        <p:spPr>
          <a:xfrm>
            <a:off x="5369547" y="1849913"/>
            <a:ext cx="583954" cy="201025"/>
          </a:xfrm>
          <a:prstGeom prst="rect">
            <a:avLst/>
          </a:prstGeom>
          <a:noFill/>
          <a:ln>
            <a:noFill/>
          </a:ln>
        </p:spPr>
      </p:pic>
      <p:pic>
        <p:nvPicPr>
          <p:cNvPr id="131" name="Google Shape;131;p17"/>
          <p:cNvPicPr preferRelativeResize="0"/>
          <p:nvPr/>
        </p:nvPicPr>
        <p:blipFill>
          <a:blip r:embed="rId6">
            <a:alphaModFix/>
          </a:blip>
          <a:stretch>
            <a:fillRect/>
          </a:stretch>
        </p:blipFill>
        <p:spPr>
          <a:xfrm>
            <a:off x="3291175" y="2698698"/>
            <a:ext cx="482525" cy="166115"/>
          </a:xfrm>
          <a:prstGeom prst="rect">
            <a:avLst/>
          </a:prstGeom>
          <a:noFill/>
          <a:ln>
            <a:noFill/>
          </a:ln>
        </p:spPr>
      </p:pic>
      <p:sp>
        <p:nvSpPr>
          <p:cNvPr id="132" name="Google Shape;132;p17"/>
          <p:cNvSpPr txBox="1"/>
          <p:nvPr/>
        </p:nvSpPr>
        <p:spPr>
          <a:xfrm>
            <a:off x="5160125" y="1571825"/>
            <a:ext cx="665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LGRB</a:t>
            </a:r>
            <a:endParaRPr sz="1200"/>
          </a:p>
        </p:txBody>
      </p:sp>
      <p:sp>
        <p:nvSpPr>
          <p:cNvPr id="133" name="Google Shape;133;p17"/>
          <p:cNvSpPr txBox="1"/>
          <p:nvPr/>
        </p:nvSpPr>
        <p:spPr>
          <a:xfrm>
            <a:off x="3400863" y="2439913"/>
            <a:ext cx="729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SGRB</a:t>
            </a:r>
            <a:endParaRPr sz="1100"/>
          </a:p>
        </p:txBody>
      </p:sp>
      <p:sp>
        <p:nvSpPr>
          <p:cNvPr id="134" name="Google Shape;134;p17"/>
          <p:cNvSpPr txBox="1"/>
          <p:nvPr/>
        </p:nvSpPr>
        <p:spPr>
          <a:xfrm>
            <a:off x="3492075" y="36404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Duration distribution of GRBs</a:t>
            </a:r>
            <a:endParaRPr/>
          </a:p>
          <a:p>
            <a:pPr indent="0" lvl="0" marL="0" rtl="0" algn="l">
              <a:spcBef>
                <a:spcPts val="0"/>
              </a:spcBef>
              <a:spcAft>
                <a:spcPts val="0"/>
              </a:spcAft>
              <a:buNone/>
            </a:pPr>
            <a:r>
              <a:t/>
            </a:r>
            <a:endParaRPr/>
          </a:p>
        </p:txBody>
      </p:sp>
      <p:sp>
        <p:nvSpPr>
          <p:cNvPr id="135" name="Google Shape;135;p1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36" name="Google Shape;136;p17"/>
          <p:cNvPicPr preferRelativeResize="0"/>
          <p:nvPr/>
        </p:nvPicPr>
        <p:blipFill>
          <a:blip r:embed="rId7">
            <a:alphaModFix/>
          </a:blip>
          <a:stretch>
            <a:fillRect/>
          </a:stretch>
        </p:blipFill>
        <p:spPr>
          <a:xfrm>
            <a:off x="61875" y="562450"/>
            <a:ext cx="665774" cy="665774"/>
          </a:xfrm>
          <a:prstGeom prst="rect">
            <a:avLst/>
          </a:prstGeom>
          <a:noFill/>
          <a:ln>
            <a:noFill/>
          </a:ln>
        </p:spPr>
      </p:pic>
      <p:pic>
        <p:nvPicPr>
          <p:cNvPr id="137" name="Google Shape;137;p17"/>
          <p:cNvPicPr preferRelativeResize="0"/>
          <p:nvPr/>
        </p:nvPicPr>
        <p:blipFill>
          <a:blip r:embed="rId8">
            <a:alphaModFix/>
          </a:blip>
          <a:stretch>
            <a:fillRect/>
          </a:stretch>
        </p:blipFill>
        <p:spPr>
          <a:xfrm>
            <a:off x="6208075" y="1551800"/>
            <a:ext cx="2295274" cy="1994049"/>
          </a:xfrm>
          <a:prstGeom prst="rect">
            <a:avLst/>
          </a:prstGeom>
          <a:noFill/>
          <a:ln>
            <a:noFill/>
          </a:ln>
        </p:spPr>
      </p:pic>
      <p:sp>
        <p:nvSpPr>
          <p:cNvPr id="138" name="Google Shape;138;p17"/>
          <p:cNvSpPr txBox="1"/>
          <p:nvPr/>
        </p:nvSpPr>
        <p:spPr>
          <a:xfrm>
            <a:off x="5953500" y="3572675"/>
            <a:ext cx="31407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Majority of observed GRBs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Linked with core-collapse SN</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Associated with the deaths of massive stars.</a:t>
            </a:r>
            <a:endParaRPr/>
          </a:p>
        </p:txBody>
      </p:sp>
      <p:pic>
        <p:nvPicPr>
          <p:cNvPr id="139" name="Google Shape;139;p17"/>
          <p:cNvPicPr preferRelativeResize="0"/>
          <p:nvPr/>
        </p:nvPicPr>
        <p:blipFill>
          <a:blip r:embed="rId9">
            <a:alphaModFix/>
          </a:blip>
          <a:stretch>
            <a:fillRect/>
          </a:stretch>
        </p:blipFill>
        <p:spPr>
          <a:xfrm>
            <a:off x="31000" y="1571825"/>
            <a:ext cx="2460000" cy="1385795"/>
          </a:xfrm>
          <a:prstGeom prst="rect">
            <a:avLst/>
          </a:prstGeom>
          <a:noFill/>
          <a:ln>
            <a:noFill/>
          </a:ln>
        </p:spPr>
      </p:pic>
      <p:sp>
        <p:nvSpPr>
          <p:cNvPr id="140" name="Google Shape;140;p17"/>
          <p:cNvSpPr txBox="1"/>
          <p:nvPr/>
        </p:nvSpPr>
        <p:spPr>
          <a:xfrm>
            <a:off x="61875" y="3238263"/>
            <a:ext cx="24600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 sz="1200"/>
              <a:t>No link with star forming</a:t>
            </a:r>
            <a:endParaRPr sz="1200"/>
          </a:p>
          <a:p>
            <a:pPr indent="-304800" lvl="0" marL="457200" rtl="0" algn="l">
              <a:spcBef>
                <a:spcPts val="0"/>
              </a:spcBef>
              <a:spcAft>
                <a:spcPts val="0"/>
              </a:spcAft>
              <a:buSzPts val="1200"/>
              <a:buChar char="●"/>
            </a:pPr>
            <a:r>
              <a:rPr lang="en" sz="1200"/>
              <a:t>Produced by mergers of compact objects</a:t>
            </a:r>
            <a:endParaRPr sz="1200"/>
          </a:p>
        </p:txBody>
      </p:sp>
      <p:sp>
        <p:nvSpPr>
          <p:cNvPr id="141" name="Google Shape;141;p17"/>
          <p:cNvSpPr txBox="1"/>
          <p:nvPr/>
        </p:nvSpPr>
        <p:spPr>
          <a:xfrm>
            <a:off x="6864475" y="1155675"/>
            <a:ext cx="105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Ex:</a:t>
            </a:r>
            <a:r>
              <a:rPr lang="en" sz="1200">
                <a:solidFill>
                  <a:srgbClr val="D41B17"/>
                </a:solidFill>
              </a:rPr>
              <a:t> </a:t>
            </a:r>
            <a:r>
              <a:rPr lang="en" sz="1200">
                <a:solidFill>
                  <a:srgbClr val="D41B17"/>
                </a:solidFill>
              </a:rPr>
              <a:t>WR 124</a:t>
            </a:r>
            <a:endParaRPr sz="1200">
              <a:solidFill>
                <a:srgbClr val="D41B17"/>
              </a:solidFill>
            </a:endParaRPr>
          </a:p>
        </p:txBody>
      </p:sp>
      <p:sp>
        <p:nvSpPr>
          <p:cNvPr id="142" name="Google Shape;142;p17"/>
          <p:cNvSpPr txBox="1"/>
          <p:nvPr/>
        </p:nvSpPr>
        <p:spPr>
          <a:xfrm>
            <a:off x="61875" y="4105000"/>
            <a:ext cx="3786600" cy="581700"/>
          </a:xfrm>
          <a:prstGeom prst="rect">
            <a:avLst/>
          </a:prstGeom>
          <a:noFill/>
          <a:ln cap="flat" cmpd="sng" w="9525">
            <a:solidFill>
              <a:srgbClr val="FF0000"/>
            </a:solidFill>
            <a:prstDash val="lgDashDot"/>
            <a:round/>
            <a:headEnd len="sm" w="sm" type="none"/>
            <a:tailEnd len="sm" w="sm" type="none"/>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SzPts val="1200"/>
              <a:buChar char="●"/>
            </a:pPr>
            <a:r>
              <a:rPr lang="en" sz="1200"/>
              <a:t>Isotropic γ-ray luminosity: 10</a:t>
            </a:r>
            <a:r>
              <a:rPr baseline="30000" lang="en" sz="1200"/>
              <a:t>51</a:t>
            </a:r>
            <a:r>
              <a:rPr lang="en" sz="1200"/>
              <a:t> – 10</a:t>
            </a:r>
            <a:r>
              <a:rPr baseline="30000" lang="en" sz="1200"/>
              <a:t>53</a:t>
            </a:r>
            <a:r>
              <a:rPr lang="en" sz="1200"/>
              <a:t> erg/s</a:t>
            </a:r>
            <a:endParaRPr sz="1200"/>
          </a:p>
          <a:p>
            <a:pPr indent="-304800" lvl="0" marL="457200" rtl="0" algn="l">
              <a:lnSpc>
                <a:spcPct val="115000"/>
              </a:lnSpc>
              <a:spcBef>
                <a:spcPts val="0"/>
              </a:spcBef>
              <a:spcAft>
                <a:spcPts val="0"/>
              </a:spcAft>
              <a:buSzPts val="1200"/>
              <a:buChar char="●"/>
            </a:pPr>
            <a:r>
              <a:rPr lang="en" sz="1200"/>
              <a:t>Event rate: 1 per Gpc</a:t>
            </a:r>
            <a:r>
              <a:rPr baseline="30000" lang="en" sz="1200"/>
              <a:t>3</a:t>
            </a:r>
            <a:r>
              <a:rPr lang="en" sz="1200"/>
              <a:t> per day</a:t>
            </a:r>
            <a:endParaRPr sz="1200"/>
          </a:p>
        </p:txBody>
      </p:sp>
      <p:sp>
        <p:nvSpPr>
          <p:cNvPr id="143" name="Google Shape;143;p17"/>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8"/>
          <p:cNvSpPr txBox="1"/>
          <p:nvPr>
            <p:ph type="title"/>
          </p:nvPr>
        </p:nvSpPr>
        <p:spPr>
          <a:xfrm>
            <a:off x="783750" y="627738"/>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0000"/>
                </a:solidFill>
              </a:rPr>
              <a:t>High Energy Stereoscopic System (H.E.S.S)</a:t>
            </a:r>
            <a:endParaRPr>
              <a:solidFill>
                <a:srgbClr val="FF0000"/>
              </a:solidFill>
            </a:endParaRPr>
          </a:p>
        </p:txBody>
      </p:sp>
      <p:pic>
        <p:nvPicPr>
          <p:cNvPr id="149" name="Google Shape;149;p18"/>
          <p:cNvPicPr preferRelativeResize="0"/>
          <p:nvPr/>
        </p:nvPicPr>
        <p:blipFill>
          <a:blip r:embed="rId3">
            <a:alphaModFix/>
          </a:blip>
          <a:stretch>
            <a:fillRect/>
          </a:stretch>
        </p:blipFill>
        <p:spPr>
          <a:xfrm>
            <a:off x="8324900" y="456288"/>
            <a:ext cx="755175" cy="755175"/>
          </a:xfrm>
          <a:prstGeom prst="rect">
            <a:avLst/>
          </a:prstGeom>
          <a:noFill/>
          <a:ln>
            <a:noFill/>
          </a:ln>
        </p:spPr>
      </p:pic>
      <p:pic>
        <p:nvPicPr>
          <p:cNvPr id="150" name="Google Shape;150;p18"/>
          <p:cNvPicPr preferRelativeResize="0"/>
          <p:nvPr/>
        </p:nvPicPr>
        <p:blipFill>
          <a:blip r:embed="rId4">
            <a:alphaModFix/>
          </a:blip>
          <a:stretch>
            <a:fillRect/>
          </a:stretch>
        </p:blipFill>
        <p:spPr>
          <a:xfrm>
            <a:off x="74725" y="1260575"/>
            <a:ext cx="5960225" cy="2147100"/>
          </a:xfrm>
          <a:prstGeom prst="rect">
            <a:avLst/>
          </a:prstGeom>
          <a:noFill/>
          <a:ln>
            <a:noFill/>
          </a:ln>
        </p:spPr>
      </p:pic>
      <p:sp>
        <p:nvSpPr>
          <p:cNvPr id="151" name="Google Shape;151;p18"/>
          <p:cNvSpPr txBox="1"/>
          <p:nvPr/>
        </p:nvSpPr>
        <p:spPr>
          <a:xfrm>
            <a:off x="6034950" y="1260575"/>
            <a:ext cx="3109200" cy="1704600"/>
          </a:xfrm>
          <a:prstGeom prst="rect">
            <a:avLst/>
          </a:prstGeom>
          <a:noFill/>
          <a:ln cap="flat" cmpd="sng" w="19050">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307975" lvl="0" marL="457200" rtl="0" algn="l">
              <a:lnSpc>
                <a:spcPct val="115000"/>
              </a:lnSpc>
              <a:spcBef>
                <a:spcPts val="0"/>
              </a:spcBef>
              <a:spcAft>
                <a:spcPts val="0"/>
              </a:spcAft>
              <a:buSzPts val="1250"/>
              <a:buChar char="●"/>
            </a:pPr>
            <a:r>
              <a:rPr b="1" lang="en" sz="1250">
                <a:solidFill>
                  <a:srgbClr val="FF0000"/>
                </a:solidFill>
              </a:rPr>
              <a:t>Location</a:t>
            </a:r>
            <a:r>
              <a:rPr lang="en" sz="1250"/>
              <a:t>: Windhoek, Namibia (1.8 km a.s.l)</a:t>
            </a:r>
            <a:endParaRPr sz="1250"/>
          </a:p>
          <a:p>
            <a:pPr indent="-307975" lvl="0" marL="457200" rtl="0" algn="l">
              <a:lnSpc>
                <a:spcPct val="115000"/>
              </a:lnSpc>
              <a:spcBef>
                <a:spcPts val="0"/>
              </a:spcBef>
              <a:spcAft>
                <a:spcPts val="0"/>
              </a:spcAft>
              <a:buSzPts val="1250"/>
              <a:buChar char="●"/>
            </a:pPr>
            <a:r>
              <a:rPr b="1" lang="en" sz="1250">
                <a:solidFill>
                  <a:srgbClr val="FF0000"/>
                </a:solidFill>
              </a:rPr>
              <a:t>Technique</a:t>
            </a:r>
            <a:r>
              <a:rPr lang="en" sz="1250"/>
              <a:t>: Imaging Atmospheric Cherenkov Technique</a:t>
            </a:r>
            <a:endParaRPr sz="1250"/>
          </a:p>
          <a:p>
            <a:pPr indent="-307975" lvl="0" marL="457200" rtl="0" algn="l">
              <a:lnSpc>
                <a:spcPct val="115000"/>
              </a:lnSpc>
              <a:spcBef>
                <a:spcPts val="0"/>
              </a:spcBef>
              <a:spcAft>
                <a:spcPts val="0"/>
              </a:spcAft>
              <a:buSzPts val="1250"/>
              <a:buChar char="●"/>
            </a:pPr>
            <a:r>
              <a:rPr b="1" lang="en" sz="1250">
                <a:solidFill>
                  <a:srgbClr val="FF0000"/>
                </a:solidFill>
              </a:rPr>
              <a:t>Telescopes</a:t>
            </a:r>
            <a:r>
              <a:rPr lang="en" sz="1250"/>
              <a:t>: 5</a:t>
            </a:r>
            <a:endParaRPr sz="1250"/>
          </a:p>
          <a:p>
            <a:pPr indent="-307975" lvl="0" marL="457200" rtl="0" algn="l">
              <a:lnSpc>
                <a:spcPct val="115000"/>
              </a:lnSpc>
              <a:spcBef>
                <a:spcPts val="0"/>
              </a:spcBef>
              <a:spcAft>
                <a:spcPts val="0"/>
              </a:spcAft>
              <a:buSzPts val="1250"/>
              <a:buChar char="●"/>
            </a:pPr>
            <a:r>
              <a:rPr b="1" lang="en" sz="1250">
                <a:solidFill>
                  <a:srgbClr val="FF0000"/>
                </a:solidFill>
              </a:rPr>
              <a:t>Key features</a:t>
            </a:r>
            <a:r>
              <a:rPr lang="en" sz="1250"/>
              <a:t>: &gt; 50 GeV; slew 100°/minute .</a:t>
            </a:r>
            <a:endParaRPr sz="1250"/>
          </a:p>
        </p:txBody>
      </p:sp>
      <p:sp>
        <p:nvSpPr>
          <p:cNvPr id="152" name="Google Shape;152;p18"/>
          <p:cNvSpPr txBox="1"/>
          <p:nvPr/>
        </p:nvSpPr>
        <p:spPr>
          <a:xfrm>
            <a:off x="74725" y="3461775"/>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0000"/>
                </a:solidFill>
              </a:rPr>
              <a:t>Credit: LSW, Uni. Heidelberg; H.E.S.S.</a:t>
            </a:r>
            <a:endParaRPr sz="1100">
              <a:solidFill>
                <a:srgbClr val="FF0000"/>
              </a:solidFill>
            </a:endParaRPr>
          </a:p>
        </p:txBody>
      </p:sp>
      <p:sp>
        <p:nvSpPr>
          <p:cNvPr id="153" name="Google Shape;153;p18"/>
          <p:cNvSpPr txBox="1"/>
          <p:nvPr/>
        </p:nvSpPr>
        <p:spPr>
          <a:xfrm>
            <a:off x="1604150" y="3869875"/>
            <a:ext cx="4431000" cy="946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t>H.E.S.S. has detected VHE gamma-rays from more than 130 sources including 2 TeV GRBs at more than 5 sigma.</a:t>
            </a:r>
            <a:endParaRPr sz="950"/>
          </a:p>
        </p:txBody>
      </p:sp>
      <p:sp>
        <p:nvSpPr>
          <p:cNvPr id="154" name="Google Shape;154;p1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55" name="Google Shape;155;p18"/>
          <p:cNvPicPr preferRelativeResize="0"/>
          <p:nvPr/>
        </p:nvPicPr>
        <p:blipFill>
          <a:blip r:embed="rId5">
            <a:alphaModFix/>
          </a:blip>
          <a:stretch>
            <a:fillRect/>
          </a:stretch>
        </p:blipFill>
        <p:spPr>
          <a:xfrm>
            <a:off x="61875" y="562450"/>
            <a:ext cx="665774" cy="665774"/>
          </a:xfrm>
          <a:prstGeom prst="rect">
            <a:avLst/>
          </a:prstGeom>
          <a:noFill/>
          <a:ln>
            <a:noFill/>
          </a:ln>
        </p:spPr>
      </p:pic>
      <p:sp>
        <p:nvSpPr>
          <p:cNvPr id="156" name="Google Shape;156;p18"/>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txBox="1"/>
          <p:nvPr>
            <p:ph type="title"/>
          </p:nvPr>
        </p:nvSpPr>
        <p:spPr>
          <a:xfrm>
            <a:off x="727650" y="562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H.E.S.S GRB Program</a:t>
            </a:r>
            <a:endParaRPr/>
          </a:p>
        </p:txBody>
      </p:sp>
      <p:pic>
        <p:nvPicPr>
          <p:cNvPr id="162" name="Google Shape;162;p19"/>
          <p:cNvPicPr preferRelativeResize="0"/>
          <p:nvPr/>
        </p:nvPicPr>
        <p:blipFill>
          <a:blip r:embed="rId3">
            <a:alphaModFix/>
          </a:blip>
          <a:stretch>
            <a:fillRect/>
          </a:stretch>
        </p:blipFill>
        <p:spPr>
          <a:xfrm>
            <a:off x="8102575" y="4302925"/>
            <a:ext cx="721300" cy="721300"/>
          </a:xfrm>
          <a:prstGeom prst="rect">
            <a:avLst/>
          </a:prstGeom>
          <a:noFill/>
          <a:ln>
            <a:noFill/>
          </a:ln>
        </p:spPr>
      </p:pic>
      <p:sp>
        <p:nvSpPr>
          <p:cNvPr id="163" name="Google Shape;163;p19"/>
          <p:cNvSpPr txBox="1"/>
          <p:nvPr/>
        </p:nvSpPr>
        <p:spPr>
          <a:xfrm>
            <a:off x="203700" y="1277100"/>
            <a:ext cx="5086500" cy="30324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307975" lvl="0" marL="457200" rtl="0" algn="l">
              <a:lnSpc>
                <a:spcPct val="115000"/>
              </a:lnSpc>
              <a:spcBef>
                <a:spcPts val="0"/>
              </a:spcBef>
              <a:spcAft>
                <a:spcPts val="0"/>
              </a:spcAft>
              <a:buSzPts val="1250"/>
              <a:buChar char="●"/>
            </a:pPr>
            <a:r>
              <a:rPr lang="en" sz="1250"/>
              <a:t>An active program within H.E.S.S. collaboration</a:t>
            </a:r>
            <a:endParaRPr sz="1250"/>
          </a:p>
          <a:p>
            <a:pPr indent="0" lvl="0" marL="457200" rtl="0" algn="l">
              <a:lnSpc>
                <a:spcPct val="115000"/>
              </a:lnSpc>
              <a:spcBef>
                <a:spcPts val="0"/>
              </a:spcBef>
              <a:spcAft>
                <a:spcPts val="0"/>
              </a:spcAft>
              <a:buNone/>
            </a:pPr>
            <a:r>
              <a:rPr lang="en" sz="1250"/>
              <a:t>since 2003 (~100 hours / year dedicated for GRB observations).</a:t>
            </a:r>
            <a:endParaRPr sz="1250"/>
          </a:p>
          <a:p>
            <a:pPr indent="-307975" lvl="0" marL="457200" rtl="0" algn="l">
              <a:lnSpc>
                <a:spcPct val="115000"/>
              </a:lnSpc>
              <a:spcBef>
                <a:spcPts val="0"/>
              </a:spcBef>
              <a:spcAft>
                <a:spcPts val="0"/>
              </a:spcAft>
              <a:buSzPts val="1250"/>
              <a:buChar char="●"/>
            </a:pPr>
            <a:r>
              <a:rPr lang="en" sz="1250"/>
              <a:t>The Gamma-ray Coordinates Network </a:t>
            </a:r>
            <a:r>
              <a:rPr lang="en" sz="1250">
                <a:solidFill>
                  <a:schemeClr val="dk2"/>
                </a:solidFill>
              </a:rPr>
              <a:t>( </a:t>
            </a:r>
            <a:r>
              <a:rPr lang="en" sz="1250"/>
              <a:t>prompt or afterglow alert)</a:t>
            </a:r>
            <a:endParaRPr sz="1250"/>
          </a:p>
          <a:p>
            <a:pPr indent="-307975" lvl="0" marL="457200" rtl="0" algn="l">
              <a:lnSpc>
                <a:spcPct val="115000"/>
              </a:lnSpc>
              <a:spcBef>
                <a:spcPts val="0"/>
              </a:spcBef>
              <a:spcAft>
                <a:spcPts val="0"/>
              </a:spcAft>
              <a:buSzPts val="1250"/>
              <a:buChar char="●"/>
            </a:pPr>
            <a:r>
              <a:rPr lang="en" sz="1250"/>
              <a:t>Most of the GRB observations are automated </a:t>
            </a:r>
            <a:r>
              <a:rPr lang="en" sz="1250">
                <a:solidFill>
                  <a:schemeClr val="dk2"/>
                </a:solidFill>
              </a:rPr>
              <a:t>(</a:t>
            </a:r>
            <a:r>
              <a:rPr lang="en" sz="1250"/>
              <a:t>to reduce follow-up delay)</a:t>
            </a:r>
            <a:endParaRPr sz="1250"/>
          </a:p>
          <a:p>
            <a:pPr indent="-307975" lvl="0" marL="457200" rtl="0" algn="l">
              <a:lnSpc>
                <a:spcPct val="115000"/>
              </a:lnSpc>
              <a:spcBef>
                <a:spcPts val="0"/>
              </a:spcBef>
              <a:spcAft>
                <a:spcPts val="0"/>
              </a:spcAft>
              <a:buSzPts val="1250"/>
              <a:buChar char="●"/>
            </a:pPr>
            <a:r>
              <a:rPr lang="en" sz="1250"/>
              <a:t>The GRB advocate decides on the continuation of observation </a:t>
            </a:r>
            <a:r>
              <a:rPr lang="en" sz="1250">
                <a:solidFill>
                  <a:schemeClr val="dk2"/>
                </a:solidFill>
              </a:rPr>
              <a:t>(</a:t>
            </a:r>
            <a:r>
              <a:rPr lang="en" sz="1250"/>
              <a:t>based on real time analysis and available multi-wavelength information).</a:t>
            </a:r>
            <a:endParaRPr sz="1250"/>
          </a:p>
          <a:p>
            <a:pPr indent="-307975" lvl="0" marL="457200" rtl="0" algn="l">
              <a:lnSpc>
                <a:spcPct val="115000"/>
              </a:lnSpc>
              <a:spcBef>
                <a:spcPts val="0"/>
              </a:spcBef>
              <a:spcAft>
                <a:spcPts val="0"/>
              </a:spcAft>
              <a:buSzPts val="1250"/>
              <a:buChar char="●"/>
            </a:pPr>
            <a:r>
              <a:rPr lang="en" sz="1250"/>
              <a:t>Two significant detections are: </a:t>
            </a:r>
            <a:endParaRPr sz="1250">
              <a:solidFill>
                <a:schemeClr val="dk2"/>
              </a:solidFill>
            </a:endParaRPr>
          </a:p>
          <a:p>
            <a:pPr indent="-307975" lvl="1" marL="914400" rtl="0" algn="l">
              <a:lnSpc>
                <a:spcPct val="115000"/>
              </a:lnSpc>
              <a:spcBef>
                <a:spcPts val="0"/>
              </a:spcBef>
              <a:spcAft>
                <a:spcPts val="0"/>
              </a:spcAft>
              <a:buSzPts val="1250"/>
              <a:buChar char="○"/>
            </a:pPr>
            <a:r>
              <a:rPr lang="en" sz="1250"/>
              <a:t>GRB 180720B </a:t>
            </a:r>
            <a:endParaRPr sz="1250"/>
          </a:p>
          <a:p>
            <a:pPr indent="-307975" lvl="1" marL="914400" rtl="0" algn="l">
              <a:lnSpc>
                <a:spcPct val="115000"/>
              </a:lnSpc>
              <a:spcBef>
                <a:spcPts val="0"/>
              </a:spcBef>
              <a:spcAft>
                <a:spcPts val="0"/>
              </a:spcAft>
              <a:buSzPts val="1250"/>
              <a:buChar char="○"/>
            </a:pPr>
            <a:r>
              <a:rPr lang="en" sz="1250"/>
              <a:t> GRB 190829A</a:t>
            </a:r>
            <a:endParaRPr sz="1050">
              <a:solidFill>
                <a:srgbClr val="D41B17"/>
              </a:solidFill>
            </a:endParaRPr>
          </a:p>
        </p:txBody>
      </p:sp>
      <p:pic>
        <p:nvPicPr>
          <p:cNvPr id="164" name="Google Shape;164;p19"/>
          <p:cNvPicPr preferRelativeResize="0"/>
          <p:nvPr/>
        </p:nvPicPr>
        <p:blipFill>
          <a:blip r:embed="rId4">
            <a:alphaModFix/>
          </a:blip>
          <a:stretch>
            <a:fillRect/>
          </a:stretch>
        </p:blipFill>
        <p:spPr>
          <a:xfrm>
            <a:off x="5556800" y="3237650"/>
            <a:ext cx="2279101" cy="1820675"/>
          </a:xfrm>
          <a:prstGeom prst="rect">
            <a:avLst/>
          </a:prstGeom>
          <a:noFill/>
          <a:ln>
            <a:noFill/>
          </a:ln>
        </p:spPr>
      </p:pic>
      <p:sp>
        <p:nvSpPr>
          <p:cNvPr id="165" name="Google Shape;165;p19"/>
          <p:cNvSpPr txBox="1"/>
          <p:nvPr/>
        </p:nvSpPr>
        <p:spPr>
          <a:xfrm>
            <a:off x="8535608" y="4692392"/>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66" name="Google Shape;166;p19"/>
          <p:cNvPicPr preferRelativeResize="0"/>
          <p:nvPr/>
        </p:nvPicPr>
        <p:blipFill>
          <a:blip r:embed="rId5">
            <a:alphaModFix/>
          </a:blip>
          <a:stretch>
            <a:fillRect/>
          </a:stretch>
        </p:blipFill>
        <p:spPr>
          <a:xfrm>
            <a:off x="61875" y="562450"/>
            <a:ext cx="665774" cy="665774"/>
          </a:xfrm>
          <a:prstGeom prst="rect">
            <a:avLst/>
          </a:prstGeom>
          <a:noFill/>
          <a:ln>
            <a:noFill/>
          </a:ln>
        </p:spPr>
      </p:pic>
      <p:pic>
        <p:nvPicPr>
          <p:cNvPr id="167" name="Google Shape;167;p19"/>
          <p:cNvPicPr preferRelativeResize="0"/>
          <p:nvPr/>
        </p:nvPicPr>
        <p:blipFill>
          <a:blip r:embed="rId6">
            <a:alphaModFix/>
          </a:blip>
          <a:stretch>
            <a:fillRect/>
          </a:stretch>
        </p:blipFill>
        <p:spPr>
          <a:xfrm>
            <a:off x="5398125" y="766275"/>
            <a:ext cx="3425750" cy="2616875"/>
          </a:xfrm>
          <a:prstGeom prst="rect">
            <a:avLst/>
          </a:prstGeom>
          <a:noFill/>
          <a:ln>
            <a:noFill/>
          </a:ln>
        </p:spPr>
      </p:pic>
      <p:sp>
        <p:nvSpPr>
          <p:cNvPr id="168" name="Google Shape;168;p19"/>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0"/>
          <p:cNvSpPr txBox="1"/>
          <p:nvPr>
            <p:ph type="title"/>
          </p:nvPr>
        </p:nvSpPr>
        <p:spPr>
          <a:xfrm>
            <a:off x="727650" y="5943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H.E.S.S GRB Program: Observed GRBs</a:t>
            </a:r>
            <a:endParaRPr/>
          </a:p>
        </p:txBody>
      </p:sp>
      <p:pic>
        <p:nvPicPr>
          <p:cNvPr id="174" name="Google Shape;174;p20"/>
          <p:cNvPicPr preferRelativeResize="0"/>
          <p:nvPr/>
        </p:nvPicPr>
        <p:blipFill>
          <a:blip r:embed="rId3">
            <a:alphaModFix/>
          </a:blip>
          <a:stretch>
            <a:fillRect/>
          </a:stretch>
        </p:blipFill>
        <p:spPr>
          <a:xfrm>
            <a:off x="8417363" y="566275"/>
            <a:ext cx="658875" cy="658875"/>
          </a:xfrm>
          <a:prstGeom prst="rect">
            <a:avLst/>
          </a:prstGeom>
          <a:noFill/>
          <a:ln>
            <a:noFill/>
          </a:ln>
        </p:spPr>
      </p:pic>
      <p:sp>
        <p:nvSpPr>
          <p:cNvPr id="175" name="Google Shape;175;p20"/>
          <p:cNvSpPr txBox="1"/>
          <p:nvPr/>
        </p:nvSpPr>
        <p:spPr>
          <a:xfrm>
            <a:off x="1526800" y="4093075"/>
            <a:ext cx="5764200" cy="7689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301625" lvl="0" marL="457200" rtl="0" algn="l">
              <a:lnSpc>
                <a:spcPct val="115000"/>
              </a:lnSpc>
              <a:spcBef>
                <a:spcPts val="0"/>
              </a:spcBef>
              <a:spcAft>
                <a:spcPts val="0"/>
              </a:spcAft>
              <a:buSzPts val="1150"/>
              <a:buChar char="●"/>
            </a:pPr>
            <a:r>
              <a:rPr lang="en" sz="1150"/>
              <a:t>More than 120 GRBs have been observed till 2021 so far but only two detected</a:t>
            </a:r>
            <a:r>
              <a:rPr lang="en" sz="1150"/>
              <a:t>.</a:t>
            </a:r>
            <a:endParaRPr sz="1150"/>
          </a:p>
          <a:p>
            <a:pPr indent="-301625" lvl="0" marL="457200" rtl="0" algn="l">
              <a:lnSpc>
                <a:spcPct val="115000"/>
              </a:lnSpc>
              <a:spcBef>
                <a:spcPts val="0"/>
              </a:spcBef>
              <a:spcAft>
                <a:spcPts val="0"/>
              </a:spcAft>
              <a:buSzPts val="1150"/>
              <a:buChar char="●"/>
            </a:pPr>
            <a:r>
              <a:rPr lang="en" sz="1150"/>
              <a:t>Dimmed color are GRBs with no redshift</a:t>
            </a:r>
            <a:endParaRPr sz="950"/>
          </a:p>
        </p:txBody>
      </p:sp>
      <p:pic>
        <p:nvPicPr>
          <p:cNvPr id="176" name="Google Shape;176;p20"/>
          <p:cNvPicPr preferRelativeResize="0"/>
          <p:nvPr/>
        </p:nvPicPr>
        <p:blipFill>
          <a:blip r:embed="rId4">
            <a:alphaModFix/>
          </a:blip>
          <a:stretch>
            <a:fillRect/>
          </a:stretch>
        </p:blipFill>
        <p:spPr>
          <a:xfrm>
            <a:off x="401450" y="1087450"/>
            <a:ext cx="8014899" cy="3005624"/>
          </a:xfrm>
          <a:prstGeom prst="rect">
            <a:avLst/>
          </a:prstGeom>
          <a:noFill/>
          <a:ln>
            <a:noFill/>
          </a:ln>
        </p:spPr>
      </p:pic>
      <p:sp>
        <p:nvSpPr>
          <p:cNvPr id="177" name="Google Shape;177;p20"/>
          <p:cNvSpPr txBox="1"/>
          <p:nvPr/>
        </p:nvSpPr>
        <p:spPr>
          <a:xfrm>
            <a:off x="6529475" y="2633350"/>
            <a:ext cx="2614500" cy="819600"/>
          </a:xfrm>
          <a:prstGeom prst="rect">
            <a:avLst/>
          </a:prstGeom>
          <a:noFill/>
          <a:ln>
            <a:noFill/>
          </a:ln>
        </p:spPr>
        <p:txBody>
          <a:bodyPr anchorCtr="0" anchor="t" bIns="91425" lIns="91425" spcFirstLastPara="1" rIns="91425" wrap="square" tIns="91425">
            <a:spAutoFit/>
          </a:bodyPr>
          <a:lstStyle/>
          <a:p>
            <a:pPr indent="-307975" lvl="0" marL="457200" rtl="0" algn="l">
              <a:lnSpc>
                <a:spcPct val="115000"/>
              </a:lnSpc>
              <a:spcBef>
                <a:spcPts val="0"/>
              </a:spcBef>
              <a:spcAft>
                <a:spcPts val="0"/>
              </a:spcAft>
              <a:buClr>
                <a:srgbClr val="FB0007"/>
              </a:buClr>
              <a:buSzPts val="1250"/>
              <a:buChar char="➢"/>
            </a:pPr>
            <a:r>
              <a:rPr b="1" lang="en" sz="1250">
                <a:solidFill>
                  <a:srgbClr val="FB0007"/>
                </a:solidFill>
              </a:rPr>
              <a:t>Two GRB detected (GRB 180720B &amp; GRB 190829A) in VHE at &gt; 5 sigma</a:t>
            </a:r>
            <a:endParaRPr b="1">
              <a:solidFill>
                <a:srgbClr val="FB0007"/>
              </a:solidFill>
            </a:endParaRPr>
          </a:p>
        </p:txBody>
      </p:sp>
      <p:sp>
        <p:nvSpPr>
          <p:cNvPr id="178" name="Google Shape;178;p20"/>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79" name="Google Shape;179;p20"/>
          <p:cNvPicPr preferRelativeResize="0"/>
          <p:nvPr/>
        </p:nvPicPr>
        <p:blipFill>
          <a:blip r:embed="rId5">
            <a:alphaModFix/>
          </a:blip>
          <a:stretch>
            <a:fillRect/>
          </a:stretch>
        </p:blipFill>
        <p:spPr>
          <a:xfrm>
            <a:off x="61875" y="562450"/>
            <a:ext cx="665774" cy="665774"/>
          </a:xfrm>
          <a:prstGeom prst="rect">
            <a:avLst/>
          </a:prstGeom>
          <a:noFill/>
          <a:ln>
            <a:noFill/>
          </a:ln>
        </p:spPr>
      </p:pic>
      <p:sp>
        <p:nvSpPr>
          <p:cNvPr id="180" name="Google Shape;180;p20"/>
          <p:cNvSpPr txBox="1"/>
          <p:nvPr>
            <p:ph type="title"/>
          </p:nvPr>
        </p:nvSpPr>
        <p:spPr>
          <a:xfrm rot="-2504">
            <a:off x="2828757" y="1438547"/>
            <a:ext cx="1647300" cy="427800"/>
          </a:xfrm>
          <a:prstGeom prst="rect">
            <a:avLst/>
          </a:prstGeom>
          <a:solidFill>
            <a:schemeClr val="lt2"/>
          </a:solidFill>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540">
                <a:solidFill>
                  <a:srgbClr val="999999"/>
                </a:solidFill>
              </a:rPr>
              <a:t>Preliminary</a:t>
            </a:r>
            <a:endParaRPr sz="1540">
              <a:solidFill>
                <a:srgbClr val="999999"/>
              </a:solidFill>
            </a:endParaRPr>
          </a:p>
        </p:txBody>
      </p:sp>
      <p:sp>
        <p:nvSpPr>
          <p:cNvPr id="181" name="Google Shape;181;p20"/>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1"/>
          <p:cNvSpPr txBox="1"/>
          <p:nvPr>
            <p:ph type="title"/>
          </p:nvPr>
        </p:nvSpPr>
        <p:spPr>
          <a:xfrm>
            <a:off x="2707925" y="1176525"/>
            <a:ext cx="1419600" cy="3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286">
                <a:solidFill>
                  <a:srgbClr val="D41B17"/>
                </a:solidFill>
              </a:rPr>
              <a:t>GRB 190829A </a:t>
            </a:r>
            <a:endParaRPr sz="1286">
              <a:solidFill>
                <a:srgbClr val="D41B17"/>
              </a:solidFill>
            </a:endParaRPr>
          </a:p>
        </p:txBody>
      </p:sp>
      <p:pic>
        <p:nvPicPr>
          <p:cNvPr id="187" name="Google Shape;187;p21"/>
          <p:cNvPicPr preferRelativeResize="0"/>
          <p:nvPr/>
        </p:nvPicPr>
        <p:blipFill>
          <a:blip r:embed="rId3">
            <a:alphaModFix/>
          </a:blip>
          <a:stretch>
            <a:fillRect/>
          </a:stretch>
        </p:blipFill>
        <p:spPr>
          <a:xfrm>
            <a:off x="8283450" y="515000"/>
            <a:ext cx="796875" cy="796875"/>
          </a:xfrm>
          <a:prstGeom prst="rect">
            <a:avLst/>
          </a:prstGeom>
          <a:noFill/>
          <a:ln>
            <a:noFill/>
          </a:ln>
        </p:spPr>
      </p:pic>
      <p:sp>
        <p:nvSpPr>
          <p:cNvPr id="188" name="Google Shape;188;p21"/>
          <p:cNvSpPr txBox="1"/>
          <p:nvPr/>
        </p:nvSpPr>
        <p:spPr>
          <a:xfrm>
            <a:off x="727650" y="1379925"/>
            <a:ext cx="1419600" cy="346200"/>
          </a:xfrm>
          <a:prstGeom prst="rect">
            <a:avLst/>
          </a:prstGeom>
          <a:solidFill>
            <a:srgbClr val="CCCC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Redshift: z = 0.0785</a:t>
            </a:r>
            <a:endParaRPr sz="1050"/>
          </a:p>
        </p:txBody>
      </p:sp>
      <p:pic>
        <p:nvPicPr>
          <p:cNvPr id="189" name="Google Shape;189;p21"/>
          <p:cNvPicPr preferRelativeResize="0"/>
          <p:nvPr/>
        </p:nvPicPr>
        <p:blipFill>
          <a:blip r:embed="rId4">
            <a:alphaModFix/>
          </a:blip>
          <a:stretch>
            <a:fillRect/>
          </a:stretch>
        </p:blipFill>
        <p:spPr>
          <a:xfrm>
            <a:off x="0" y="1866276"/>
            <a:ext cx="3943674" cy="2498675"/>
          </a:xfrm>
          <a:prstGeom prst="rect">
            <a:avLst/>
          </a:prstGeom>
          <a:noFill/>
          <a:ln>
            <a:noFill/>
          </a:ln>
        </p:spPr>
      </p:pic>
      <p:pic>
        <p:nvPicPr>
          <p:cNvPr id="190" name="Google Shape;190;p21"/>
          <p:cNvPicPr preferRelativeResize="0"/>
          <p:nvPr/>
        </p:nvPicPr>
        <p:blipFill>
          <a:blip r:embed="rId5">
            <a:alphaModFix/>
          </a:blip>
          <a:stretch>
            <a:fillRect/>
          </a:stretch>
        </p:blipFill>
        <p:spPr>
          <a:xfrm>
            <a:off x="4076213" y="2128625"/>
            <a:ext cx="3671789" cy="2266174"/>
          </a:xfrm>
          <a:prstGeom prst="rect">
            <a:avLst/>
          </a:prstGeom>
          <a:noFill/>
          <a:ln>
            <a:noFill/>
          </a:ln>
        </p:spPr>
      </p:pic>
      <p:sp>
        <p:nvSpPr>
          <p:cNvPr id="191" name="Google Shape;191;p21"/>
          <p:cNvSpPr txBox="1"/>
          <p:nvPr/>
        </p:nvSpPr>
        <p:spPr>
          <a:xfrm>
            <a:off x="616950" y="3084700"/>
            <a:ext cx="1073700" cy="354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0000FF"/>
                </a:solidFill>
                <a:latin typeface="Lato"/>
                <a:ea typeface="Lato"/>
                <a:cs typeface="Lato"/>
                <a:sym typeface="Lato"/>
              </a:rPr>
              <a:t>First night</a:t>
            </a:r>
            <a:endParaRPr b="1" sz="1100">
              <a:solidFill>
                <a:srgbClr val="0000FF"/>
              </a:solidFill>
              <a:latin typeface="Lato"/>
              <a:ea typeface="Lato"/>
              <a:cs typeface="Lato"/>
              <a:sym typeface="Lato"/>
            </a:endParaRPr>
          </a:p>
        </p:txBody>
      </p:sp>
      <p:sp>
        <p:nvSpPr>
          <p:cNvPr id="192" name="Google Shape;192;p21"/>
          <p:cNvSpPr txBox="1"/>
          <p:nvPr/>
        </p:nvSpPr>
        <p:spPr>
          <a:xfrm>
            <a:off x="2286425" y="3092350"/>
            <a:ext cx="936900" cy="3387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000FF"/>
                </a:solidFill>
                <a:latin typeface="Lato"/>
                <a:ea typeface="Lato"/>
                <a:cs typeface="Lato"/>
                <a:sym typeface="Lato"/>
              </a:rPr>
              <a:t>Second</a:t>
            </a:r>
            <a:r>
              <a:rPr b="1" lang="en" sz="1000">
                <a:solidFill>
                  <a:srgbClr val="0000FF"/>
                </a:solidFill>
                <a:latin typeface="Lato"/>
                <a:ea typeface="Lato"/>
                <a:cs typeface="Lato"/>
                <a:sym typeface="Lato"/>
              </a:rPr>
              <a:t> night</a:t>
            </a:r>
            <a:endParaRPr b="1" sz="1000">
              <a:solidFill>
                <a:srgbClr val="0000FF"/>
              </a:solidFill>
              <a:latin typeface="Lato"/>
              <a:ea typeface="Lato"/>
              <a:cs typeface="Lato"/>
              <a:sym typeface="Lato"/>
            </a:endParaRPr>
          </a:p>
        </p:txBody>
      </p:sp>
      <p:cxnSp>
        <p:nvCxnSpPr>
          <p:cNvPr id="193" name="Google Shape;193;p21"/>
          <p:cNvCxnSpPr/>
          <p:nvPr/>
        </p:nvCxnSpPr>
        <p:spPr>
          <a:xfrm flipH="1" rot="10800000">
            <a:off x="7109700" y="2445375"/>
            <a:ext cx="872700" cy="476100"/>
          </a:xfrm>
          <a:prstGeom prst="straightConnector1">
            <a:avLst/>
          </a:prstGeom>
          <a:noFill/>
          <a:ln cap="flat" cmpd="sng" w="19050">
            <a:solidFill>
              <a:srgbClr val="4A86E8"/>
            </a:solidFill>
            <a:prstDash val="solid"/>
            <a:round/>
            <a:headEnd len="med" w="med" type="stealth"/>
            <a:tailEnd len="med" w="med" type="triangle"/>
          </a:ln>
        </p:spPr>
      </p:cxnSp>
      <p:cxnSp>
        <p:nvCxnSpPr>
          <p:cNvPr id="194" name="Google Shape;194;p21"/>
          <p:cNvCxnSpPr/>
          <p:nvPr/>
        </p:nvCxnSpPr>
        <p:spPr>
          <a:xfrm>
            <a:off x="7521700" y="3264475"/>
            <a:ext cx="588000" cy="257400"/>
          </a:xfrm>
          <a:prstGeom prst="straightConnector1">
            <a:avLst/>
          </a:prstGeom>
          <a:noFill/>
          <a:ln cap="flat" cmpd="sng" w="19050">
            <a:solidFill>
              <a:schemeClr val="accent3"/>
            </a:solidFill>
            <a:prstDash val="solid"/>
            <a:round/>
            <a:headEnd len="med" w="med" type="stealth"/>
            <a:tailEnd len="med" w="med" type="triangle"/>
          </a:ln>
        </p:spPr>
      </p:cxnSp>
      <p:sp>
        <p:nvSpPr>
          <p:cNvPr id="195" name="Google Shape;195;p21"/>
          <p:cNvSpPr txBox="1"/>
          <p:nvPr/>
        </p:nvSpPr>
        <p:spPr>
          <a:xfrm>
            <a:off x="7880551" y="2534238"/>
            <a:ext cx="1267800" cy="598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50">
                <a:solidFill>
                  <a:srgbClr val="3C78D9"/>
                </a:solidFill>
              </a:rPr>
              <a:t>Synchrotron</a:t>
            </a:r>
            <a:endParaRPr b="1" sz="1250">
              <a:solidFill>
                <a:srgbClr val="3C78D9"/>
              </a:solidFill>
            </a:endParaRPr>
          </a:p>
          <a:p>
            <a:pPr indent="0" lvl="0" marL="0" rtl="0" algn="l">
              <a:lnSpc>
                <a:spcPct val="115000"/>
              </a:lnSpc>
              <a:spcBef>
                <a:spcPts val="0"/>
              </a:spcBef>
              <a:spcAft>
                <a:spcPts val="0"/>
              </a:spcAft>
              <a:buNone/>
            </a:pPr>
            <a:r>
              <a:rPr b="1" lang="en" sz="1250">
                <a:solidFill>
                  <a:srgbClr val="3C78D9"/>
                </a:solidFill>
              </a:rPr>
              <a:t>self-Compton</a:t>
            </a:r>
            <a:endParaRPr b="1" sz="1250">
              <a:solidFill>
                <a:srgbClr val="3C78D9"/>
              </a:solidFill>
            </a:endParaRPr>
          </a:p>
        </p:txBody>
      </p:sp>
      <p:sp>
        <p:nvSpPr>
          <p:cNvPr id="196" name="Google Shape;196;p21"/>
          <p:cNvSpPr txBox="1"/>
          <p:nvPr/>
        </p:nvSpPr>
        <p:spPr>
          <a:xfrm>
            <a:off x="7880551" y="3653925"/>
            <a:ext cx="1267800" cy="598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50">
                <a:solidFill>
                  <a:schemeClr val="accent3"/>
                </a:solidFill>
              </a:rPr>
              <a:t>Synchrotron</a:t>
            </a:r>
            <a:endParaRPr b="1" sz="1250">
              <a:solidFill>
                <a:schemeClr val="accent3"/>
              </a:solidFill>
            </a:endParaRPr>
          </a:p>
          <a:p>
            <a:pPr indent="0" lvl="0" marL="0" rtl="0" algn="l">
              <a:lnSpc>
                <a:spcPct val="115000"/>
              </a:lnSpc>
              <a:spcBef>
                <a:spcPts val="0"/>
              </a:spcBef>
              <a:spcAft>
                <a:spcPts val="0"/>
              </a:spcAft>
              <a:buNone/>
            </a:pPr>
            <a:r>
              <a:rPr b="1" lang="en" sz="1250">
                <a:solidFill>
                  <a:schemeClr val="accent3"/>
                </a:solidFill>
              </a:rPr>
              <a:t>dominate</a:t>
            </a:r>
            <a:endParaRPr b="1" sz="1250">
              <a:solidFill>
                <a:schemeClr val="accent3"/>
              </a:solidFill>
            </a:endParaRPr>
          </a:p>
        </p:txBody>
      </p:sp>
      <p:sp>
        <p:nvSpPr>
          <p:cNvPr id="197" name="Google Shape;197;p21"/>
          <p:cNvSpPr txBox="1"/>
          <p:nvPr/>
        </p:nvSpPr>
        <p:spPr>
          <a:xfrm>
            <a:off x="4254875" y="1726125"/>
            <a:ext cx="4236000" cy="346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295275" lvl="0" marL="457200" rtl="0" algn="l">
              <a:lnSpc>
                <a:spcPct val="115000"/>
              </a:lnSpc>
              <a:spcBef>
                <a:spcPts val="0"/>
              </a:spcBef>
              <a:spcAft>
                <a:spcPts val="0"/>
              </a:spcAft>
              <a:buSzPts val="1050"/>
              <a:buChar char="●"/>
            </a:pPr>
            <a:r>
              <a:rPr lang="en" sz="1050"/>
              <a:t>This result supports synchrotron dominant emission model</a:t>
            </a:r>
            <a:endParaRPr sz="1050"/>
          </a:p>
        </p:txBody>
      </p:sp>
      <p:sp>
        <p:nvSpPr>
          <p:cNvPr id="198" name="Google Shape;198;p21"/>
          <p:cNvSpPr txBox="1"/>
          <p:nvPr/>
        </p:nvSpPr>
        <p:spPr>
          <a:xfrm>
            <a:off x="2286425" y="4451100"/>
            <a:ext cx="3000000" cy="34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rgbClr val="FF0000"/>
                </a:solidFill>
              </a:rPr>
              <a:t>Credit: Science 372, 6546, 1081-1085 (2021)</a:t>
            </a:r>
            <a:endParaRPr sz="1050">
              <a:solidFill>
                <a:srgbClr val="FF0000"/>
              </a:solidFill>
            </a:endParaRPr>
          </a:p>
        </p:txBody>
      </p:sp>
      <p:pic>
        <p:nvPicPr>
          <p:cNvPr id="199" name="Google Shape;199;p21"/>
          <p:cNvPicPr preferRelativeResize="0"/>
          <p:nvPr/>
        </p:nvPicPr>
        <p:blipFill>
          <a:blip r:embed="rId6">
            <a:alphaModFix/>
          </a:blip>
          <a:stretch>
            <a:fillRect/>
          </a:stretch>
        </p:blipFill>
        <p:spPr>
          <a:xfrm>
            <a:off x="6483300" y="782925"/>
            <a:ext cx="393600" cy="393600"/>
          </a:xfrm>
          <a:prstGeom prst="rect">
            <a:avLst/>
          </a:prstGeom>
          <a:noFill/>
          <a:ln>
            <a:noFill/>
          </a:ln>
        </p:spPr>
      </p:pic>
      <p:sp>
        <p:nvSpPr>
          <p:cNvPr id="200" name="Google Shape;200;p21"/>
          <p:cNvSpPr txBox="1"/>
          <p:nvPr/>
        </p:nvSpPr>
        <p:spPr>
          <a:xfrm>
            <a:off x="6808650" y="662025"/>
            <a:ext cx="14748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u="sng">
                <a:solidFill>
                  <a:schemeClr val="hlink"/>
                </a:solidFill>
                <a:hlinkClick r:id="rId7"/>
              </a:rPr>
              <a:t>A cosmic experience - Gamma-ray Burst GRB 190829A</a:t>
            </a:r>
            <a:endParaRPr sz="1050">
              <a:solidFill>
                <a:srgbClr val="0000FF"/>
              </a:solidFill>
            </a:endParaRPr>
          </a:p>
        </p:txBody>
      </p:sp>
      <p:sp>
        <p:nvSpPr>
          <p:cNvPr id="201" name="Google Shape;201;p21"/>
          <p:cNvSpPr txBox="1"/>
          <p:nvPr>
            <p:ph type="title"/>
          </p:nvPr>
        </p:nvSpPr>
        <p:spPr>
          <a:xfrm>
            <a:off x="917400" y="627750"/>
            <a:ext cx="5373900" cy="47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840"/>
              <a:t>H.E.S.S GRB </a:t>
            </a:r>
            <a:r>
              <a:rPr lang="en" sz="1740"/>
              <a:t>Program</a:t>
            </a:r>
            <a:r>
              <a:rPr lang="en" sz="1840"/>
              <a:t>: Detected GRBs (Cont’...)</a:t>
            </a:r>
            <a:endParaRPr sz="1840"/>
          </a:p>
        </p:txBody>
      </p:sp>
      <p:sp>
        <p:nvSpPr>
          <p:cNvPr id="202" name="Google Shape;202;p21"/>
          <p:cNvSpPr txBox="1"/>
          <p:nvPr/>
        </p:nvSpPr>
        <p:spPr>
          <a:xfrm>
            <a:off x="8500533" y="4773592"/>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03" name="Google Shape;203;p21"/>
          <p:cNvPicPr preferRelativeResize="0"/>
          <p:nvPr/>
        </p:nvPicPr>
        <p:blipFill>
          <a:blip r:embed="rId8">
            <a:alphaModFix/>
          </a:blip>
          <a:stretch>
            <a:fillRect/>
          </a:stretch>
        </p:blipFill>
        <p:spPr>
          <a:xfrm>
            <a:off x="61875" y="562450"/>
            <a:ext cx="665774" cy="665774"/>
          </a:xfrm>
          <a:prstGeom prst="rect">
            <a:avLst/>
          </a:prstGeom>
          <a:noFill/>
          <a:ln>
            <a:noFill/>
          </a:ln>
        </p:spPr>
      </p:pic>
      <p:sp>
        <p:nvSpPr>
          <p:cNvPr id="204" name="Google Shape;204;p21"/>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727650" y="3887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D41B17"/>
                </a:solidFill>
              </a:rPr>
              <a:t>Searching for X-ray/VHE </a:t>
            </a:r>
            <a:r>
              <a:rPr lang="en">
                <a:solidFill>
                  <a:srgbClr val="D41B17"/>
                </a:solidFill>
              </a:rPr>
              <a:t>correlation</a:t>
            </a:r>
            <a:endParaRPr>
              <a:solidFill>
                <a:srgbClr val="D41B17"/>
              </a:solidFill>
            </a:endParaRPr>
          </a:p>
        </p:txBody>
      </p:sp>
      <p:pic>
        <p:nvPicPr>
          <p:cNvPr id="210" name="Google Shape;210;p22"/>
          <p:cNvPicPr preferRelativeResize="0"/>
          <p:nvPr/>
        </p:nvPicPr>
        <p:blipFill>
          <a:blip r:embed="rId3">
            <a:alphaModFix/>
          </a:blip>
          <a:stretch>
            <a:fillRect/>
          </a:stretch>
        </p:blipFill>
        <p:spPr>
          <a:xfrm>
            <a:off x="8460525" y="478250"/>
            <a:ext cx="665775" cy="665775"/>
          </a:xfrm>
          <a:prstGeom prst="rect">
            <a:avLst/>
          </a:prstGeom>
          <a:noFill/>
          <a:ln>
            <a:noFill/>
          </a:ln>
        </p:spPr>
      </p:pic>
      <p:sp>
        <p:nvSpPr>
          <p:cNvPr id="211" name="Google Shape;211;p22"/>
          <p:cNvSpPr txBox="1"/>
          <p:nvPr/>
        </p:nvSpPr>
        <p:spPr>
          <a:xfrm>
            <a:off x="215600" y="1295400"/>
            <a:ext cx="4743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t>What can we learn from the simultaneous optical / X-ray data and the VHE upper-limits from H.E.S.S GRBs?</a:t>
            </a:r>
            <a:endParaRPr/>
          </a:p>
          <a:p>
            <a:pPr indent="0" lvl="0" marL="0" rtl="0" algn="l">
              <a:spcBef>
                <a:spcPts val="0"/>
              </a:spcBef>
              <a:spcAft>
                <a:spcPts val="0"/>
              </a:spcAft>
              <a:buNone/>
            </a:pPr>
            <a:r>
              <a:t/>
            </a:r>
            <a:endParaRPr/>
          </a:p>
        </p:txBody>
      </p:sp>
      <p:pic>
        <p:nvPicPr>
          <p:cNvPr id="212" name="Google Shape;212;p22"/>
          <p:cNvPicPr preferRelativeResize="0"/>
          <p:nvPr/>
        </p:nvPicPr>
        <p:blipFill>
          <a:blip r:embed="rId4">
            <a:alphaModFix/>
          </a:blip>
          <a:stretch>
            <a:fillRect/>
          </a:stretch>
        </p:blipFill>
        <p:spPr>
          <a:xfrm>
            <a:off x="5346924" y="923975"/>
            <a:ext cx="3113601" cy="2032751"/>
          </a:xfrm>
          <a:prstGeom prst="rect">
            <a:avLst/>
          </a:prstGeom>
          <a:noFill/>
          <a:ln>
            <a:noFill/>
          </a:ln>
        </p:spPr>
      </p:pic>
      <p:pic>
        <p:nvPicPr>
          <p:cNvPr id="213" name="Google Shape;213;p22"/>
          <p:cNvPicPr preferRelativeResize="0"/>
          <p:nvPr/>
        </p:nvPicPr>
        <p:blipFill>
          <a:blip r:embed="rId5">
            <a:alphaModFix/>
          </a:blip>
          <a:stretch>
            <a:fillRect/>
          </a:stretch>
        </p:blipFill>
        <p:spPr>
          <a:xfrm>
            <a:off x="5280497" y="2956725"/>
            <a:ext cx="3789926" cy="1793176"/>
          </a:xfrm>
          <a:prstGeom prst="rect">
            <a:avLst/>
          </a:prstGeom>
          <a:noFill/>
          <a:ln>
            <a:noFill/>
          </a:ln>
        </p:spPr>
      </p:pic>
      <p:sp>
        <p:nvSpPr>
          <p:cNvPr id="214" name="Google Shape;214;p22"/>
          <p:cNvSpPr txBox="1"/>
          <p:nvPr/>
        </p:nvSpPr>
        <p:spPr>
          <a:xfrm>
            <a:off x="8595308"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15" name="Google Shape;215;p22"/>
          <p:cNvPicPr preferRelativeResize="0"/>
          <p:nvPr/>
        </p:nvPicPr>
        <p:blipFill>
          <a:blip r:embed="rId6">
            <a:alphaModFix/>
          </a:blip>
          <a:stretch>
            <a:fillRect/>
          </a:stretch>
        </p:blipFill>
        <p:spPr>
          <a:xfrm>
            <a:off x="0" y="478250"/>
            <a:ext cx="665774" cy="665774"/>
          </a:xfrm>
          <a:prstGeom prst="rect">
            <a:avLst/>
          </a:prstGeom>
          <a:noFill/>
          <a:ln>
            <a:noFill/>
          </a:ln>
        </p:spPr>
      </p:pic>
      <p:sp>
        <p:nvSpPr>
          <p:cNvPr id="216" name="Google Shape;216;p22"/>
          <p:cNvSpPr txBox="1"/>
          <p:nvPr>
            <p:ph type="title"/>
          </p:nvPr>
        </p:nvSpPr>
        <p:spPr>
          <a:xfrm rot="-2504">
            <a:off x="5408557" y="3366222"/>
            <a:ext cx="1647300" cy="427800"/>
          </a:xfrm>
          <a:prstGeom prst="rect">
            <a:avLst/>
          </a:prstGeom>
          <a:noFill/>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540">
                <a:solidFill>
                  <a:srgbClr val="999999"/>
                </a:solidFill>
              </a:rPr>
              <a:t>Preliminary</a:t>
            </a:r>
            <a:endParaRPr sz="1540">
              <a:solidFill>
                <a:srgbClr val="999999"/>
              </a:solidFill>
            </a:endParaRPr>
          </a:p>
        </p:txBody>
      </p:sp>
      <p:pic>
        <p:nvPicPr>
          <p:cNvPr id="217" name="Google Shape;217;p22"/>
          <p:cNvPicPr preferRelativeResize="0"/>
          <p:nvPr/>
        </p:nvPicPr>
        <p:blipFill>
          <a:blip r:embed="rId7">
            <a:alphaModFix/>
          </a:blip>
          <a:stretch>
            <a:fillRect/>
          </a:stretch>
        </p:blipFill>
        <p:spPr>
          <a:xfrm>
            <a:off x="0" y="2342100"/>
            <a:ext cx="5346925" cy="2588270"/>
          </a:xfrm>
          <a:prstGeom prst="rect">
            <a:avLst/>
          </a:prstGeom>
          <a:noFill/>
          <a:ln>
            <a:noFill/>
          </a:ln>
        </p:spPr>
      </p:pic>
      <p:sp>
        <p:nvSpPr>
          <p:cNvPr id="218" name="Google Shape;218;p22"/>
          <p:cNvSpPr txBox="1"/>
          <p:nvPr/>
        </p:nvSpPr>
        <p:spPr>
          <a:xfrm>
            <a:off x="865725" y="7104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accent3"/>
                </a:solidFill>
                <a:latin typeface="Raleway"/>
                <a:ea typeface="Raleway"/>
                <a:cs typeface="Raleway"/>
                <a:sym typeface="Raleway"/>
              </a:rPr>
              <a:t>Sample selection</a:t>
            </a:r>
            <a:endParaRPr b="1" sz="2200">
              <a:solidFill>
                <a:schemeClr val="accent3"/>
              </a:solidFill>
              <a:latin typeface="Raleway"/>
              <a:ea typeface="Raleway"/>
              <a:cs typeface="Raleway"/>
              <a:sym typeface="Raleway"/>
            </a:endParaRPr>
          </a:p>
        </p:txBody>
      </p:sp>
      <p:sp>
        <p:nvSpPr>
          <p:cNvPr id="219" name="Google Shape;219;p22"/>
          <p:cNvSpPr txBox="1"/>
          <p:nvPr/>
        </p:nvSpPr>
        <p:spPr>
          <a:xfrm>
            <a:off x="61900" y="4804800"/>
            <a:ext cx="530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EDEBE9"/>
                </a:highlight>
              </a:rPr>
              <a:t>|Astroparticle School|</a:t>
            </a:r>
            <a:r>
              <a:rPr lang="en" sz="1000">
                <a:solidFill>
                  <a:srgbClr val="24425A"/>
                </a:solidFill>
                <a:highlight>
                  <a:srgbClr val="F5FAFF"/>
                </a:highlight>
              </a:rPr>
              <a:t>Obertrubach-Bärnfels</a:t>
            </a:r>
            <a:r>
              <a:rPr lang="en" sz="1000">
                <a:highlight>
                  <a:srgbClr val="EDEBE9"/>
                </a:highlight>
              </a:rPr>
              <a:t> | by Jean| 2022.10.05-13</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