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8" r:id="rId4"/>
    <p:sldId id="263" r:id="rId5"/>
    <p:sldId id="264" r:id="rId6"/>
    <p:sldId id="270" r:id="rId7"/>
    <p:sldId id="275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630F4-38CD-7841-ABB6-201E07DCF01B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4EFD0-B345-C941-A123-EB2E28ED3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7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F92B0-1043-324A-9D73-B3670F6AED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F92B0-1043-324A-9D73-B3670F6AED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467E8-033E-5E38-22E9-243DBB5C4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91C5C-A8C7-0578-9310-5D8F99D0E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67219-C507-B2A5-6C87-628023B5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456-77AB-7F45-B45A-397E3CD838FA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57689-4C85-AC95-1BBF-7F7EDF1D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5A967-35ED-A480-53BE-DBE7809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D2A-469A-4541-9B9F-BFC014E6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6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5962-B382-A7E9-2A32-3C45411B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D176F-4AC4-9298-32E7-CFA10C2B5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529F1-85A2-4280-FED9-CA33D079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456-77AB-7F45-B45A-397E3CD838FA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C2DEA-454D-E983-0038-D706942F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99548-BFA5-BA08-F01E-385063AC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D2A-469A-4541-9B9F-BFC014E6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3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884AB-9F61-0D35-184C-43244ED8C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0EB23-FDA6-213E-219A-15D31C58E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2767B-85D0-C4E6-292C-9BAC85EF5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456-77AB-7F45-B45A-397E3CD838FA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B68EE-44DF-18F9-AEAC-F2500394F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DA37-C7DE-F6A0-5FEE-7B2BEC26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D2A-469A-4541-9B9F-BFC014E6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4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B8DF-6AB9-93BF-E433-F79FDCEA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91A3C-A318-357B-6B78-0EDA587FC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B85DE-91D7-8FE1-52A8-5F548BE20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456-77AB-7F45-B45A-397E3CD838FA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4E596-22A5-523A-84CE-BC64D2FC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AC26E-B17E-FFA9-AF4E-BF26BF20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D2A-469A-4541-9B9F-BFC014E6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4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E6E6-1EC1-65F7-F6AA-A303276F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179DB-C715-00EA-3B43-E26450A5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342C1-6CD1-BB6B-31AF-944B6D67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456-77AB-7F45-B45A-397E3CD838FA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E7D00-7EF3-2179-8B0B-F5BAA25D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512AA-EDC0-8858-5B80-04720F5F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D2A-469A-4541-9B9F-BFC014E6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6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E459-7730-90D8-1374-A41F144C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6B0C-5965-65F8-0064-669DF865A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83B52-BF54-41B1-24DD-14864BD08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0BF83-0903-60CF-B31F-980FBD3A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456-77AB-7F45-B45A-397E3CD838FA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04044-0D40-00F5-7F57-3C6CBC2DA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4CE1A-8D4D-A510-40EC-35812E5B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D2A-469A-4541-9B9F-BFC014E6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5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A7B6-27F8-B592-7773-494C27498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D5E63-5B21-E13F-6164-5E366E13F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DC4C4-1584-FC9C-DECB-D8C14FDF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BD47E-278E-623C-B1A9-417E59FE6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E5B9CF-D22D-78AC-4181-B0CB19542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D229C-6969-9D3C-D65F-2DEE69D4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456-77AB-7F45-B45A-397E3CD838FA}" type="datetimeFigureOut">
              <a:rPr lang="en-US" smtClean="0"/>
              <a:t>10/6/22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490018-471F-0E90-6CC0-7EA70737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52C3E-4C13-B88E-C0CA-31209DA7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D2A-469A-4541-9B9F-BFC014E6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CAB9-52DC-7705-61C8-01FFEE7C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6769C-8F65-1D81-B362-B1CCEF0E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456-77AB-7F45-B45A-397E3CD838FA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E537A-04B1-D610-5732-49A5D568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DED6D-D4C3-6569-49FF-0BF2D4B5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D2A-469A-4541-9B9F-BFC014E6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2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16C81-683F-9959-7F9F-7D0EBF3B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456-77AB-7F45-B45A-397E3CD838FA}" type="datetimeFigureOut">
              <a:rPr lang="en-US" smtClean="0"/>
              <a:t>10/6/22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DF65B-1087-2197-8FCE-8357427A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1E30A-E62F-2591-F632-8AC34B22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D2A-469A-4541-9B9F-BFC014E6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2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2DD3-5B66-081D-5330-EADFAC59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DB60B-7E04-ACC1-3D25-1984BDE77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2D67F-C198-0166-06C6-A3051C688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4B8F4-2649-BBCD-2813-404BDBDB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456-77AB-7F45-B45A-397E3CD838FA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CBB8F-BBF9-41D6-DC72-2C71ABBC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2D827-01C8-7719-8031-B88F1594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D2A-469A-4541-9B9F-BFC014E6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4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33A2-4B94-6E71-67FC-0FB66D95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2E62A3-0993-F2B3-8A29-872B90D55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73DE8-60A9-36D4-75B8-BF8AE1295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2DF05-F088-7087-C4AF-443C40F6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456-77AB-7F45-B45A-397E3CD838FA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A263F-8CCB-8620-A539-DA41F380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B50D3-32E5-6CDC-563C-77B02994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D2A-469A-4541-9B9F-BFC014E6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2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2D226-DE1B-C930-4A81-3378AEC6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E1176-55B9-D12E-7B8D-8ECB08FA3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1E85E-FAD5-036B-FBBC-833757485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A9456-77AB-7F45-B45A-397E3CD838FA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B5F10-3BC1-5C11-562E-3DBE61C07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2DEE9-547F-7C71-C0E3-0D583A794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99D2A-469A-4541-9B9F-BFC014E6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owardsdatascience.com/a-comprehensive-guide-to-convolutional-neural-networks-the-eli5-way-3bd2b1164a5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706.0130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8BA4-32D6-9494-5383-9D5BBC856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043" y="3960135"/>
            <a:ext cx="10199914" cy="1655763"/>
          </a:xfrm>
        </p:spPr>
        <p:txBody>
          <a:bodyPr>
            <a:normAutofit/>
          </a:bodyPr>
          <a:lstStyle/>
          <a:p>
            <a:r>
              <a:rPr lang="en-US" sz="4400" b="1" dirty="0"/>
              <a:t>Event reconstruction in neutrino telescopes using sparse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F7770-D28E-09A1-814D-7762EC7E0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8557"/>
            <a:ext cx="9144000" cy="904643"/>
          </a:xfrm>
        </p:spPr>
        <p:txBody>
          <a:bodyPr/>
          <a:lstStyle/>
          <a:p>
            <a:r>
              <a:rPr lang="en-US" dirty="0" err="1"/>
              <a:t>Astroparticle</a:t>
            </a:r>
            <a:r>
              <a:rPr lang="en-US" dirty="0"/>
              <a:t> School 2022</a:t>
            </a:r>
          </a:p>
          <a:p>
            <a:r>
              <a:rPr lang="en-US" dirty="0"/>
              <a:t>Felix Yu, </a:t>
            </a:r>
            <a:r>
              <a:rPr lang="en-US" dirty="0" err="1"/>
              <a:t>felixyu@g.harvard.edu</a:t>
            </a:r>
            <a:endParaRPr lang="en-US" dirty="0"/>
          </a:p>
        </p:txBody>
      </p:sp>
      <p:pic>
        <p:nvPicPr>
          <p:cNvPr id="6" name="Picture 5" descr="A picture containing tree, outdoor, sky, several&#10;&#10;Description automatically generated">
            <a:extLst>
              <a:ext uri="{FF2B5EF4-FFF2-40B4-BE49-F238E27FC236}">
                <a16:creationId xmlns:a16="http://schemas.microsoft.com/office/drawing/2014/main" id="{9DB740A6-FD1B-8E80-7566-7D4A4C7DE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3DFFB-C405-2D81-0C4D-6574BFEDF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93" y="5218031"/>
            <a:ext cx="1501536" cy="14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5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61C4-8823-4E6D-F605-3E2ECEB0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Event Reconstruction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B5677-16B3-E655-BEA1-4D811B5A4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5373"/>
            <a:ext cx="5257801" cy="48842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Being able to accurately reconstruct events in </a:t>
            </a:r>
            <a:r>
              <a:rPr lang="en-US" dirty="0" err="1"/>
              <a:t>IceCube</a:t>
            </a:r>
            <a:r>
              <a:rPr lang="en-US" dirty="0"/>
              <a:t> can help improve detector sensitivity</a:t>
            </a:r>
          </a:p>
          <a:p>
            <a:endParaRPr lang="en-US" dirty="0"/>
          </a:p>
          <a:p>
            <a:r>
              <a:rPr lang="en-US" dirty="0"/>
              <a:t> It can be a challenging task to do efficiently</a:t>
            </a:r>
          </a:p>
          <a:p>
            <a:endParaRPr lang="en-US" dirty="0"/>
          </a:p>
          <a:p>
            <a:r>
              <a:rPr lang="en-US" dirty="0"/>
              <a:t>Towards this end, recent advances in machine learning have prompted physicists to adopt this tool for reconstruction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FB036B-EA38-5EB9-B034-F6620065112E}"/>
              </a:ext>
            </a:extLst>
          </p:cNvPr>
          <p:cNvCxnSpPr>
            <a:cxnSpLocks/>
          </p:cNvCxnSpPr>
          <p:nvPr/>
        </p:nvCxnSpPr>
        <p:spPr>
          <a:xfrm>
            <a:off x="631374" y="1365477"/>
            <a:ext cx="110707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34D533-58D8-3006-ED7F-76A5FD11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3ABB-428C-824A-81CD-9EF763E4B2C7}" type="datetime1">
              <a:rPr lang="en-US" smtClean="0"/>
              <a:t>10/6/22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26B279-FBAC-BDE4-AA33-1D48BDCC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4583-4DC1-D04B-96D8-7707A13CF9D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4F0EF-0861-4D2D-55A0-77B5A6580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35567"/>
            <a:ext cx="3962400" cy="50393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0C44D6-7996-F4A8-28EA-36D12326AE33}"/>
              </a:ext>
            </a:extLst>
          </p:cNvPr>
          <p:cNvSpPr txBox="1"/>
          <p:nvPr/>
        </p:nvSpPr>
        <p:spPr>
          <a:xfrm>
            <a:off x="10175421" y="3506971"/>
            <a:ext cx="1834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dirty="0" err="1">
                <a:effectLst/>
                <a:latin typeface="Lucida Grande" panose="020B0600040502020204" pitchFamily="34" charset="0"/>
              </a:rPr>
              <a:t>IceCube</a:t>
            </a:r>
            <a:r>
              <a:rPr lang="en-US" sz="1000" b="0" i="0" u="none" strike="noStrike" dirty="0">
                <a:effectLst/>
                <a:latin typeface="Lucida Grande" panose="020B0600040502020204" pitchFamily="34" charset="0"/>
              </a:rPr>
              <a:t> Collaboration. Journal of Parallel &amp; Distributed Computing 75:198,2015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2820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61C4-8823-4E6D-F605-3E2ECEB0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Convolutional Neural Networks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A9C9AB-0D59-7F8E-6ECB-0C6810C44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1374" y="3675474"/>
            <a:ext cx="3805452" cy="2778125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FB036B-EA38-5EB9-B034-F6620065112E}"/>
              </a:ext>
            </a:extLst>
          </p:cNvPr>
          <p:cNvCxnSpPr>
            <a:cxnSpLocks/>
          </p:cNvCxnSpPr>
          <p:nvPr/>
        </p:nvCxnSpPr>
        <p:spPr>
          <a:xfrm>
            <a:off x="631374" y="1365477"/>
            <a:ext cx="110707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2BC87F0-86C1-4EC1-B938-8471AFC8D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712" y="3063875"/>
            <a:ext cx="6417914" cy="3429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3D3DAD-0D41-5D17-F3DB-35C15DEF6A9B}"/>
              </a:ext>
            </a:extLst>
          </p:cNvPr>
          <p:cNvSpPr txBox="1">
            <a:spLocks/>
          </p:cNvSpPr>
          <p:nvPr/>
        </p:nvSpPr>
        <p:spPr>
          <a:xfrm>
            <a:off x="838199" y="1690688"/>
            <a:ext cx="10980421" cy="1659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Convolutional neural networks (CNNs) are a staple for image-like data</a:t>
            </a:r>
          </a:p>
          <a:p>
            <a:endParaRPr lang="en-US" dirty="0"/>
          </a:p>
          <a:p>
            <a:r>
              <a:rPr lang="en-US" dirty="0"/>
              <a:t>Convolutions excel at feature extraction, which is done using kernels, and stacking layers to form a network</a:t>
            </a:r>
          </a:p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93C7940-8010-898C-A37F-79DCC05F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7E08-4FE9-6F40-BE64-015DF493B5F5}" type="datetime1">
              <a:rPr lang="en-US" smtClean="0"/>
              <a:t>10/6/22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E7D880C-1953-5E3A-D4C9-2301F7A7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4583-4DC1-D04B-96D8-7707A13CF9DA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00C34-E04B-693C-43E1-ACCE255BA007}"/>
              </a:ext>
            </a:extLst>
          </p:cNvPr>
          <p:cNvSpPr txBox="1"/>
          <p:nvPr/>
        </p:nvSpPr>
        <p:spPr>
          <a:xfrm>
            <a:off x="5028412" y="6202461"/>
            <a:ext cx="953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Reference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236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61C4-8823-4E6D-F605-3E2ECEB0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 and 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B5677-16B3-E655-BEA1-4D811B5A4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4" y="1690686"/>
            <a:ext cx="6763926" cy="46656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Numerous issues arise in a naïve application of CNNs to neutrino telescope data</a:t>
            </a:r>
          </a:p>
          <a:p>
            <a:endParaRPr lang="en-US" dirty="0"/>
          </a:p>
          <a:p>
            <a:r>
              <a:rPr lang="en-US" dirty="0"/>
              <a:t>Non-regular geometry</a:t>
            </a:r>
          </a:p>
          <a:p>
            <a:r>
              <a:rPr lang="en-US" dirty="0"/>
              <a:t>Sparsity: on average in simulation dataset, ~103 of the 5160 DOMs are hit</a:t>
            </a:r>
          </a:p>
          <a:p>
            <a:r>
              <a:rPr lang="en-US" dirty="0"/>
              <a:t>High dimensionality: </a:t>
            </a:r>
            <a:r>
              <a:rPr lang="en-US" dirty="0" err="1"/>
              <a:t>IceCube</a:t>
            </a:r>
            <a:r>
              <a:rPr lang="en-US" dirty="0"/>
              <a:t> is cubic-kilometer in size, and events can take up to 7500 ns</a:t>
            </a:r>
          </a:p>
          <a:p>
            <a:endParaRPr lang="en-US" dirty="0"/>
          </a:p>
          <a:p>
            <a:r>
              <a:rPr lang="en-US" dirty="0"/>
              <a:t>Solution: sparse submanifold convolutions! They eliminate many inefficiencies and run orders of magnitude faster on GPU/CPU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FB036B-EA38-5EB9-B034-F6620065112E}"/>
              </a:ext>
            </a:extLst>
          </p:cNvPr>
          <p:cNvCxnSpPr>
            <a:cxnSpLocks/>
          </p:cNvCxnSpPr>
          <p:nvPr/>
        </p:nvCxnSpPr>
        <p:spPr>
          <a:xfrm>
            <a:off x="631374" y="1365477"/>
            <a:ext cx="110707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A picture containing writing implement, stationary, colorful&#10;&#10;Description automatically generated">
            <a:extLst>
              <a:ext uri="{FF2B5EF4-FFF2-40B4-BE49-F238E27FC236}">
                <a16:creationId xmlns:a16="http://schemas.microsoft.com/office/drawing/2014/main" id="{14964FD1-756C-7AAF-F79D-BA552A3DD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981"/>
          <a:stretch/>
        </p:blipFill>
        <p:spPr>
          <a:xfrm>
            <a:off x="7545172" y="1502350"/>
            <a:ext cx="3958500" cy="2375298"/>
          </a:xfrm>
          <a:prstGeom prst="rect">
            <a:avLst/>
          </a:prstGeom>
        </p:spPr>
      </p:pic>
      <p:pic>
        <p:nvPicPr>
          <p:cNvPr id="11" name="Picture 10" descr="Chart, bubble chart&#10;&#10;Description automatically generated">
            <a:extLst>
              <a:ext uri="{FF2B5EF4-FFF2-40B4-BE49-F238E27FC236}">
                <a16:creationId xmlns:a16="http://schemas.microsoft.com/office/drawing/2014/main" id="{8DCAF5FA-55F3-52A2-F3EA-7EF75C5863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0"/>
          <a:stretch/>
        </p:blipFill>
        <p:spPr>
          <a:xfrm>
            <a:off x="7545172" y="4040252"/>
            <a:ext cx="4067360" cy="2375298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DFEB0B0-FCF4-245D-C67D-FB2EAD94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54C1-49A8-7D4F-AAFE-A038523772C0}" type="datetime1">
              <a:rPr lang="en-US" smtClean="0"/>
              <a:t>10/6/22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8830E0F-264F-3881-B364-CA4B7061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4583-4DC1-D04B-96D8-7707A13CF9DA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D1326-C4C3-808D-2ECD-062262A3D56D}"/>
              </a:ext>
            </a:extLst>
          </p:cNvPr>
          <p:cNvSpPr txBox="1"/>
          <p:nvPr/>
        </p:nvSpPr>
        <p:spPr>
          <a:xfrm>
            <a:off x="8686223" y="6413379"/>
            <a:ext cx="2264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dirty="0" err="1">
                <a:effectLst/>
              </a:rPr>
              <a:t>IceCube</a:t>
            </a:r>
            <a:r>
              <a:rPr lang="en-US" sz="1000" b="0" i="0" u="none" strike="noStrike" dirty="0">
                <a:effectLst/>
              </a:rPr>
              <a:t> Collaboration.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Eur. Phys. J. C (2022) </a:t>
            </a:r>
            <a:r>
              <a:rPr lang="en-US" sz="1000" b="1" i="0" dirty="0">
                <a:solidFill>
                  <a:srgbClr val="333333"/>
                </a:solidFill>
                <a:effectLst/>
              </a:rPr>
              <a:t>82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: 807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5219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61C4-8823-4E6D-F605-3E2ECEB0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Sparse Submanifold Convolutions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B5677-16B3-E655-BEA1-4D811B5A4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863943" cy="2021342"/>
          </a:xfrm>
        </p:spPr>
        <p:txBody>
          <a:bodyPr>
            <a:normAutofit fontScale="92500"/>
          </a:bodyPr>
          <a:lstStyle/>
          <a:p>
            <a:r>
              <a:rPr lang="en-US" dirty="0"/>
              <a:t>Potential solution: sparse submanifold convolutions</a:t>
            </a:r>
          </a:p>
          <a:p>
            <a:r>
              <a:rPr lang="en-US" dirty="0"/>
              <a:t>Convolutional kernel is only applied when centered on a nonzero element</a:t>
            </a:r>
          </a:p>
          <a:p>
            <a:r>
              <a:rPr lang="en-US" dirty="0"/>
              <a:t>Input becomes a list of coordinates of nonzero elements, and their corresponding values (features)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FB036B-EA38-5EB9-B034-F6620065112E}"/>
              </a:ext>
            </a:extLst>
          </p:cNvPr>
          <p:cNvCxnSpPr>
            <a:cxnSpLocks/>
          </p:cNvCxnSpPr>
          <p:nvPr/>
        </p:nvCxnSpPr>
        <p:spPr>
          <a:xfrm>
            <a:off x="631374" y="1365477"/>
            <a:ext cx="110707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4B9C696-A2C1-C39C-7CE2-5A2BD82AD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29" y="3801871"/>
            <a:ext cx="3449537" cy="273088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F16F9B-3535-84EB-A764-9CB2046F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0F0E-06FA-D54E-BEB9-1456F0B858F9}" type="datetime1">
              <a:rPr lang="en-US" smtClean="0"/>
              <a:t>10/6/22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3C560-0D49-70EC-E530-F069E3E9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4583-4DC1-D04B-96D8-7707A13CF9DA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6F374DA-C118-6A2B-6E27-E236D8EFA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305" y="4335009"/>
            <a:ext cx="3864590" cy="1455285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6DD74F4-DBEE-4DD9-A8DC-0E1234501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240416"/>
              </p:ext>
            </p:extLst>
          </p:nvPr>
        </p:nvGraphicFramePr>
        <p:xfrm>
          <a:off x="356370" y="4649153"/>
          <a:ext cx="1499644" cy="518160"/>
        </p:xfrm>
        <a:graphic>
          <a:graphicData uri="http://schemas.openxmlformats.org/drawingml/2006/table">
            <a:tbl>
              <a:tblPr/>
              <a:tblGrid>
                <a:gridCol w="1499644">
                  <a:extLst>
                    <a:ext uri="{9D8B030D-6E8A-4147-A177-3AD203B41FA5}">
                      <a16:colId xmlns:a16="http://schemas.microsoft.com/office/drawing/2014/main" val="1071170202"/>
                    </a:ext>
                  </a:extLst>
                </a:gridCol>
              </a:tblGrid>
              <a:tr h="401377">
                <a:tc>
                  <a:txBody>
                    <a:bodyPr/>
                    <a:lstStyle/>
                    <a:p>
                      <a:pPr fontAlgn="t"/>
                      <a:br>
                        <a:rPr lang="en-US" sz="1400" b="0" u="none" strike="noStrike" dirty="0">
                          <a:effectLst/>
                          <a:hlinkClick r:id="rId4"/>
                        </a:rPr>
                      </a:br>
                      <a:r>
                        <a:rPr lang="en-US" sz="1400" b="0" u="none" strike="noStrike" dirty="0">
                          <a:effectLst/>
                          <a:hlinkClick r:id="rId4"/>
                        </a:rPr>
                        <a:t>arXiv:1706.01307</a:t>
                      </a:r>
                      <a:endParaRPr lang="en-US" sz="1400" dirty="0">
                        <a:effectLst/>
                      </a:endParaRPr>
                    </a:p>
                  </a:txBody>
                  <a:tcPr marR="619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4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15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61C4-8823-4E6D-F605-3E2ECEB0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and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B5677-16B3-E655-BEA1-4D811B5A4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78" y="1588506"/>
            <a:ext cx="6346371" cy="4767844"/>
          </a:xfrm>
        </p:spPr>
        <p:txBody>
          <a:bodyPr>
            <a:normAutofit/>
          </a:bodyPr>
          <a:lstStyle/>
          <a:p>
            <a:r>
              <a:rPr lang="en-US" dirty="0"/>
              <a:t>Currently using simulated muon neutrino events (track-like) in the </a:t>
            </a:r>
            <a:r>
              <a:rPr lang="en-US" dirty="0" err="1"/>
              <a:t>IceCube</a:t>
            </a:r>
            <a:r>
              <a:rPr lang="en-US" dirty="0"/>
              <a:t> detector geometry</a:t>
            </a:r>
          </a:p>
          <a:p>
            <a:r>
              <a:rPr lang="en-US" dirty="0"/>
              <a:t>Generated using a new open-source MC created by group members called Prometheus</a:t>
            </a:r>
          </a:p>
          <a:p>
            <a:r>
              <a:rPr lang="en-US" dirty="0"/>
              <a:t>Each event is a list of space-time coordinates where a photon hit was recorded: almost no pre-processing necessary!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FB036B-EA38-5EB9-B034-F6620065112E}"/>
              </a:ext>
            </a:extLst>
          </p:cNvPr>
          <p:cNvCxnSpPr>
            <a:cxnSpLocks/>
          </p:cNvCxnSpPr>
          <p:nvPr/>
        </p:nvCxnSpPr>
        <p:spPr>
          <a:xfrm>
            <a:off x="631374" y="1365477"/>
            <a:ext cx="110707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F16F9B-3535-84EB-A764-9CB2046F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0F0E-06FA-D54E-BEB9-1456F0B858F9}" type="datetime1">
              <a:rPr lang="en-US" smtClean="0"/>
              <a:t>10/6/22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3C560-0D49-70EC-E530-F069E3E9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4583-4DC1-D04B-96D8-7707A13CF9DA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624DBB-5039-078C-4060-BF5058696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990" y="1476993"/>
            <a:ext cx="4938064" cy="49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61C4-8823-4E6D-F605-3E2ECEB0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Expectations/Future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B5677-16B3-E655-BEA1-4D811B5A4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79" y="1588505"/>
            <a:ext cx="10961922" cy="4529261"/>
          </a:xfrm>
        </p:spPr>
        <p:txBody>
          <a:bodyPr>
            <a:normAutofit/>
          </a:bodyPr>
          <a:lstStyle/>
          <a:p>
            <a:r>
              <a:rPr lang="en-US" dirty="0"/>
              <a:t>Based on sparse submanifold CNNs used on similarly sparse datasets, we can expect ~10x-100x speedup in runtime on both CPUs and GPUs compared to regular “dense” CNNs</a:t>
            </a:r>
          </a:p>
          <a:p>
            <a:endParaRPr lang="en-US" dirty="0"/>
          </a:p>
          <a:p>
            <a:r>
              <a:rPr lang="en-US" dirty="0"/>
              <a:t>Goal is to get comparable performance to CNNs/traditional methods</a:t>
            </a:r>
          </a:p>
          <a:p>
            <a:endParaRPr lang="en-US" dirty="0"/>
          </a:p>
          <a:p>
            <a:r>
              <a:rPr lang="en-US" dirty="0"/>
              <a:t>Generating lots of training data, network architecture optimizations, data normalizations, hyperparameters tuning etc.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FB036B-EA38-5EB9-B034-F6620065112E}"/>
              </a:ext>
            </a:extLst>
          </p:cNvPr>
          <p:cNvCxnSpPr>
            <a:cxnSpLocks/>
          </p:cNvCxnSpPr>
          <p:nvPr/>
        </p:nvCxnSpPr>
        <p:spPr>
          <a:xfrm>
            <a:off x="631374" y="1365477"/>
            <a:ext cx="110707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F16F9B-3535-84EB-A764-9CB2046F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0F0E-06FA-D54E-BEB9-1456F0B858F9}" type="datetime1">
              <a:rPr lang="en-US" smtClean="0"/>
              <a:t>10/6/22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3C560-0D49-70EC-E530-F069E3E9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4583-4DC1-D04B-96D8-7707A13CF9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9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61C4-8823-4E6D-F605-3E2ECEB0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Take Home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FB036B-EA38-5EB9-B034-F6620065112E}"/>
              </a:ext>
            </a:extLst>
          </p:cNvPr>
          <p:cNvCxnSpPr>
            <a:cxnSpLocks/>
          </p:cNvCxnSpPr>
          <p:nvPr/>
        </p:nvCxnSpPr>
        <p:spPr>
          <a:xfrm>
            <a:off x="631374" y="1365477"/>
            <a:ext cx="110707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F16F9B-3535-84EB-A764-9CB2046F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0F0E-06FA-D54E-BEB9-1456F0B858F9}" type="datetime1">
              <a:rPr lang="en-US" smtClean="0"/>
              <a:t>10/6/22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3C560-0D49-70EC-E530-F069E3E9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4583-4DC1-D04B-96D8-7707A13CF9DA}" type="slidenum">
              <a:rPr lang="en-US" smtClean="0"/>
              <a:t>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89209A0-1C57-2BE5-74EB-B22CCFC93AB9}"/>
              </a:ext>
            </a:extLst>
          </p:cNvPr>
          <p:cNvSpPr txBox="1">
            <a:spLocks/>
          </p:cNvSpPr>
          <p:nvPr/>
        </p:nvSpPr>
        <p:spPr>
          <a:xfrm>
            <a:off x="4517571" y="5388428"/>
            <a:ext cx="3156857" cy="1011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Thank you!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57CA3-AD5E-D4BA-67C0-1929820A9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2848"/>
            <a:ext cx="10286999" cy="1325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I would like to thank Jeffrey Lazar and Carlos Arg</a:t>
            </a:r>
            <a:r>
              <a:rPr lang="en-US" dirty="0">
                <a:latin typeface="Arial" panose="020B0604020202020204" pitchFamily="34" charset="0"/>
              </a:rPr>
              <a:t>ü</a:t>
            </a:r>
            <a:r>
              <a:rPr lang="en-US" dirty="0"/>
              <a:t>elles as my collaborators and mentors on this project.</a:t>
            </a:r>
          </a:p>
          <a:p>
            <a:pPr marL="0" indent="0" algn="ctr">
              <a:buNone/>
            </a:pPr>
            <a:r>
              <a:rPr lang="en-US" dirty="0"/>
              <a:t>Email: </a:t>
            </a:r>
            <a:r>
              <a:rPr lang="en-US" dirty="0" err="1"/>
              <a:t>felixyu@g.harvard.edu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6D859B-C0DB-2BD7-3C87-1BE515AECB4B}"/>
              </a:ext>
            </a:extLst>
          </p:cNvPr>
          <p:cNvSpPr txBox="1">
            <a:spLocks/>
          </p:cNvSpPr>
          <p:nvPr/>
        </p:nvSpPr>
        <p:spPr>
          <a:xfrm>
            <a:off x="631374" y="1560284"/>
            <a:ext cx="10286999" cy="2321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Sparse submanifold CNNs naturally resolve inefficiencies associated with sparse data, which allows us to run super fast CNNs on high-dimensional neutrino telescope data</a:t>
            </a:r>
          </a:p>
          <a:p>
            <a:r>
              <a:rPr lang="en-US" dirty="0"/>
              <a:t>They also eliminate need for significant pre-processing, and can be run almost directly on space-time coordinates of the photon hits</a:t>
            </a:r>
          </a:p>
        </p:txBody>
      </p:sp>
    </p:spTree>
    <p:extLst>
      <p:ext uri="{BB962C8B-B14F-4D97-AF65-F5344CB8AC3E}">
        <p14:creationId xmlns:p14="http://schemas.microsoft.com/office/powerpoint/2010/main" val="2064252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8934</TotalTime>
  <Words>444</Words>
  <Application>Microsoft Macintosh PowerPoint</Application>
  <PresentationFormat>Widescreen</PresentationFormat>
  <Paragraphs>62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Grande</vt:lpstr>
      <vt:lpstr>Office Theme</vt:lpstr>
      <vt:lpstr>Event reconstruction in neutrino telescopes using sparse neural networks</vt:lpstr>
      <vt:lpstr>Event Reconstruction</vt:lpstr>
      <vt:lpstr>Convolutional Neural Networks</vt:lpstr>
      <vt:lpstr>Challenges and Motivations</vt:lpstr>
      <vt:lpstr>Sparse Submanifold Convolutions</vt:lpstr>
      <vt:lpstr>Data and Simulations</vt:lpstr>
      <vt:lpstr>Expectations/Future Directions</vt:lpstr>
      <vt:lpstr>Take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reconstruction in neutrino telescopes using sparse neural networks</dc:title>
  <dc:creator>Yu, Felix</dc:creator>
  <cp:lastModifiedBy>Yu, Felix</cp:lastModifiedBy>
  <cp:revision>116</cp:revision>
  <dcterms:created xsi:type="dcterms:W3CDTF">2022-09-24T09:36:35Z</dcterms:created>
  <dcterms:modified xsi:type="dcterms:W3CDTF">2022-10-06T20:29:37Z</dcterms:modified>
</cp:coreProperties>
</file>