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56" r:id="rId3"/>
    <p:sldId id="496" r:id="rId4"/>
    <p:sldId id="266" r:id="rId5"/>
    <p:sldId id="550" r:id="rId6"/>
    <p:sldId id="587" r:id="rId7"/>
    <p:sldId id="504" r:id="rId8"/>
    <p:sldId id="626" r:id="rId9"/>
    <p:sldId id="615" r:id="rId10"/>
    <p:sldId id="616" r:id="rId11"/>
    <p:sldId id="617" r:id="rId12"/>
    <p:sldId id="618" r:id="rId13"/>
    <p:sldId id="620" r:id="rId14"/>
    <p:sldId id="555" r:id="rId15"/>
    <p:sldId id="566" r:id="rId16"/>
    <p:sldId id="605" r:id="rId17"/>
    <p:sldId id="549" r:id="rId18"/>
    <p:sldId id="625" r:id="rId19"/>
    <p:sldId id="542" r:id="rId20"/>
    <p:sldId id="577" r:id="rId21"/>
    <p:sldId id="429" r:id="rId22"/>
    <p:sldId id="500" r:id="rId23"/>
    <p:sldId id="2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107" d="100"/>
          <a:sy n="107" d="100"/>
        </p:scale>
        <p:origin x="7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1254DE-6F76-4306-A782-46DF29C176A0}"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516EA2-05D1-4C4F-B2E5-812D3D1CD76A}" type="slidenum">
              <a:rPr lang="en-US" smtClean="0"/>
              <a:t>‹Nr.›</a:t>
            </a:fld>
            <a:endParaRPr lang="en-US"/>
          </a:p>
        </p:txBody>
      </p:sp>
    </p:spTree>
    <p:extLst>
      <p:ext uri="{BB962C8B-B14F-4D97-AF65-F5344CB8AC3E}">
        <p14:creationId xmlns:p14="http://schemas.microsoft.com/office/powerpoint/2010/main" val="3732799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418F28-9C9F-4F99-8EE4-C49B1E8148BA}" type="slidenum">
              <a:rPr lang="en-US" smtClean="0"/>
              <a:t>14</a:t>
            </a:fld>
            <a:endParaRPr lang="en-US"/>
          </a:p>
        </p:txBody>
      </p:sp>
    </p:spTree>
    <p:extLst>
      <p:ext uri="{BB962C8B-B14F-4D97-AF65-F5344CB8AC3E}">
        <p14:creationId xmlns:p14="http://schemas.microsoft.com/office/powerpoint/2010/main" val="1612382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E5DE-996C-49C4-B6E3-7B9BEA2459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25EFED-BA49-458E-A3D3-D7D97D9B58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518E03-F37E-4850-9813-2FB05AB44E4C}"/>
              </a:ext>
            </a:extLst>
          </p:cNvPr>
          <p:cNvSpPr>
            <a:spLocks noGrp="1"/>
          </p:cNvSpPr>
          <p:nvPr>
            <p:ph type="dt" sz="half" idx="10"/>
          </p:nvPr>
        </p:nvSpPr>
        <p:spPr/>
        <p:txBody>
          <a:bodyPr/>
          <a:lstStyle/>
          <a:p>
            <a:fld id="{9E8B6DE9-2B5C-4A6A-AB06-8FB2E3CCAA12}" type="datetimeFigureOut">
              <a:rPr lang="en-US" smtClean="0"/>
              <a:t>10/6/2022</a:t>
            </a:fld>
            <a:endParaRPr lang="en-US"/>
          </a:p>
        </p:txBody>
      </p:sp>
      <p:sp>
        <p:nvSpPr>
          <p:cNvPr id="5" name="Footer Placeholder 4">
            <a:extLst>
              <a:ext uri="{FF2B5EF4-FFF2-40B4-BE49-F238E27FC236}">
                <a16:creationId xmlns:a16="http://schemas.microsoft.com/office/drawing/2014/main" id="{3C16BFB3-828E-4F12-948E-23748D768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89BB1-D7D2-4A11-9C34-F5856137505F}"/>
              </a:ext>
            </a:extLst>
          </p:cNvPr>
          <p:cNvSpPr>
            <a:spLocks noGrp="1"/>
          </p:cNvSpPr>
          <p:nvPr>
            <p:ph type="sldNum" sz="quarter" idx="12"/>
          </p:nvPr>
        </p:nvSpPr>
        <p:spPr/>
        <p:txBody>
          <a:bodyPr/>
          <a:lstStyle/>
          <a:p>
            <a:fld id="{289E9444-8739-40FE-8351-6AD4CC610F42}" type="slidenum">
              <a:rPr lang="en-US" smtClean="0"/>
              <a:t>‹Nr.›</a:t>
            </a:fld>
            <a:endParaRPr lang="en-US"/>
          </a:p>
        </p:txBody>
      </p:sp>
      <p:pic>
        <p:nvPicPr>
          <p:cNvPr id="10" name="Grafik 9">
            <a:extLst>
              <a:ext uri="{FF2B5EF4-FFF2-40B4-BE49-F238E27FC236}">
                <a16:creationId xmlns:a16="http://schemas.microsoft.com/office/drawing/2014/main" id="{C2D4B012-32E0-4255-BE8B-CE9B4A0F4E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3724" y="6013604"/>
            <a:ext cx="635220" cy="844396"/>
          </a:xfrm>
          <a:prstGeom prst="rect">
            <a:avLst/>
          </a:prstGeom>
        </p:spPr>
      </p:pic>
      <p:sp>
        <p:nvSpPr>
          <p:cNvPr id="9" name="Textfeld 3">
            <a:extLst>
              <a:ext uri="{FF2B5EF4-FFF2-40B4-BE49-F238E27FC236}">
                <a16:creationId xmlns:a16="http://schemas.microsoft.com/office/drawing/2014/main" id="{4FF27545-2FAF-43C3-B4D1-96CAE78A4DB5}"/>
              </a:ext>
            </a:extLst>
          </p:cNvPr>
          <p:cNvSpPr txBox="1"/>
          <p:nvPr userDrawn="1"/>
        </p:nvSpPr>
        <p:spPr>
          <a:xfrm>
            <a:off x="4038600" y="6435802"/>
            <a:ext cx="5202936" cy="338554"/>
          </a:xfrm>
          <a:prstGeom prst="rect">
            <a:avLst/>
          </a:prstGeom>
          <a:noFill/>
        </p:spPr>
        <p:txBody>
          <a:bodyPr wrap="square" rtlCol="0">
            <a:spAutoFit/>
          </a:bodyPr>
          <a:lstStyle/>
          <a:p>
            <a:r>
              <a:rPr lang="en-US" sz="1600" b="0" dirty="0" err="1">
                <a:solidFill>
                  <a:schemeClr val="tx1"/>
                </a:solidFill>
              </a:rPr>
              <a:t>Astroparticle</a:t>
            </a:r>
            <a:r>
              <a:rPr lang="en-US" sz="1600" b="0" dirty="0">
                <a:solidFill>
                  <a:schemeClr val="tx1"/>
                </a:solidFill>
              </a:rPr>
              <a:t> School 2022 - Timo Stürwald</a:t>
            </a:r>
          </a:p>
        </p:txBody>
      </p:sp>
    </p:spTree>
    <p:extLst>
      <p:ext uri="{BB962C8B-B14F-4D97-AF65-F5344CB8AC3E}">
        <p14:creationId xmlns:p14="http://schemas.microsoft.com/office/powerpoint/2010/main" val="948309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29F3B-B69F-49E0-BD0D-4A6F89B259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9A7188-473E-4C03-902C-F3F3111FEE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52DD5-131A-4293-8E46-0F9718556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976792-CDEB-4D82-8E18-57A254A88441}"/>
              </a:ext>
            </a:extLst>
          </p:cNvPr>
          <p:cNvSpPr>
            <a:spLocks noGrp="1"/>
          </p:cNvSpPr>
          <p:nvPr>
            <p:ph type="dt" sz="half" idx="10"/>
          </p:nvPr>
        </p:nvSpPr>
        <p:spPr/>
        <p:txBody>
          <a:bodyPr/>
          <a:lstStyle/>
          <a:p>
            <a:fld id="{9E8B6DE9-2B5C-4A6A-AB06-8FB2E3CCAA12}" type="datetimeFigureOut">
              <a:rPr lang="en-US" smtClean="0"/>
              <a:t>10/6/2022</a:t>
            </a:fld>
            <a:endParaRPr lang="en-US"/>
          </a:p>
        </p:txBody>
      </p:sp>
      <p:sp>
        <p:nvSpPr>
          <p:cNvPr id="6" name="Footer Placeholder 5">
            <a:extLst>
              <a:ext uri="{FF2B5EF4-FFF2-40B4-BE49-F238E27FC236}">
                <a16:creationId xmlns:a16="http://schemas.microsoft.com/office/drawing/2014/main" id="{E4AB8AE1-855E-40BE-BBAA-6784122A8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F79518-08C0-4E1E-B497-9604ABF9A9B1}"/>
              </a:ext>
            </a:extLst>
          </p:cNvPr>
          <p:cNvSpPr>
            <a:spLocks noGrp="1"/>
          </p:cNvSpPr>
          <p:nvPr>
            <p:ph type="sldNum" sz="quarter" idx="12"/>
          </p:nvPr>
        </p:nvSpPr>
        <p:spPr/>
        <p:txBody>
          <a:bodyPr/>
          <a:lstStyle/>
          <a:p>
            <a:fld id="{289E9444-8739-40FE-8351-6AD4CC610F42}" type="slidenum">
              <a:rPr lang="en-US" smtClean="0"/>
              <a:t>‹Nr.›</a:t>
            </a:fld>
            <a:endParaRPr lang="en-US"/>
          </a:p>
        </p:txBody>
      </p:sp>
    </p:spTree>
    <p:extLst>
      <p:ext uri="{BB962C8B-B14F-4D97-AF65-F5344CB8AC3E}">
        <p14:creationId xmlns:p14="http://schemas.microsoft.com/office/powerpoint/2010/main" val="155669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F962-BCF5-405F-BF72-A0708EEDB0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4104AF-2905-4483-B3FD-0B1BAEFD79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EEAC6-FFE6-4CAE-A02C-EB9CD05A092D}"/>
              </a:ext>
            </a:extLst>
          </p:cNvPr>
          <p:cNvSpPr>
            <a:spLocks noGrp="1"/>
          </p:cNvSpPr>
          <p:nvPr>
            <p:ph type="dt" sz="half" idx="10"/>
          </p:nvPr>
        </p:nvSpPr>
        <p:spPr/>
        <p:txBody>
          <a:bodyPr/>
          <a:lstStyle/>
          <a:p>
            <a:fld id="{9E8B6DE9-2B5C-4A6A-AB06-8FB2E3CCAA12}" type="datetimeFigureOut">
              <a:rPr lang="en-US" smtClean="0"/>
              <a:t>10/6/2022</a:t>
            </a:fld>
            <a:endParaRPr lang="en-US"/>
          </a:p>
        </p:txBody>
      </p:sp>
      <p:sp>
        <p:nvSpPr>
          <p:cNvPr id="5" name="Footer Placeholder 4">
            <a:extLst>
              <a:ext uri="{FF2B5EF4-FFF2-40B4-BE49-F238E27FC236}">
                <a16:creationId xmlns:a16="http://schemas.microsoft.com/office/drawing/2014/main" id="{FB1E0C75-6384-4D94-8620-ECEC03F1E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97532-D847-4493-BB73-4F488369757B}"/>
              </a:ext>
            </a:extLst>
          </p:cNvPr>
          <p:cNvSpPr>
            <a:spLocks noGrp="1"/>
          </p:cNvSpPr>
          <p:nvPr>
            <p:ph type="sldNum" sz="quarter" idx="12"/>
          </p:nvPr>
        </p:nvSpPr>
        <p:spPr/>
        <p:txBody>
          <a:bodyPr/>
          <a:lstStyle/>
          <a:p>
            <a:fld id="{289E9444-8739-40FE-8351-6AD4CC610F42}" type="slidenum">
              <a:rPr lang="en-US" smtClean="0"/>
              <a:t>‹Nr.›</a:t>
            </a:fld>
            <a:endParaRPr lang="en-US"/>
          </a:p>
        </p:txBody>
      </p:sp>
    </p:spTree>
    <p:extLst>
      <p:ext uri="{BB962C8B-B14F-4D97-AF65-F5344CB8AC3E}">
        <p14:creationId xmlns:p14="http://schemas.microsoft.com/office/powerpoint/2010/main" val="1690102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9EA44F-D77B-4290-9AB7-3E08B8A507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F82B6A-122C-4ED8-9063-B2F3841F28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57EC1-F03D-4D26-B51D-0A0964E3B7A3}"/>
              </a:ext>
            </a:extLst>
          </p:cNvPr>
          <p:cNvSpPr>
            <a:spLocks noGrp="1"/>
          </p:cNvSpPr>
          <p:nvPr>
            <p:ph type="dt" sz="half" idx="10"/>
          </p:nvPr>
        </p:nvSpPr>
        <p:spPr/>
        <p:txBody>
          <a:bodyPr/>
          <a:lstStyle/>
          <a:p>
            <a:fld id="{9E8B6DE9-2B5C-4A6A-AB06-8FB2E3CCAA12}" type="datetimeFigureOut">
              <a:rPr lang="en-US" smtClean="0"/>
              <a:t>10/6/2022</a:t>
            </a:fld>
            <a:endParaRPr lang="en-US"/>
          </a:p>
        </p:txBody>
      </p:sp>
      <p:sp>
        <p:nvSpPr>
          <p:cNvPr id="5" name="Footer Placeholder 4">
            <a:extLst>
              <a:ext uri="{FF2B5EF4-FFF2-40B4-BE49-F238E27FC236}">
                <a16:creationId xmlns:a16="http://schemas.microsoft.com/office/drawing/2014/main" id="{69DE7831-CCE7-41B0-A273-F0D1212B7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74162-33EA-44F8-BD49-6FA6F51EEA78}"/>
              </a:ext>
            </a:extLst>
          </p:cNvPr>
          <p:cNvSpPr>
            <a:spLocks noGrp="1"/>
          </p:cNvSpPr>
          <p:nvPr>
            <p:ph type="sldNum" sz="quarter" idx="12"/>
          </p:nvPr>
        </p:nvSpPr>
        <p:spPr/>
        <p:txBody>
          <a:bodyPr/>
          <a:lstStyle/>
          <a:p>
            <a:fld id="{289E9444-8739-40FE-8351-6AD4CC610F42}" type="slidenum">
              <a:rPr lang="en-US" smtClean="0"/>
              <a:t>‹Nr.›</a:t>
            </a:fld>
            <a:endParaRPr lang="en-US"/>
          </a:p>
        </p:txBody>
      </p:sp>
    </p:spTree>
    <p:extLst>
      <p:ext uri="{BB962C8B-B14F-4D97-AF65-F5344CB8AC3E}">
        <p14:creationId xmlns:p14="http://schemas.microsoft.com/office/powerpoint/2010/main" val="2016918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_1/3 Farbe">
    <p:spTree>
      <p:nvGrpSpPr>
        <p:cNvPr id="1" name=""/>
        <p:cNvGrpSpPr/>
        <p:nvPr/>
      </p:nvGrpSpPr>
      <p:grpSpPr>
        <a:xfrm>
          <a:off x="0" y="0"/>
          <a:ext cx="0" cy="0"/>
          <a:chOff x="0" y="0"/>
          <a:chExt cx="0" cy="0"/>
        </a:xfrm>
      </p:grpSpPr>
      <p:sp>
        <p:nvSpPr>
          <p:cNvPr id="4" name="Rechteck 3"/>
          <p:cNvSpPr/>
          <p:nvPr userDrawn="1"/>
        </p:nvSpPr>
        <p:spPr>
          <a:xfrm>
            <a:off x="0" y="0"/>
            <a:ext cx="12192000" cy="23129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ctr" fontAlgn="auto">
              <a:spcBef>
                <a:spcPts val="0"/>
              </a:spcBef>
              <a:spcAft>
                <a:spcPts val="0"/>
              </a:spcAft>
              <a:defRPr/>
            </a:pPr>
            <a:endParaRPr lang="de-DE" sz="1800">
              <a:solidFill>
                <a:schemeClr val="bg1"/>
              </a:solidFill>
            </a:endParaRPr>
          </a:p>
        </p:txBody>
      </p:sp>
      <p:sp>
        <p:nvSpPr>
          <p:cNvPr id="8" name="Textfeld 7"/>
          <p:cNvSpPr txBox="1"/>
          <p:nvPr userDrawn="1"/>
        </p:nvSpPr>
        <p:spPr>
          <a:xfrm>
            <a:off x="-2427817" y="531814"/>
            <a:ext cx="2188633" cy="1015663"/>
          </a:xfrm>
          <a:prstGeom prst="rect">
            <a:avLst/>
          </a:prstGeom>
          <a:noFill/>
        </p:spPr>
        <p:txBody>
          <a:bodyPr>
            <a:spAutoFit/>
          </a:bodyPr>
          <a:lstStyle/>
          <a:p>
            <a:pPr fontAlgn="auto">
              <a:spcBef>
                <a:spcPts val="0"/>
              </a:spcBef>
              <a:spcAft>
                <a:spcPts val="0"/>
              </a:spcAft>
              <a:defRPr/>
            </a:pPr>
            <a:r>
              <a:rPr lang="de-DE" sz="1000" b="1" dirty="0">
                <a:latin typeface="+mn-lt"/>
                <a:cs typeface="+mn-cs"/>
              </a:rPr>
              <a:t>Institutslogo:</a:t>
            </a:r>
          </a:p>
          <a:p>
            <a:pPr marL="171450" indent="-171450" fontAlgn="auto">
              <a:spcBef>
                <a:spcPts val="0"/>
              </a:spcBef>
              <a:spcAft>
                <a:spcPts val="0"/>
              </a:spcAft>
              <a:buFontTx/>
              <a:buChar char="-"/>
              <a:defRPr/>
            </a:pPr>
            <a:r>
              <a:rPr lang="de-DE" sz="1000" dirty="0">
                <a:latin typeface="+mn-lt"/>
                <a:cs typeface="+mn-cs"/>
              </a:rPr>
              <a:t>Dateiformat: PNG in RGB</a:t>
            </a:r>
          </a:p>
          <a:p>
            <a:pPr marL="171450" indent="-171450" fontAlgn="auto">
              <a:spcBef>
                <a:spcPts val="0"/>
              </a:spcBef>
              <a:spcAft>
                <a:spcPts val="0"/>
              </a:spcAft>
              <a:buFontTx/>
              <a:buChar char="-"/>
              <a:defRPr/>
            </a:pPr>
            <a:r>
              <a:rPr lang="de-DE" sz="1000" dirty="0">
                <a:latin typeface="+mn-lt"/>
                <a:cs typeface="+mn-cs"/>
              </a:rPr>
              <a:t>Skalieren auf</a:t>
            </a:r>
          </a:p>
          <a:p>
            <a:pPr fontAlgn="auto">
              <a:spcBef>
                <a:spcPts val="0"/>
              </a:spcBef>
              <a:spcAft>
                <a:spcPts val="0"/>
              </a:spcAft>
              <a:defRPr/>
            </a:pPr>
            <a:r>
              <a:rPr lang="de-DE" sz="1000" dirty="0">
                <a:latin typeface="+mn-lt"/>
                <a:cs typeface="+mn-cs"/>
              </a:rPr>
              <a:t>     Höhe: 2,26 cm</a:t>
            </a:r>
          </a:p>
          <a:p>
            <a:pPr fontAlgn="auto">
              <a:spcBef>
                <a:spcPts val="0"/>
              </a:spcBef>
              <a:spcAft>
                <a:spcPts val="0"/>
              </a:spcAft>
              <a:defRPr/>
            </a:pPr>
            <a:r>
              <a:rPr lang="de-DE" sz="1000" dirty="0">
                <a:latin typeface="+mn-lt"/>
                <a:cs typeface="+mn-cs"/>
              </a:rPr>
              <a:t>     (Breite variiert je nach   </a:t>
            </a:r>
          </a:p>
          <a:p>
            <a:pPr fontAlgn="auto">
              <a:spcBef>
                <a:spcPts val="0"/>
              </a:spcBef>
              <a:spcAft>
                <a:spcPts val="0"/>
              </a:spcAft>
              <a:defRPr/>
            </a:pPr>
            <a:r>
              <a:rPr lang="de-DE" sz="1000" dirty="0">
                <a:latin typeface="+mn-lt"/>
                <a:cs typeface="+mn-cs"/>
              </a:rPr>
              <a:t>     Schutzraum)</a:t>
            </a:r>
          </a:p>
        </p:txBody>
      </p:sp>
      <p:sp>
        <p:nvSpPr>
          <p:cNvPr id="5" name="Title 1"/>
          <p:cNvSpPr>
            <a:spLocks noGrp="1"/>
          </p:cNvSpPr>
          <p:nvPr>
            <p:ph type="ctrTitle"/>
          </p:nvPr>
        </p:nvSpPr>
        <p:spPr>
          <a:xfrm>
            <a:off x="384000" y="2487600"/>
            <a:ext cx="1142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6" name="Subtitle 2"/>
          <p:cNvSpPr>
            <a:spLocks noGrp="1"/>
          </p:cNvSpPr>
          <p:nvPr>
            <p:ph type="subTitle" idx="1"/>
          </p:nvPr>
        </p:nvSpPr>
        <p:spPr>
          <a:xfrm>
            <a:off x="384000" y="2980800"/>
            <a:ext cx="11424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3294461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_1/3 Foto">
    <p:spTree>
      <p:nvGrpSpPr>
        <p:cNvPr id="1" name=""/>
        <p:cNvGrpSpPr/>
        <p:nvPr/>
      </p:nvGrpSpPr>
      <p:grpSpPr>
        <a:xfrm>
          <a:off x="0" y="0"/>
          <a:ext cx="0" cy="0"/>
          <a:chOff x="0" y="0"/>
          <a:chExt cx="0" cy="0"/>
        </a:xfrm>
      </p:grpSpPr>
      <p:pic>
        <p:nvPicPr>
          <p:cNvPr id="4" name="Grafik 6"/>
          <p:cNvPicPr>
            <a:picLocks noChangeAspect="1"/>
          </p:cNvPicPr>
          <p:nvPr userDrawn="1"/>
        </p:nvPicPr>
        <p:blipFill>
          <a:blip r:embed="rId2" cstate="print"/>
          <a:srcRect t="48967" b="13242"/>
          <a:stretch>
            <a:fillRect/>
          </a:stretch>
        </p:blipFill>
        <p:spPr bwMode="auto">
          <a:xfrm>
            <a:off x="0" y="1"/>
            <a:ext cx="12192000" cy="2303463"/>
          </a:xfrm>
          <a:prstGeom prst="rect">
            <a:avLst/>
          </a:prstGeom>
          <a:noFill/>
          <a:ln w="9525">
            <a:noFill/>
            <a:miter lim="800000"/>
            <a:headEnd/>
            <a:tailEnd/>
          </a:ln>
        </p:spPr>
      </p:pic>
      <p:sp>
        <p:nvSpPr>
          <p:cNvPr id="7" name="Textfeld 6"/>
          <p:cNvSpPr txBox="1"/>
          <p:nvPr userDrawn="1"/>
        </p:nvSpPr>
        <p:spPr>
          <a:xfrm>
            <a:off x="-2427817" y="506414"/>
            <a:ext cx="2188633" cy="1015663"/>
          </a:xfrm>
          <a:prstGeom prst="rect">
            <a:avLst/>
          </a:prstGeom>
          <a:noFill/>
        </p:spPr>
        <p:txBody>
          <a:bodyPr>
            <a:spAutoFit/>
          </a:bodyPr>
          <a:lstStyle/>
          <a:p>
            <a:pPr fontAlgn="auto">
              <a:spcBef>
                <a:spcPts val="0"/>
              </a:spcBef>
              <a:spcAft>
                <a:spcPts val="0"/>
              </a:spcAft>
              <a:defRPr/>
            </a:pPr>
            <a:r>
              <a:rPr lang="de-DE" sz="1000" b="1" dirty="0">
                <a:latin typeface="+mn-lt"/>
                <a:cs typeface="+mn-cs"/>
              </a:rPr>
              <a:t>Bild zuschneiden unter:</a:t>
            </a:r>
          </a:p>
          <a:p>
            <a:pPr marL="171450" indent="-171450" fontAlgn="auto">
              <a:spcBef>
                <a:spcPts val="0"/>
              </a:spcBef>
              <a:spcAft>
                <a:spcPts val="0"/>
              </a:spcAft>
              <a:buFontTx/>
              <a:buChar char="-"/>
              <a:defRPr/>
            </a:pPr>
            <a:r>
              <a:rPr lang="de-DE" sz="1000" dirty="0">
                <a:latin typeface="+mn-lt"/>
                <a:cs typeface="+mn-cs"/>
              </a:rPr>
              <a:t>Format</a:t>
            </a:r>
          </a:p>
          <a:p>
            <a:pPr marL="171450" indent="-171450" fontAlgn="auto">
              <a:spcBef>
                <a:spcPts val="0"/>
              </a:spcBef>
              <a:spcAft>
                <a:spcPts val="0"/>
              </a:spcAft>
              <a:buFontTx/>
              <a:buChar char="-"/>
              <a:defRPr/>
            </a:pPr>
            <a:r>
              <a:rPr lang="de-DE" sz="1000" dirty="0">
                <a:latin typeface="+mn-lt"/>
                <a:cs typeface="+mn-cs"/>
              </a:rPr>
              <a:t>Zuschneiden</a:t>
            </a:r>
          </a:p>
          <a:p>
            <a:pPr marL="171450" indent="-171450" fontAlgn="auto">
              <a:spcBef>
                <a:spcPts val="0"/>
              </a:spcBef>
              <a:spcAft>
                <a:spcPts val="0"/>
              </a:spcAft>
              <a:buFontTx/>
              <a:buChar char="-"/>
              <a:defRPr/>
            </a:pPr>
            <a:r>
              <a:rPr lang="de-DE" sz="1000" dirty="0" err="1">
                <a:latin typeface="+mn-lt"/>
                <a:cs typeface="+mn-cs"/>
              </a:rPr>
              <a:t>Zuschneidewerkzeug</a:t>
            </a:r>
            <a:r>
              <a:rPr lang="de-DE" sz="1000" dirty="0">
                <a:latin typeface="+mn-lt"/>
                <a:cs typeface="+mn-cs"/>
              </a:rPr>
              <a:t> horizontal bis zur ersten oder zweiten Linie ziehen</a:t>
            </a:r>
          </a:p>
        </p:txBody>
      </p:sp>
      <p:sp>
        <p:nvSpPr>
          <p:cNvPr id="5" name="Title 1"/>
          <p:cNvSpPr>
            <a:spLocks noGrp="1"/>
          </p:cNvSpPr>
          <p:nvPr>
            <p:ph type="ctrTitle"/>
          </p:nvPr>
        </p:nvSpPr>
        <p:spPr>
          <a:xfrm>
            <a:off x="384000" y="2487600"/>
            <a:ext cx="1142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6" name="Subtitle 2"/>
          <p:cNvSpPr>
            <a:spLocks noGrp="1"/>
          </p:cNvSpPr>
          <p:nvPr>
            <p:ph type="subTitle" idx="1"/>
          </p:nvPr>
        </p:nvSpPr>
        <p:spPr>
          <a:xfrm>
            <a:off x="384000" y="2980800"/>
            <a:ext cx="11424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2860467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_2/3 Foto">
    <p:spTree>
      <p:nvGrpSpPr>
        <p:cNvPr id="1" name=""/>
        <p:cNvGrpSpPr/>
        <p:nvPr/>
      </p:nvGrpSpPr>
      <p:grpSpPr>
        <a:xfrm>
          <a:off x="0" y="0"/>
          <a:ext cx="0" cy="0"/>
          <a:chOff x="0" y="0"/>
          <a:chExt cx="0" cy="0"/>
        </a:xfrm>
      </p:grpSpPr>
      <p:sp>
        <p:nvSpPr>
          <p:cNvPr id="4" name="Textfeld 3"/>
          <p:cNvSpPr txBox="1"/>
          <p:nvPr userDrawn="1"/>
        </p:nvSpPr>
        <p:spPr>
          <a:xfrm>
            <a:off x="-2427817" y="506414"/>
            <a:ext cx="2188633" cy="1015663"/>
          </a:xfrm>
          <a:prstGeom prst="rect">
            <a:avLst/>
          </a:prstGeom>
          <a:noFill/>
        </p:spPr>
        <p:txBody>
          <a:bodyPr>
            <a:spAutoFit/>
          </a:bodyPr>
          <a:lstStyle/>
          <a:p>
            <a:pPr fontAlgn="auto">
              <a:spcBef>
                <a:spcPts val="0"/>
              </a:spcBef>
              <a:spcAft>
                <a:spcPts val="0"/>
              </a:spcAft>
              <a:defRPr/>
            </a:pPr>
            <a:r>
              <a:rPr lang="de-DE" sz="1000" b="1" dirty="0">
                <a:latin typeface="+mn-lt"/>
                <a:cs typeface="+mn-cs"/>
              </a:rPr>
              <a:t>Bild zuschneiden unter:</a:t>
            </a:r>
          </a:p>
          <a:p>
            <a:pPr marL="171450" indent="-171450" fontAlgn="auto">
              <a:spcBef>
                <a:spcPts val="0"/>
              </a:spcBef>
              <a:spcAft>
                <a:spcPts val="0"/>
              </a:spcAft>
              <a:buFontTx/>
              <a:buChar char="-"/>
              <a:defRPr/>
            </a:pPr>
            <a:r>
              <a:rPr lang="de-DE" sz="1000" dirty="0">
                <a:latin typeface="+mn-lt"/>
                <a:cs typeface="+mn-cs"/>
              </a:rPr>
              <a:t>Format</a:t>
            </a:r>
          </a:p>
          <a:p>
            <a:pPr marL="171450" indent="-171450" fontAlgn="auto">
              <a:spcBef>
                <a:spcPts val="0"/>
              </a:spcBef>
              <a:spcAft>
                <a:spcPts val="0"/>
              </a:spcAft>
              <a:buFontTx/>
              <a:buChar char="-"/>
              <a:defRPr/>
            </a:pPr>
            <a:r>
              <a:rPr lang="de-DE" sz="1000" dirty="0">
                <a:latin typeface="+mn-lt"/>
                <a:cs typeface="+mn-cs"/>
              </a:rPr>
              <a:t>Zuschneiden</a:t>
            </a:r>
          </a:p>
          <a:p>
            <a:pPr marL="171450" indent="-171450" fontAlgn="auto">
              <a:spcBef>
                <a:spcPts val="0"/>
              </a:spcBef>
              <a:spcAft>
                <a:spcPts val="0"/>
              </a:spcAft>
              <a:buFontTx/>
              <a:buChar char="-"/>
              <a:defRPr/>
            </a:pPr>
            <a:r>
              <a:rPr lang="de-DE" sz="1000" dirty="0" err="1">
                <a:latin typeface="+mn-lt"/>
                <a:cs typeface="+mn-cs"/>
              </a:rPr>
              <a:t>Zuschneidewerkzeug</a:t>
            </a:r>
            <a:r>
              <a:rPr lang="de-DE" sz="1000" dirty="0">
                <a:latin typeface="+mn-lt"/>
                <a:cs typeface="+mn-cs"/>
              </a:rPr>
              <a:t> horizontal bis zur ersten oder zweiten Linie ziehen</a:t>
            </a:r>
          </a:p>
        </p:txBody>
      </p:sp>
      <p:pic>
        <p:nvPicPr>
          <p:cNvPr id="5" name="Grafik 7"/>
          <p:cNvPicPr>
            <a:picLocks noChangeAspect="1"/>
          </p:cNvPicPr>
          <p:nvPr userDrawn="1"/>
        </p:nvPicPr>
        <p:blipFill>
          <a:blip r:embed="rId2" cstate="print"/>
          <a:srcRect t="12505" b="13095"/>
          <a:stretch>
            <a:fillRect/>
          </a:stretch>
        </p:blipFill>
        <p:spPr bwMode="auto">
          <a:xfrm>
            <a:off x="0" y="0"/>
            <a:ext cx="12192000" cy="4535488"/>
          </a:xfrm>
          <a:prstGeom prst="rect">
            <a:avLst/>
          </a:prstGeom>
          <a:noFill/>
          <a:ln w="9525">
            <a:noFill/>
            <a:miter lim="800000"/>
            <a:headEnd/>
            <a:tailEnd/>
          </a:ln>
        </p:spPr>
      </p:pic>
      <p:sp>
        <p:nvSpPr>
          <p:cNvPr id="10" name="Title 1"/>
          <p:cNvSpPr>
            <a:spLocks noGrp="1"/>
          </p:cNvSpPr>
          <p:nvPr>
            <p:ph type="ctrTitle"/>
          </p:nvPr>
        </p:nvSpPr>
        <p:spPr>
          <a:xfrm>
            <a:off x="384000" y="4737600"/>
            <a:ext cx="1142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11" name="Subtitle 2"/>
          <p:cNvSpPr>
            <a:spLocks noGrp="1"/>
          </p:cNvSpPr>
          <p:nvPr>
            <p:ph type="subTitle" idx="1"/>
          </p:nvPr>
        </p:nvSpPr>
        <p:spPr>
          <a:xfrm>
            <a:off x="384000" y="5230801"/>
            <a:ext cx="11424000" cy="812813"/>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1047105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_Text">
    <p:spTree>
      <p:nvGrpSpPr>
        <p:cNvPr id="1" name=""/>
        <p:cNvGrpSpPr/>
        <p:nvPr/>
      </p:nvGrpSpPr>
      <p:grpSpPr>
        <a:xfrm>
          <a:off x="0" y="0"/>
          <a:ext cx="0" cy="0"/>
          <a:chOff x="0" y="0"/>
          <a:chExt cx="0" cy="0"/>
        </a:xfrm>
      </p:grpSpPr>
      <p:cxnSp>
        <p:nvCxnSpPr>
          <p:cNvPr id="4" name="Gerader Verbinder 12"/>
          <p:cNvCxnSpPr/>
          <p:nvPr userDrawn="1"/>
        </p:nvCxnSpPr>
        <p:spPr>
          <a:xfrm>
            <a:off x="383118" y="6040438"/>
            <a:ext cx="114257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ctrTitle"/>
          </p:nvPr>
        </p:nvSpPr>
        <p:spPr>
          <a:xfrm>
            <a:off x="384000" y="2487600"/>
            <a:ext cx="1142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12" name="Subtitle 2"/>
          <p:cNvSpPr>
            <a:spLocks noGrp="1"/>
          </p:cNvSpPr>
          <p:nvPr>
            <p:ph type="subTitle" idx="1"/>
          </p:nvPr>
        </p:nvSpPr>
        <p:spPr>
          <a:xfrm>
            <a:off x="384000" y="2980800"/>
            <a:ext cx="11424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4219274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_mittig, horizontale Linie">
    <p:spTree>
      <p:nvGrpSpPr>
        <p:cNvPr id="1" name=""/>
        <p:cNvGrpSpPr/>
        <p:nvPr/>
      </p:nvGrpSpPr>
      <p:grpSpPr>
        <a:xfrm>
          <a:off x="0" y="0"/>
          <a:ext cx="0" cy="0"/>
          <a:chOff x="0" y="0"/>
          <a:chExt cx="0" cy="0"/>
        </a:xfrm>
      </p:grpSpPr>
      <p:cxnSp>
        <p:nvCxnSpPr>
          <p:cNvPr id="5" name="Gerader Verbinder 9"/>
          <p:cNvCxnSpPr/>
          <p:nvPr userDrawn="1"/>
        </p:nvCxnSpPr>
        <p:spPr>
          <a:xfrm>
            <a:off x="383118" y="3036888"/>
            <a:ext cx="114257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p:nvPr>
        </p:nvSpPr>
        <p:spPr>
          <a:xfrm>
            <a:off x="384000" y="2487600"/>
            <a:ext cx="1142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9" name="Subtitle 2"/>
          <p:cNvSpPr>
            <a:spLocks noGrp="1"/>
          </p:cNvSpPr>
          <p:nvPr>
            <p:ph type="subTitle" idx="1"/>
          </p:nvPr>
        </p:nvSpPr>
        <p:spPr>
          <a:xfrm>
            <a:off x="384000" y="3196800"/>
            <a:ext cx="11424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1190099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_Aufzählung">
    <p:spTree>
      <p:nvGrpSpPr>
        <p:cNvPr id="1" name=""/>
        <p:cNvGrpSpPr/>
        <p:nvPr/>
      </p:nvGrpSpPr>
      <p:grpSpPr>
        <a:xfrm>
          <a:off x="0" y="0"/>
          <a:ext cx="0" cy="0"/>
          <a:chOff x="0" y="0"/>
          <a:chExt cx="0" cy="0"/>
        </a:xfrm>
      </p:grpSpPr>
      <p:sp>
        <p:nvSpPr>
          <p:cNvPr id="2" name="Title 1"/>
          <p:cNvSpPr>
            <a:spLocks noGrp="1"/>
          </p:cNvSpPr>
          <p:nvPr>
            <p:ph type="title"/>
          </p:nvPr>
        </p:nvSpPr>
        <p:spPr>
          <a:xfrm>
            <a:off x="384000" y="201600"/>
            <a:ext cx="1142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25" name="Textplatzhalter 24"/>
          <p:cNvSpPr>
            <a:spLocks noGrp="1"/>
          </p:cNvSpPr>
          <p:nvPr>
            <p:ph type="body" sz="quarter" idx="11"/>
          </p:nvPr>
        </p:nvSpPr>
        <p:spPr>
          <a:xfrm>
            <a:off x="384001" y="1152000"/>
            <a:ext cx="11425767" cy="252000"/>
          </a:xfrm>
          <a:prstGeom prst="rect">
            <a:avLst/>
          </a:prstGeom>
        </p:spPr>
        <p:txBody>
          <a:bodyPr lIns="0" tIns="0" rIns="0" bIns="0"/>
          <a:lstStyle>
            <a:lvl1pPr marL="0" indent="0">
              <a:lnSpc>
                <a:spcPct val="100000"/>
              </a:lnSpc>
              <a:buFontTx/>
              <a:buNone/>
              <a:defRPr sz="2000" b="1"/>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e-DE"/>
              <a:t>Textmasterformat bearbeiten</a:t>
            </a:r>
          </a:p>
        </p:txBody>
      </p:sp>
      <p:sp>
        <p:nvSpPr>
          <p:cNvPr id="12" name="Textplatzhalter 11"/>
          <p:cNvSpPr>
            <a:spLocks noGrp="1"/>
          </p:cNvSpPr>
          <p:nvPr>
            <p:ph type="body" sz="quarter" idx="13"/>
          </p:nvPr>
        </p:nvSpPr>
        <p:spPr>
          <a:xfrm>
            <a:off x="383118" y="1684800"/>
            <a:ext cx="11425767" cy="3194050"/>
          </a:xfrm>
          <a:prstGeom prst="rect">
            <a:avLst/>
          </a:prstGeom>
        </p:spPr>
        <p:txBody>
          <a:bodyPr lIns="0" tIns="0" rIns="0" bIns="0"/>
          <a:lstStyle/>
          <a:p>
            <a:pPr lvl="0"/>
            <a:r>
              <a:rPr lang="de-DE"/>
              <a:t>Textmasterformat bearbeiten</a:t>
            </a:r>
          </a:p>
          <a:p>
            <a:pPr lvl="1"/>
            <a:r>
              <a:rPr lang="de-DE"/>
              <a:t>Zweite Ebene</a:t>
            </a:r>
          </a:p>
          <a:p>
            <a:pPr lvl="2"/>
            <a:r>
              <a:rPr lang="de-DE"/>
              <a:t>Dritte Ebene</a:t>
            </a:r>
          </a:p>
          <a:p>
            <a:pPr lvl="3"/>
            <a:r>
              <a:rPr lang="de-DE"/>
              <a:t>Vierte Ebene</a:t>
            </a:r>
          </a:p>
        </p:txBody>
      </p:sp>
      <p:sp>
        <p:nvSpPr>
          <p:cNvPr id="6" name="Footer Placeholder 4"/>
          <p:cNvSpPr>
            <a:spLocks noGrp="1"/>
          </p:cNvSpPr>
          <p:nvPr>
            <p:ph type="ftr" sz="quarter" idx="3"/>
          </p:nvPr>
        </p:nvSpPr>
        <p:spPr>
          <a:xfrm>
            <a:off x="383118" y="6227764"/>
            <a:ext cx="975783" cy="396875"/>
          </a:xfrm>
          <a:prstGeom prst="rect">
            <a:avLst/>
          </a:prstGeom>
        </p:spPr>
        <p:txBody>
          <a:bodyPr vert="horz" lIns="0" tIns="0" rIns="0" bIns="0" rtlCol="0" anchor="t" anchorCtr="0"/>
          <a:lstStyle>
            <a:lvl1pPr algn="l" eaLnBrk="1" fontAlgn="auto" hangingPunct="1">
              <a:spcBef>
                <a:spcPts val="0"/>
              </a:spcBef>
              <a:spcAft>
                <a:spcPts val="0"/>
              </a:spcAft>
              <a:defRPr sz="900">
                <a:solidFill>
                  <a:schemeClr val="tx2"/>
                </a:solidFill>
                <a:latin typeface="+mn-lt"/>
                <a:cs typeface="+mn-cs"/>
              </a:defRPr>
            </a:lvl1pPr>
          </a:lstStyle>
          <a:p>
            <a:pPr>
              <a:defRPr/>
            </a:pPr>
            <a:endParaRPr lang="de-DE" dirty="0"/>
          </a:p>
        </p:txBody>
      </p:sp>
    </p:spTree>
    <p:extLst>
      <p:ext uri="{BB962C8B-B14F-4D97-AF65-F5344CB8AC3E}">
        <p14:creationId xmlns:p14="http://schemas.microsoft.com/office/powerpoint/2010/main" val="3059657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_Text">
    <p:spTree>
      <p:nvGrpSpPr>
        <p:cNvPr id="1" name=""/>
        <p:cNvGrpSpPr/>
        <p:nvPr/>
      </p:nvGrpSpPr>
      <p:grpSpPr>
        <a:xfrm>
          <a:off x="0" y="0"/>
          <a:ext cx="0" cy="0"/>
          <a:chOff x="0" y="0"/>
          <a:chExt cx="0" cy="0"/>
        </a:xfrm>
      </p:grpSpPr>
      <p:sp>
        <p:nvSpPr>
          <p:cNvPr id="5" name="Textfeld 4"/>
          <p:cNvSpPr txBox="1"/>
          <p:nvPr userDrawn="1"/>
        </p:nvSpPr>
        <p:spPr>
          <a:xfrm>
            <a:off x="-2995083" y="506414"/>
            <a:ext cx="2755900" cy="3785652"/>
          </a:xfrm>
          <a:prstGeom prst="rect">
            <a:avLst/>
          </a:prstGeom>
          <a:noFill/>
        </p:spPr>
        <p:txBody>
          <a:bodyPr>
            <a:spAutoFit/>
          </a:bodyPr>
          <a:lstStyle/>
          <a:p>
            <a:pPr fontAlgn="auto">
              <a:spcBef>
                <a:spcPts val="0"/>
              </a:spcBef>
              <a:spcAft>
                <a:spcPts val="0"/>
              </a:spcAft>
              <a:defRPr/>
            </a:pPr>
            <a:r>
              <a:rPr lang="de-DE" sz="1000" b="1" dirty="0">
                <a:latin typeface="+mn-lt"/>
                <a:cs typeface="+mn-cs"/>
              </a:rPr>
              <a:t>Seitenzahlen:</a:t>
            </a:r>
          </a:p>
          <a:p>
            <a:pPr eaLnBrk="0" hangingPunct="0">
              <a:defRPr/>
            </a:pPr>
            <a:r>
              <a:rPr lang="de-DE" sz="1000" dirty="0">
                <a:cs typeface="+mn-cs"/>
              </a:rPr>
              <a:t>Die Seitenanzeige „1 von X“ ist nicht standardmäßig in </a:t>
            </a:r>
            <a:r>
              <a:rPr lang="de-DE" sz="1000" dirty="0" err="1">
                <a:cs typeface="+mn-cs"/>
              </a:rPr>
              <a:t>Powerpoint</a:t>
            </a:r>
            <a:r>
              <a:rPr lang="de-DE" sz="1000" dirty="0">
                <a:cs typeface="+mn-cs"/>
              </a:rPr>
              <a:t> verfügbar; daher benötigen Sie dazu ein Add-In. Das Add-In kann im Vorlagencenter heruntergeladen werden.</a:t>
            </a:r>
          </a:p>
          <a:p>
            <a:pPr eaLnBrk="0" hangingPunct="0">
              <a:defRPr/>
            </a:pPr>
            <a:endParaRPr lang="de-DE" sz="1000" dirty="0">
              <a:cs typeface="+mn-cs"/>
            </a:endParaRPr>
          </a:p>
          <a:p>
            <a:pPr eaLnBrk="0" hangingPunct="0">
              <a:defRPr/>
            </a:pPr>
            <a:r>
              <a:rPr lang="de-DE" sz="1000" b="1" dirty="0">
                <a:cs typeface="+mn-cs"/>
              </a:rPr>
              <a:t>Aktivieren</a:t>
            </a:r>
          </a:p>
          <a:p>
            <a:pPr eaLnBrk="0" hangingPunct="0">
              <a:defRPr/>
            </a:pPr>
            <a:r>
              <a:rPr lang="de-DE" sz="1000" dirty="0">
                <a:cs typeface="+mn-cs"/>
              </a:rPr>
              <a:t>Nach dem Öffnen der Vorlage, klicken Sie mit einem Doppelklick auf die Datei „RWTH-Addin-Seitenzahlen“, um das Add-In zu aktivieren. Nach dem Schließen von </a:t>
            </a:r>
            <a:r>
              <a:rPr lang="de-DE" sz="1000" dirty="0" err="1">
                <a:cs typeface="+mn-cs"/>
              </a:rPr>
              <a:t>Powerpoint</a:t>
            </a:r>
            <a:r>
              <a:rPr lang="de-DE" sz="1000" dirty="0">
                <a:cs typeface="+mn-cs"/>
              </a:rPr>
              <a:t> deaktiviert es sich automatisch wieder.</a:t>
            </a:r>
          </a:p>
          <a:p>
            <a:pPr eaLnBrk="0" hangingPunct="0">
              <a:defRPr/>
            </a:pPr>
            <a:endParaRPr lang="de-DE" sz="1000" dirty="0">
              <a:cs typeface="+mn-cs"/>
            </a:endParaRPr>
          </a:p>
          <a:p>
            <a:pPr eaLnBrk="0" hangingPunct="0">
              <a:defRPr/>
            </a:pPr>
            <a:r>
              <a:rPr lang="de-DE" sz="1000" b="1" dirty="0">
                <a:cs typeface="+mn-cs"/>
              </a:rPr>
              <a:t>Erstellen</a:t>
            </a:r>
          </a:p>
          <a:p>
            <a:pPr eaLnBrk="0" hangingPunct="0">
              <a:defRPr/>
            </a:pPr>
            <a:r>
              <a:rPr lang="de-DE" sz="1000" dirty="0">
                <a:cs typeface="+mn-cs"/>
              </a:rPr>
              <a:t>Gehen Sie in der Symbolleiste auf den Tab „RWTH </a:t>
            </a:r>
            <a:r>
              <a:rPr lang="de-DE" sz="1000" dirty="0" err="1">
                <a:cs typeface="+mn-cs"/>
              </a:rPr>
              <a:t>AddIn</a:t>
            </a:r>
            <a:r>
              <a:rPr lang="de-DE" sz="1000" dirty="0">
                <a:cs typeface="+mn-cs"/>
              </a:rPr>
              <a:t>“ und klicken Sie den Button. Nun stellen sich die Seitenzahlen automatisch ein. Falls Sie nachträglich noch Folien hinzufügen oder löschen, klicken Sie einfach erneut auf den Button, um die Seitenzahlen zu aktualisieren. </a:t>
            </a:r>
          </a:p>
          <a:p>
            <a:pPr eaLnBrk="0" hangingPunct="0">
              <a:defRPr/>
            </a:pPr>
            <a:endParaRPr lang="de-DE" sz="1000" dirty="0">
              <a:latin typeface="+mn-lt"/>
              <a:cs typeface="+mn-cs"/>
            </a:endParaRPr>
          </a:p>
        </p:txBody>
      </p:sp>
      <p:sp>
        <p:nvSpPr>
          <p:cNvPr id="6" name="Textfeld 5"/>
          <p:cNvSpPr txBox="1"/>
          <p:nvPr userDrawn="1"/>
        </p:nvSpPr>
        <p:spPr>
          <a:xfrm>
            <a:off x="12308418" y="506414"/>
            <a:ext cx="2755900" cy="3785652"/>
          </a:xfrm>
          <a:prstGeom prst="rect">
            <a:avLst/>
          </a:prstGeom>
          <a:noFill/>
        </p:spPr>
        <p:txBody>
          <a:bodyPr>
            <a:spAutoFit/>
          </a:bodyPr>
          <a:lstStyle/>
          <a:p>
            <a:pPr eaLnBrk="0" hangingPunct="0">
              <a:defRPr/>
            </a:pPr>
            <a:r>
              <a:rPr lang="de-DE" sz="1000" b="1" dirty="0">
                <a:cs typeface="+mn-cs"/>
              </a:rPr>
              <a:t>Add-In installieren </a:t>
            </a:r>
          </a:p>
          <a:p>
            <a:pPr eaLnBrk="0" hangingPunct="0">
              <a:defRPr/>
            </a:pPr>
            <a:r>
              <a:rPr lang="de-DE" sz="1000" dirty="0">
                <a:cs typeface="+mn-cs"/>
              </a:rPr>
              <a:t>Wenn Sie das Add-In dauerhaft installieren möchten, damit Sie es nicht immer anklicken müssen, gehen Sie wie folgt vor:</a:t>
            </a:r>
          </a:p>
          <a:p>
            <a:pPr eaLnBrk="0" hangingPunct="0">
              <a:defRPr/>
            </a:pPr>
            <a:r>
              <a:rPr lang="de-DE" sz="1000" dirty="0">
                <a:cs typeface="+mn-cs"/>
              </a:rPr>
              <a:t> </a:t>
            </a:r>
          </a:p>
          <a:p>
            <a:pPr marL="228600" indent="-228600" eaLnBrk="0" hangingPunct="0">
              <a:buFont typeface="+mj-lt"/>
              <a:buAutoNum type="arabicPeriod"/>
              <a:defRPr/>
            </a:pPr>
            <a:r>
              <a:rPr lang="de-DE" sz="1000" b="1" dirty="0">
                <a:cs typeface="+mn-cs"/>
              </a:rPr>
              <a:t>Schaltfläche Office</a:t>
            </a:r>
            <a:r>
              <a:rPr lang="de-DE" sz="1000" dirty="0">
                <a:cs typeface="+mn-cs"/>
              </a:rPr>
              <a:t> (für Office 2007-2010, runder Button oben links) bzw. auf </a:t>
            </a:r>
            <a:r>
              <a:rPr lang="de-DE" sz="1000" b="1" dirty="0">
                <a:cs typeface="+mn-cs"/>
              </a:rPr>
              <a:t>Datei</a:t>
            </a:r>
            <a:r>
              <a:rPr lang="de-DE" sz="1000" dirty="0">
                <a:cs typeface="+mn-cs"/>
              </a:rPr>
              <a:t> (Office 2013) </a:t>
            </a:r>
          </a:p>
          <a:p>
            <a:pPr marL="228600" indent="-228600" eaLnBrk="0" hangingPunct="0">
              <a:buFont typeface="+mj-lt"/>
              <a:buAutoNum type="arabicPeriod"/>
              <a:defRPr/>
            </a:pPr>
            <a:r>
              <a:rPr lang="de-DE" sz="1000" dirty="0">
                <a:cs typeface="+mn-cs"/>
              </a:rPr>
              <a:t>„</a:t>
            </a:r>
            <a:r>
              <a:rPr lang="de-DE" sz="1000" b="1" dirty="0">
                <a:cs typeface="+mn-cs"/>
              </a:rPr>
              <a:t>PowerPoint-Optionen</a:t>
            </a:r>
            <a:r>
              <a:rPr lang="de-DE" sz="1000" dirty="0">
                <a:cs typeface="+mn-cs"/>
              </a:rPr>
              <a:t>“ (für Office 2007-2010, unten rechts) bzw. </a:t>
            </a:r>
            <a:r>
              <a:rPr lang="de-DE" sz="1000" b="1" dirty="0">
                <a:cs typeface="+mn-cs"/>
              </a:rPr>
              <a:t>Optionen</a:t>
            </a:r>
            <a:r>
              <a:rPr lang="de-DE" sz="1000" dirty="0">
                <a:cs typeface="+mn-cs"/>
              </a:rPr>
              <a:t> (Office 2013) </a:t>
            </a:r>
          </a:p>
          <a:p>
            <a:pPr marL="228600" indent="-228600" eaLnBrk="0" hangingPunct="0">
              <a:buFont typeface="+mj-lt"/>
              <a:buAutoNum type="arabicPeriod"/>
              <a:defRPr/>
            </a:pPr>
            <a:r>
              <a:rPr lang="de-DE" sz="1000" b="1" dirty="0">
                <a:cs typeface="+mn-cs"/>
              </a:rPr>
              <a:t>Add-Ins</a:t>
            </a:r>
            <a:endParaRPr lang="de-DE" sz="1000" dirty="0">
              <a:cs typeface="+mn-cs"/>
            </a:endParaRPr>
          </a:p>
          <a:p>
            <a:pPr marL="228600" indent="-228600" eaLnBrk="0" hangingPunct="0">
              <a:buFont typeface="+mj-lt"/>
              <a:buAutoNum type="arabicPeriod"/>
              <a:defRPr/>
            </a:pPr>
            <a:r>
              <a:rPr lang="de-DE" sz="1000" dirty="0">
                <a:cs typeface="+mn-cs"/>
              </a:rPr>
              <a:t>wählen Sie ganz unten bei </a:t>
            </a:r>
            <a:r>
              <a:rPr lang="de-DE" sz="1000" b="1" dirty="0">
                <a:cs typeface="+mn-cs"/>
              </a:rPr>
              <a:t>Verwalten:</a:t>
            </a:r>
            <a:r>
              <a:rPr lang="de-DE" sz="1000" dirty="0">
                <a:cs typeface="+mn-cs"/>
              </a:rPr>
              <a:t> den Punkt </a:t>
            </a:r>
            <a:r>
              <a:rPr lang="de-DE" sz="1000" b="1" dirty="0">
                <a:cs typeface="+mn-cs"/>
              </a:rPr>
              <a:t>PowerPoint-Add Ins</a:t>
            </a:r>
            <a:r>
              <a:rPr lang="de-DE" sz="1000" dirty="0">
                <a:cs typeface="+mn-cs"/>
              </a:rPr>
              <a:t> und klicken Sie </a:t>
            </a:r>
            <a:r>
              <a:rPr lang="de-DE" sz="1000" b="1" dirty="0">
                <a:cs typeface="+mn-cs"/>
              </a:rPr>
              <a:t>Gehe zu…</a:t>
            </a:r>
            <a:r>
              <a:rPr lang="de-DE" sz="1000" dirty="0">
                <a:cs typeface="+mn-cs"/>
              </a:rPr>
              <a:t>.</a:t>
            </a:r>
          </a:p>
          <a:p>
            <a:pPr marL="228600" indent="-228600" eaLnBrk="0" hangingPunct="0">
              <a:buFont typeface="+mj-lt"/>
              <a:buAutoNum type="arabicPeriod"/>
              <a:defRPr/>
            </a:pPr>
            <a:r>
              <a:rPr lang="de-DE" sz="1000" dirty="0">
                <a:cs typeface="+mn-cs"/>
              </a:rPr>
              <a:t>Sollte das RWTH Add In angezeigt werden, entfernen Sie es! Anders ist eine dauerhafte Installierung nicht möglich.</a:t>
            </a:r>
          </a:p>
          <a:p>
            <a:pPr marL="228600" indent="-228600" eaLnBrk="0" hangingPunct="0">
              <a:buFont typeface="+mj-lt"/>
              <a:buAutoNum type="arabicPeriod"/>
              <a:defRPr/>
            </a:pPr>
            <a:r>
              <a:rPr lang="de-DE" sz="1000" dirty="0">
                <a:cs typeface="+mn-cs"/>
              </a:rPr>
              <a:t>Klicken Sie auf </a:t>
            </a:r>
            <a:r>
              <a:rPr lang="de-DE" sz="1000" b="1" dirty="0">
                <a:cs typeface="+mn-cs"/>
              </a:rPr>
              <a:t>Neu Hinzufügen…</a:t>
            </a:r>
            <a:r>
              <a:rPr lang="de-DE" sz="1000" dirty="0">
                <a:cs typeface="+mn-cs"/>
              </a:rPr>
              <a:t>, suchen Sie das Add-In auf ihrem PC raus und klicken Sie auf </a:t>
            </a:r>
            <a:r>
              <a:rPr lang="de-DE" sz="1000" b="1" dirty="0">
                <a:cs typeface="+mn-cs"/>
              </a:rPr>
              <a:t>OK</a:t>
            </a:r>
          </a:p>
          <a:p>
            <a:pPr marL="228600" indent="-228600" eaLnBrk="0" hangingPunct="0">
              <a:buFont typeface="+mj-lt"/>
              <a:buAutoNum type="arabicPeriod"/>
              <a:defRPr/>
            </a:pPr>
            <a:r>
              <a:rPr lang="de-DE" sz="1000" dirty="0">
                <a:cs typeface="+mn-cs"/>
              </a:rPr>
              <a:t>Mit </a:t>
            </a:r>
            <a:r>
              <a:rPr lang="de-DE" sz="1000" b="1" dirty="0">
                <a:cs typeface="+mn-cs"/>
              </a:rPr>
              <a:t>Schließen </a:t>
            </a:r>
            <a:r>
              <a:rPr lang="de-DE" sz="1000" dirty="0">
                <a:cs typeface="+mn-cs"/>
              </a:rPr>
              <a:t>wird das Add-In dauerhaft gespeichert. Sie können es danach jederzeit wieder entfernen</a:t>
            </a:r>
          </a:p>
        </p:txBody>
      </p:sp>
      <p:sp>
        <p:nvSpPr>
          <p:cNvPr id="2" name="Title 1"/>
          <p:cNvSpPr>
            <a:spLocks noGrp="1"/>
          </p:cNvSpPr>
          <p:nvPr>
            <p:ph type="title"/>
          </p:nvPr>
        </p:nvSpPr>
        <p:spPr>
          <a:xfrm>
            <a:off x="384000" y="201600"/>
            <a:ext cx="1142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3" name="Content Placeholder 2"/>
          <p:cNvSpPr>
            <a:spLocks noGrp="1"/>
          </p:cNvSpPr>
          <p:nvPr>
            <p:ph idx="1"/>
          </p:nvPr>
        </p:nvSpPr>
        <p:spPr>
          <a:xfrm>
            <a:off x="384000" y="1152000"/>
            <a:ext cx="11424000" cy="252000"/>
          </a:xfrm>
          <a:prstGeom prst="rect">
            <a:avLst/>
          </a:prstGeom>
          <a:noFill/>
        </p:spPr>
        <p:txBody>
          <a:bodyPr lIns="0" tIns="0" rIns="0" bIns="0"/>
          <a:lstStyle>
            <a:lvl1pPr marL="0" indent="0">
              <a:lnSpc>
                <a:spcPct val="100000"/>
              </a:lnSpc>
              <a:spcBef>
                <a:spcPts val="0"/>
              </a:spcBef>
              <a:buFontTx/>
              <a:buNone/>
              <a:defRPr sz="2000" b="1" i="0"/>
            </a:lvl1pPr>
            <a:lvl2pPr marL="216000" indent="180000">
              <a:buClr>
                <a:schemeClr val="tx2"/>
              </a:buClr>
              <a:defRPr sz="1800"/>
            </a:lvl2pPr>
            <a:lvl3pPr marL="432000" indent="180000">
              <a:buClr>
                <a:schemeClr val="tx2"/>
              </a:buClr>
              <a:buFont typeface="Symbol" panose="05050102010706020507" pitchFamily="18" charset="2"/>
              <a:buChar char="-"/>
              <a:defRPr sz="1600"/>
            </a:lvl3pPr>
            <a:lvl4pPr marL="648000" indent="180000">
              <a:buClr>
                <a:schemeClr val="tx2"/>
              </a:buClr>
              <a:buFont typeface="Wingdings" panose="05000000000000000000" pitchFamily="2" charset="2"/>
              <a:buChar char="§"/>
              <a:defRPr sz="1600"/>
            </a:lvl4pPr>
            <a:lvl5pPr marL="864000" indent="180000">
              <a:buClr>
                <a:schemeClr val="tx2"/>
              </a:buClr>
              <a:buFont typeface="Arial" panose="020B0604020202020204" pitchFamily="34" charset="0"/>
              <a:buChar char="-"/>
              <a:defRPr sz="1600"/>
            </a:lvl5pPr>
          </a:lstStyle>
          <a:p>
            <a:pPr lvl="0"/>
            <a:r>
              <a:rPr lang="de-DE"/>
              <a:t>Textmasterformat bearbeiten</a:t>
            </a:r>
          </a:p>
        </p:txBody>
      </p:sp>
      <p:sp>
        <p:nvSpPr>
          <p:cNvPr id="7" name="Textplatzhalter 6"/>
          <p:cNvSpPr>
            <a:spLocks noGrp="1"/>
          </p:cNvSpPr>
          <p:nvPr>
            <p:ph type="body" sz="quarter" idx="12"/>
          </p:nvPr>
        </p:nvSpPr>
        <p:spPr>
          <a:xfrm>
            <a:off x="383118" y="1684801"/>
            <a:ext cx="11425767" cy="3751263"/>
          </a:xfrm>
          <a:prstGeom prst="rect">
            <a:avLst/>
          </a:prstGeom>
        </p:spPr>
        <p:txBody>
          <a:bodyPr lIns="0" tIns="0" rIns="0" bIns="0"/>
          <a:lstStyle>
            <a:lvl1pPr marL="0" indent="0">
              <a:buFontTx/>
              <a:buNone/>
              <a:defRPr/>
            </a:lvl1pPr>
          </a:lstStyle>
          <a:p>
            <a:pPr lvl="0"/>
            <a:r>
              <a:rPr lang="de-DE" dirty="0"/>
              <a:t>Textmasterformat bearbeiten</a:t>
            </a:r>
          </a:p>
        </p:txBody>
      </p:sp>
      <p:sp>
        <p:nvSpPr>
          <p:cNvPr id="9" name="Textfeld 8">
            <a:extLst>
              <a:ext uri="{FF2B5EF4-FFF2-40B4-BE49-F238E27FC236}">
                <a16:creationId xmlns:a16="http://schemas.microsoft.com/office/drawing/2014/main" id="{08620FA2-EF82-4A6D-80BA-5AA1F719DAC7}"/>
              </a:ext>
            </a:extLst>
          </p:cNvPr>
          <p:cNvSpPr txBox="1"/>
          <p:nvPr userDrawn="1"/>
        </p:nvSpPr>
        <p:spPr>
          <a:xfrm>
            <a:off x="497540" y="6347012"/>
            <a:ext cx="1075766" cy="646331"/>
          </a:xfrm>
          <a:prstGeom prst="rect">
            <a:avLst/>
          </a:prstGeom>
          <a:noFill/>
        </p:spPr>
        <p:txBody>
          <a:bodyPr wrap="square" rtlCol="0">
            <a:spAutoFit/>
          </a:bodyPr>
          <a:lstStyle/>
          <a:p>
            <a:fld id="{C03C7BAF-54ED-496F-B31E-FCBD69C7D956}" type="slidenum">
              <a:rPr lang="en-US" smtClean="0"/>
              <a:t>‹Nr.›</a:t>
            </a:fld>
            <a:endParaRPr lang="en-US" dirty="0"/>
          </a:p>
          <a:p>
            <a:endParaRPr lang="en-US" dirty="0"/>
          </a:p>
        </p:txBody>
      </p:sp>
      <p:sp>
        <p:nvSpPr>
          <p:cNvPr id="4" name="Textfeld 3">
            <a:extLst>
              <a:ext uri="{FF2B5EF4-FFF2-40B4-BE49-F238E27FC236}">
                <a16:creationId xmlns:a16="http://schemas.microsoft.com/office/drawing/2014/main" id="{45D01276-6378-45DD-BE93-729E7F4BCF98}"/>
              </a:ext>
            </a:extLst>
          </p:cNvPr>
          <p:cNvSpPr txBox="1"/>
          <p:nvPr userDrawn="1"/>
        </p:nvSpPr>
        <p:spPr>
          <a:xfrm>
            <a:off x="3494532" y="6359977"/>
            <a:ext cx="5202936" cy="276999"/>
          </a:xfrm>
          <a:prstGeom prst="rect">
            <a:avLst/>
          </a:prstGeom>
          <a:noFill/>
        </p:spPr>
        <p:txBody>
          <a:bodyPr wrap="square" rtlCol="0">
            <a:spAutoFit/>
          </a:bodyPr>
          <a:lstStyle/>
          <a:p>
            <a:r>
              <a:rPr lang="en-US" sz="1200" dirty="0"/>
              <a:t>DPG </a:t>
            </a:r>
            <a:r>
              <a:rPr lang="en-US" sz="1200" dirty="0" err="1"/>
              <a:t>Frühjahrstagung</a:t>
            </a:r>
            <a:r>
              <a:rPr lang="en-US" sz="1200" dirty="0"/>
              <a:t> 2019 – Timo Stürwald</a:t>
            </a:r>
          </a:p>
        </p:txBody>
      </p:sp>
      <p:pic>
        <p:nvPicPr>
          <p:cNvPr id="10" name="Grafik 9">
            <a:extLst>
              <a:ext uri="{FF2B5EF4-FFF2-40B4-BE49-F238E27FC236}">
                <a16:creationId xmlns:a16="http://schemas.microsoft.com/office/drawing/2014/main" id="{040991BF-FB59-4A3F-BB59-F691E1F047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96197" y="6063313"/>
            <a:ext cx="635220" cy="844396"/>
          </a:xfrm>
          <a:prstGeom prst="rect">
            <a:avLst/>
          </a:prstGeom>
        </p:spPr>
      </p:pic>
      <p:pic>
        <p:nvPicPr>
          <p:cNvPr id="12" name="Grafik 11">
            <a:extLst>
              <a:ext uri="{FF2B5EF4-FFF2-40B4-BE49-F238E27FC236}">
                <a16:creationId xmlns:a16="http://schemas.microsoft.com/office/drawing/2014/main" id="{CB008E04-F7ED-40F7-BA18-403F357B9F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79888" y="6134100"/>
            <a:ext cx="1694176" cy="622999"/>
          </a:xfrm>
          <a:prstGeom prst="rect">
            <a:avLst/>
          </a:prstGeom>
        </p:spPr>
      </p:pic>
    </p:spTree>
    <p:extLst>
      <p:ext uri="{BB962C8B-B14F-4D97-AF65-F5344CB8AC3E}">
        <p14:creationId xmlns:p14="http://schemas.microsoft.com/office/powerpoint/2010/main" val="145482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_1/3 Farbe">
    <p:spTree>
      <p:nvGrpSpPr>
        <p:cNvPr id="1" name=""/>
        <p:cNvGrpSpPr/>
        <p:nvPr/>
      </p:nvGrpSpPr>
      <p:grpSpPr>
        <a:xfrm>
          <a:off x="0" y="0"/>
          <a:ext cx="0" cy="0"/>
          <a:chOff x="0" y="0"/>
          <a:chExt cx="0" cy="0"/>
        </a:xfrm>
      </p:grpSpPr>
      <p:sp>
        <p:nvSpPr>
          <p:cNvPr id="4" name="Rechteck 3"/>
          <p:cNvSpPr/>
          <p:nvPr userDrawn="1"/>
        </p:nvSpPr>
        <p:spPr>
          <a:xfrm>
            <a:off x="0" y="0"/>
            <a:ext cx="12192000" cy="23129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ctr" fontAlgn="auto">
              <a:spcBef>
                <a:spcPts val="0"/>
              </a:spcBef>
              <a:spcAft>
                <a:spcPts val="0"/>
              </a:spcAft>
              <a:defRPr/>
            </a:pPr>
            <a:endParaRPr lang="de-DE" sz="1800">
              <a:solidFill>
                <a:schemeClr val="bg1"/>
              </a:solidFill>
            </a:endParaRPr>
          </a:p>
        </p:txBody>
      </p:sp>
      <p:sp>
        <p:nvSpPr>
          <p:cNvPr id="8" name="Textfeld 7"/>
          <p:cNvSpPr txBox="1"/>
          <p:nvPr userDrawn="1"/>
        </p:nvSpPr>
        <p:spPr>
          <a:xfrm>
            <a:off x="-2427817" y="531814"/>
            <a:ext cx="2188633" cy="1015663"/>
          </a:xfrm>
          <a:prstGeom prst="rect">
            <a:avLst/>
          </a:prstGeom>
          <a:noFill/>
        </p:spPr>
        <p:txBody>
          <a:bodyPr>
            <a:spAutoFit/>
          </a:bodyPr>
          <a:lstStyle/>
          <a:p>
            <a:pPr fontAlgn="auto">
              <a:spcBef>
                <a:spcPts val="0"/>
              </a:spcBef>
              <a:spcAft>
                <a:spcPts val="0"/>
              </a:spcAft>
              <a:defRPr/>
            </a:pPr>
            <a:r>
              <a:rPr lang="de-DE" sz="1000" b="1" dirty="0">
                <a:latin typeface="+mn-lt"/>
                <a:cs typeface="+mn-cs"/>
              </a:rPr>
              <a:t>Institutslogo:</a:t>
            </a:r>
          </a:p>
          <a:p>
            <a:pPr marL="171450" indent="-171450" fontAlgn="auto">
              <a:spcBef>
                <a:spcPts val="0"/>
              </a:spcBef>
              <a:spcAft>
                <a:spcPts val="0"/>
              </a:spcAft>
              <a:buFontTx/>
              <a:buChar char="-"/>
              <a:defRPr/>
            </a:pPr>
            <a:r>
              <a:rPr lang="de-DE" sz="1000" dirty="0">
                <a:latin typeface="+mn-lt"/>
                <a:cs typeface="+mn-cs"/>
              </a:rPr>
              <a:t>Dateiformat: PNG in RGB</a:t>
            </a:r>
          </a:p>
          <a:p>
            <a:pPr marL="171450" indent="-171450" fontAlgn="auto">
              <a:spcBef>
                <a:spcPts val="0"/>
              </a:spcBef>
              <a:spcAft>
                <a:spcPts val="0"/>
              </a:spcAft>
              <a:buFontTx/>
              <a:buChar char="-"/>
              <a:defRPr/>
            </a:pPr>
            <a:r>
              <a:rPr lang="de-DE" sz="1000" dirty="0">
                <a:latin typeface="+mn-lt"/>
                <a:cs typeface="+mn-cs"/>
              </a:rPr>
              <a:t>Skalieren auf</a:t>
            </a:r>
          </a:p>
          <a:p>
            <a:pPr fontAlgn="auto">
              <a:spcBef>
                <a:spcPts val="0"/>
              </a:spcBef>
              <a:spcAft>
                <a:spcPts val="0"/>
              </a:spcAft>
              <a:defRPr/>
            </a:pPr>
            <a:r>
              <a:rPr lang="de-DE" sz="1000" dirty="0">
                <a:latin typeface="+mn-lt"/>
                <a:cs typeface="+mn-cs"/>
              </a:rPr>
              <a:t>     Höhe: 2,26 cm</a:t>
            </a:r>
          </a:p>
          <a:p>
            <a:pPr fontAlgn="auto">
              <a:spcBef>
                <a:spcPts val="0"/>
              </a:spcBef>
              <a:spcAft>
                <a:spcPts val="0"/>
              </a:spcAft>
              <a:defRPr/>
            </a:pPr>
            <a:r>
              <a:rPr lang="de-DE" sz="1000" dirty="0">
                <a:latin typeface="+mn-lt"/>
                <a:cs typeface="+mn-cs"/>
              </a:rPr>
              <a:t>     (Breite variiert je nach   </a:t>
            </a:r>
          </a:p>
          <a:p>
            <a:pPr fontAlgn="auto">
              <a:spcBef>
                <a:spcPts val="0"/>
              </a:spcBef>
              <a:spcAft>
                <a:spcPts val="0"/>
              </a:spcAft>
              <a:defRPr/>
            </a:pPr>
            <a:r>
              <a:rPr lang="de-DE" sz="1000" dirty="0">
                <a:latin typeface="+mn-lt"/>
                <a:cs typeface="+mn-cs"/>
              </a:rPr>
              <a:t>     Schutzraum)</a:t>
            </a:r>
          </a:p>
        </p:txBody>
      </p:sp>
      <p:sp>
        <p:nvSpPr>
          <p:cNvPr id="5" name="Title 1"/>
          <p:cNvSpPr>
            <a:spLocks noGrp="1"/>
          </p:cNvSpPr>
          <p:nvPr>
            <p:ph type="ctrTitle"/>
          </p:nvPr>
        </p:nvSpPr>
        <p:spPr>
          <a:xfrm>
            <a:off x="384000" y="2487600"/>
            <a:ext cx="11424000" cy="540000"/>
          </a:xfrm>
          <a:prstGeom prst="rect">
            <a:avLst/>
          </a:prstGeom>
        </p:spPr>
        <p:txBody>
          <a:bodyPr lIns="0" tIns="0" rIns="0" bIns="0" anchor="t" anchorCtr="0">
            <a:noAutofit/>
          </a:bodyPr>
          <a:lstStyle>
            <a:lvl1pPr algn="l">
              <a:defRPr sz="3200" b="1">
                <a:solidFill>
                  <a:schemeClr val="tx2"/>
                </a:solidFill>
                <a:latin typeface="Arial" panose="020B0604020202020204" pitchFamily="34" charset="0"/>
                <a:cs typeface="Arial" panose="020B0604020202020204" pitchFamily="34" charset="0"/>
              </a:defRPr>
            </a:lvl1pPr>
          </a:lstStyle>
          <a:p>
            <a:r>
              <a:rPr lang="de-DE"/>
              <a:t>Titelmasterformat durch Klicken bearbeiten</a:t>
            </a:r>
            <a:endParaRPr lang="en-US" dirty="0"/>
          </a:p>
        </p:txBody>
      </p:sp>
      <p:sp>
        <p:nvSpPr>
          <p:cNvPr id="6" name="Subtitle 2"/>
          <p:cNvSpPr>
            <a:spLocks noGrp="1"/>
          </p:cNvSpPr>
          <p:nvPr>
            <p:ph type="subTitle" idx="1"/>
          </p:nvPr>
        </p:nvSpPr>
        <p:spPr>
          <a:xfrm>
            <a:off x="384000" y="2980800"/>
            <a:ext cx="11424000" cy="1655762"/>
          </a:xfrm>
          <a:prstGeom prst="rect">
            <a:avLst/>
          </a:prstGeom>
        </p:spPr>
        <p:txBody>
          <a:bodyPr lIns="0" tIns="0" rIns="0" bIns="0"/>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Tree>
    <p:extLst>
      <p:ext uri="{BB962C8B-B14F-4D97-AF65-F5344CB8AC3E}">
        <p14:creationId xmlns:p14="http://schemas.microsoft.com/office/powerpoint/2010/main" val="3281999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_Text_Bild">
    <p:spTree>
      <p:nvGrpSpPr>
        <p:cNvPr id="1" name=""/>
        <p:cNvGrpSpPr/>
        <p:nvPr/>
      </p:nvGrpSpPr>
      <p:grpSpPr>
        <a:xfrm>
          <a:off x="0" y="0"/>
          <a:ext cx="0" cy="0"/>
          <a:chOff x="0" y="0"/>
          <a:chExt cx="0" cy="0"/>
        </a:xfrm>
      </p:grpSpPr>
      <p:pic>
        <p:nvPicPr>
          <p:cNvPr id="5" name="Grafik 7"/>
          <p:cNvPicPr>
            <a:picLocks noChangeAspect="1"/>
          </p:cNvPicPr>
          <p:nvPr/>
        </p:nvPicPr>
        <p:blipFill>
          <a:blip r:embed="rId2" cstate="print"/>
          <a:srcRect r="48386" b="11"/>
          <a:stretch>
            <a:fillRect/>
          </a:stretch>
        </p:blipFill>
        <p:spPr bwMode="auto">
          <a:xfrm>
            <a:off x="8092017" y="1685926"/>
            <a:ext cx="3716867" cy="3598863"/>
          </a:xfrm>
          <a:prstGeom prst="rect">
            <a:avLst/>
          </a:prstGeom>
          <a:noFill/>
          <a:ln w="9525">
            <a:noFill/>
            <a:miter lim="800000"/>
            <a:headEnd/>
            <a:tailEnd/>
          </a:ln>
        </p:spPr>
      </p:pic>
      <p:sp>
        <p:nvSpPr>
          <p:cNvPr id="2" name="Title 1"/>
          <p:cNvSpPr>
            <a:spLocks noGrp="1"/>
          </p:cNvSpPr>
          <p:nvPr>
            <p:ph type="title"/>
          </p:nvPr>
        </p:nvSpPr>
        <p:spPr>
          <a:xfrm>
            <a:off x="384000" y="201600"/>
            <a:ext cx="1142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25" name="Textplatzhalter 24"/>
          <p:cNvSpPr>
            <a:spLocks noGrp="1"/>
          </p:cNvSpPr>
          <p:nvPr>
            <p:ph type="body" sz="quarter" idx="11"/>
          </p:nvPr>
        </p:nvSpPr>
        <p:spPr>
          <a:xfrm>
            <a:off x="384001" y="1152000"/>
            <a:ext cx="11425767" cy="252000"/>
          </a:xfrm>
          <a:prstGeom prst="rect">
            <a:avLst/>
          </a:prstGeom>
        </p:spPr>
        <p:txBody>
          <a:bodyPr lIns="0" tIns="0" rIns="0" bIns="0"/>
          <a:lstStyle>
            <a:lvl1pPr marL="0" indent="0">
              <a:lnSpc>
                <a:spcPct val="100000"/>
              </a:lnSpc>
              <a:buFontTx/>
              <a:buNone/>
              <a:defRPr sz="2000" b="1"/>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e-DE"/>
              <a:t>Textmasterformat bearbeiten</a:t>
            </a:r>
          </a:p>
        </p:txBody>
      </p:sp>
      <p:sp>
        <p:nvSpPr>
          <p:cNvPr id="14" name="Textplatzhalter 11"/>
          <p:cNvSpPr>
            <a:spLocks noGrp="1"/>
          </p:cNvSpPr>
          <p:nvPr>
            <p:ph type="body" sz="quarter" idx="14"/>
          </p:nvPr>
        </p:nvSpPr>
        <p:spPr>
          <a:xfrm>
            <a:off x="383118" y="1684800"/>
            <a:ext cx="7531100" cy="3985955"/>
          </a:xfrm>
          <a:prstGeom prst="rect">
            <a:avLst/>
          </a:prstGeom>
        </p:spPr>
        <p:txBody>
          <a:bodyPr lIns="0" tIns="0" rIns="0" bIns="0"/>
          <a:lstStyle/>
          <a:p>
            <a:pPr lvl="0"/>
            <a:r>
              <a:rPr lang="de-DE"/>
              <a:t>Textmasterformat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478102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alt_Bild">
    <p:spTree>
      <p:nvGrpSpPr>
        <p:cNvPr id="1" name=""/>
        <p:cNvGrpSpPr/>
        <p:nvPr/>
      </p:nvGrpSpPr>
      <p:grpSpPr>
        <a:xfrm>
          <a:off x="0" y="0"/>
          <a:ext cx="0" cy="0"/>
          <a:chOff x="0" y="0"/>
          <a:chExt cx="0" cy="0"/>
        </a:xfrm>
      </p:grpSpPr>
      <p:pic>
        <p:nvPicPr>
          <p:cNvPr id="4" name="Grafik 7"/>
          <p:cNvPicPr>
            <a:picLocks noChangeAspect="1"/>
          </p:cNvPicPr>
          <p:nvPr/>
        </p:nvPicPr>
        <p:blipFill>
          <a:blip r:embed="rId2" cstate="print"/>
          <a:srcRect t="14459" b="14459"/>
          <a:stretch>
            <a:fillRect/>
          </a:stretch>
        </p:blipFill>
        <p:spPr bwMode="auto">
          <a:xfrm>
            <a:off x="383118" y="1152526"/>
            <a:ext cx="11425767" cy="4060825"/>
          </a:xfrm>
          <a:prstGeom prst="rect">
            <a:avLst/>
          </a:prstGeom>
          <a:noFill/>
          <a:ln w="9525">
            <a:noFill/>
            <a:miter lim="800000"/>
            <a:headEnd/>
            <a:tailEnd/>
          </a:ln>
        </p:spPr>
      </p:pic>
      <p:sp>
        <p:nvSpPr>
          <p:cNvPr id="2" name="Title 1"/>
          <p:cNvSpPr>
            <a:spLocks noGrp="1"/>
          </p:cNvSpPr>
          <p:nvPr>
            <p:ph type="title"/>
          </p:nvPr>
        </p:nvSpPr>
        <p:spPr>
          <a:xfrm>
            <a:off x="384000" y="201600"/>
            <a:ext cx="1142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10" name="Textplatzhalter 9"/>
          <p:cNvSpPr>
            <a:spLocks noGrp="1"/>
          </p:cNvSpPr>
          <p:nvPr>
            <p:ph type="body" sz="quarter" idx="13"/>
          </p:nvPr>
        </p:nvSpPr>
        <p:spPr>
          <a:xfrm>
            <a:off x="383118" y="5359401"/>
            <a:ext cx="11412889" cy="499533"/>
          </a:xfrm>
          <a:prstGeom prst="rect">
            <a:avLst/>
          </a:prstGeom>
        </p:spPr>
        <p:txBody>
          <a:bodyPr>
            <a:normAutofit/>
          </a:bodyPr>
          <a:lstStyle>
            <a:lvl1pPr marL="0" indent="0" algn="r">
              <a:buNone/>
              <a:defRPr sz="900" baseline="0"/>
            </a:lvl1pPr>
          </a:lstStyle>
          <a:p>
            <a:pPr lvl="0"/>
            <a:r>
              <a:rPr lang="de-DE"/>
              <a:t>Textmasterformat bearbeiten</a:t>
            </a:r>
          </a:p>
        </p:txBody>
      </p:sp>
    </p:spTree>
    <p:extLst>
      <p:ext uri="{BB962C8B-B14F-4D97-AF65-F5344CB8AC3E}">
        <p14:creationId xmlns:p14="http://schemas.microsoft.com/office/powerpoint/2010/main" val="1186325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alt_Diagramm">
    <p:spTree>
      <p:nvGrpSpPr>
        <p:cNvPr id="1" name=""/>
        <p:cNvGrpSpPr/>
        <p:nvPr/>
      </p:nvGrpSpPr>
      <p:grpSpPr>
        <a:xfrm>
          <a:off x="0" y="0"/>
          <a:ext cx="0" cy="0"/>
          <a:chOff x="0" y="0"/>
          <a:chExt cx="0" cy="0"/>
        </a:xfrm>
      </p:grpSpPr>
      <p:sp>
        <p:nvSpPr>
          <p:cNvPr id="2" name="Title 1"/>
          <p:cNvSpPr>
            <a:spLocks noGrp="1"/>
          </p:cNvSpPr>
          <p:nvPr>
            <p:ph type="title"/>
          </p:nvPr>
        </p:nvSpPr>
        <p:spPr>
          <a:xfrm>
            <a:off x="384000" y="201600"/>
            <a:ext cx="1142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12" name="Textplatzhalter 24"/>
          <p:cNvSpPr>
            <a:spLocks noGrp="1"/>
          </p:cNvSpPr>
          <p:nvPr>
            <p:ph type="body" sz="quarter" idx="11"/>
          </p:nvPr>
        </p:nvSpPr>
        <p:spPr>
          <a:xfrm>
            <a:off x="384001" y="1152000"/>
            <a:ext cx="11425767" cy="252000"/>
          </a:xfrm>
          <a:prstGeom prst="rect">
            <a:avLst/>
          </a:prstGeom>
        </p:spPr>
        <p:txBody>
          <a:bodyPr lIns="0" tIns="0" rIns="0" bIns="0"/>
          <a:lstStyle>
            <a:lvl1pPr marL="0" indent="0">
              <a:lnSpc>
                <a:spcPct val="100000"/>
              </a:lnSpc>
              <a:buFontTx/>
              <a:buNone/>
              <a:defRPr sz="2000" b="1"/>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e-DE"/>
              <a:t>Textmasterformat bearbeiten</a:t>
            </a:r>
          </a:p>
        </p:txBody>
      </p:sp>
      <p:sp>
        <p:nvSpPr>
          <p:cNvPr id="9" name="Diagrammplatzhalter 8"/>
          <p:cNvSpPr>
            <a:spLocks noGrp="1"/>
          </p:cNvSpPr>
          <p:nvPr>
            <p:ph type="chart" sz="quarter" idx="13"/>
          </p:nvPr>
        </p:nvSpPr>
        <p:spPr>
          <a:xfrm>
            <a:off x="383118" y="1684800"/>
            <a:ext cx="11425767" cy="3632200"/>
          </a:xfrm>
          <a:prstGeom prst="rect">
            <a:avLst/>
          </a:prstGeom>
        </p:spPr>
        <p:txBody>
          <a:bodyPr lIns="0" tIns="0" rIns="0" bIns="0"/>
          <a:lstStyle/>
          <a:p>
            <a:pPr lvl="0"/>
            <a:r>
              <a:rPr lang="de-DE" noProof="0"/>
              <a:t>Diagramm durch Klicken auf Symbol hinzufügen</a:t>
            </a:r>
          </a:p>
        </p:txBody>
      </p:sp>
      <p:sp>
        <p:nvSpPr>
          <p:cNvPr id="6" name="Footer Placeholder 4"/>
          <p:cNvSpPr>
            <a:spLocks noGrp="1"/>
          </p:cNvSpPr>
          <p:nvPr>
            <p:ph type="ftr" sz="quarter" idx="3"/>
          </p:nvPr>
        </p:nvSpPr>
        <p:spPr>
          <a:xfrm>
            <a:off x="383118" y="6227764"/>
            <a:ext cx="975783" cy="396875"/>
          </a:xfrm>
          <a:prstGeom prst="rect">
            <a:avLst/>
          </a:prstGeom>
        </p:spPr>
        <p:txBody>
          <a:bodyPr vert="horz" lIns="0" tIns="0" rIns="0" bIns="0" rtlCol="0" anchor="t" anchorCtr="0"/>
          <a:lstStyle>
            <a:lvl1pPr algn="l" eaLnBrk="1" fontAlgn="auto" hangingPunct="1">
              <a:spcBef>
                <a:spcPts val="0"/>
              </a:spcBef>
              <a:spcAft>
                <a:spcPts val="0"/>
              </a:spcAft>
              <a:defRPr sz="900">
                <a:solidFill>
                  <a:schemeClr val="tx2"/>
                </a:solidFill>
                <a:latin typeface="+mn-lt"/>
                <a:cs typeface="+mn-cs"/>
              </a:defRPr>
            </a:lvl1pPr>
          </a:lstStyle>
          <a:p>
            <a:pPr>
              <a:defRPr/>
            </a:pPr>
            <a:endParaRPr lang="de-DE" dirty="0"/>
          </a:p>
        </p:txBody>
      </p:sp>
    </p:spTree>
    <p:extLst>
      <p:ext uri="{BB962C8B-B14F-4D97-AF65-F5344CB8AC3E}">
        <p14:creationId xmlns:p14="http://schemas.microsoft.com/office/powerpoint/2010/main" val="228493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bschlussfolie">
    <p:spTree>
      <p:nvGrpSpPr>
        <p:cNvPr id="1" name=""/>
        <p:cNvGrpSpPr/>
        <p:nvPr/>
      </p:nvGrpSpPr>
      <p:grpSpPr>
        <a:xfrm>
          <a:off x="0" y="0"/>
          <a:ext cx="0" cy="0"/>
          <a:chOff x="0" y="0"/>
          <a:chExt cx="0" cy="0"/>
        </a:xfrm>
      </p:grpSpPr>
      <p:cxnSp>
        <p:nvCxnSpPr>
          <p:cNvPr id="3" name="Gerader Verbinder 12"/>
          <p:cNvCxnSpPr/>
          <p:nvPr userDrawn="1"/>
        </p:nvCxnSpPr>
        <p:spPr>
          <a:xfrm>
            <a:off x="383118" y="6040438"/>
            <a:ext cx="114257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userDrawn="1"/>
        </p:nvSpPr>
        <p:spPr>
          <a:xfrm>
            <a:off x="383118" y="2487613"/>
            <a:ext cx="11425767" cy="1079500"/>
          </a:xfrm>
          <a:prstGeom prst="rect">
            <a:avLst/>
          </a:prstGeom>
        </p:spPr>
        <p:txBody>
          <a:bodyPr lIns="0" tIns="0" rIns="0" bIns="0"/>
          <a:lstStyle>
            <a:lvl1pPr algn="l" defTabSz="914400" rtl="0" eaLnBrk="1" latinLnBrk="0" hangingPunct="1">
              <a:lnSpc>
                <a:spcPct val="90000"/>
              </a:lnSpc>
              <a:spcBef>
                <a:spcPct val="0"/>
              </a:spcBef>
              <a:buNone/>
              <a:defRPr sz="3200" b="1" kern="1200" baseline="0">
                <a:solidFill>
                  <a:schemeClr val="tx2"/>
                </a:solidFill>
                <a:latin typeface="Arial" panose="020B0604020202020204" pitchFamily="34" charset="0"/>
                <a:ea typeface="+mj-ea"/>
                <a:cs typeface="Arial" panose="020B0604020202020204" pitchFamily="34" charset="0"/>
              </a:defRPr>
            </a:lvl1pPr>
          </a:lstStyle>
          <a:p>
            <a:pPr fontAlgn="auto">
              <a:spcAft>
                <a:spcPts val="0"/>
              </a:spcAft>
              <a:defRPr/>
            </a:pPr>
            <a:r>
              <a:rPr lang="de-DE" sz="3200" dirty="0"/>
              <a:t>Vielen Dank</a:t>
            </a:r>
            <a:br>
              <a:rPr lang="de-DE" sz="3200" dirty="0"/>
            </a:br>
            <a:r>
              <a:rPr lang="de-DE" sz="3200" dirty="0"/>
              <a:t>für Ihre Aufmerksamkeit</a:t>
            </a:r>
            <a:endParaRPr lang="en-US" sz="3200" dirty="0"/>
          </a:p>
        </p:txBody>
      </p:sp>
      <p:sp>
        <p:nvSpPr>
          <p:cNvPr id="9" name="Textplatzhalter 24"/>
          <p:cNvSpPr>
            <a:spLocks noGrp="1"/>
          </p:cNvSpPr>
          <p:nvPr>
            <p:ph type="body" sz="quarter" idx="11"/>
          </p:nvPr>
        </p:nvSpPr>
        <p:spPr>
          <a:xfrm>
            <a:off x="384001" y="3988800"/>
            <a:ext cx="11425767" cy="1656000"/>
          </a:xfrm>
          <a:prstGeom prst="rect">
            <a:avLst/>
          </a:prstGeom>
        </p:spPr>
        <p:txBody>
          <a:bodyPr lIns="0" tIns="0" rIns="0" bIns="0"/>
          <a:lstStyle>
            <a:lvl1pPr marL="0" indent="0">
              <a:lnSpc>
                <a:spcPct val="100000"/>
              </a:lnSpc>
              <a:spcBef>
                <a:spcPts val="0"/>
              </a:spcBef>
              <a:buFontTx/>
              <a:buNone/>
              <a:defRPr sz="1600" b="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de-DE"/>
              <a:t>Textmasterformat bearbeiten</a:t>
            </a:r>
          </a:p>
        </p:txBody>
      </p:sp>
    </p:spTree>
    <p:extLst>
      <p:ext uri="{BB962C8B-B14F-4D97-AF65-F5344CB8AC3E}">
        <p14:creationId xmlns:p14="http://schemas.microsoft.com/office/powerpoint/2010/main" val="2384894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nhalt_Text">
    <p:spTree>
      <p:nvGrpSpPr>
        <p:cNvPr id="1" name=""/>
        <p:cNvGrpSpPr/>
        <p:nvPr/>
      </p:nvGrpSpPr>
      <p:grpSpPr>
        <a:xfrm>
          <a:off x="0" y="0"/>
          <a:ext cx="0" cy="0"/>
          <a:chOff x="0" y="0"/>
          <a:chExt cx="0" cy="0"/>
        </a:xfrm>
      </p:grpSpPr>
      <p:sp>
        <p:nvSpPr>
          <p:cNvPr id="5" name="Textfeld 4"/>
          <p:cNvSpPr txBox="1"/>
          <p:nvPr userDrawn="1"/>
        </p:nvSpPr>
        <p:spPr>
          <a:xfrm>
            <a:off x="-2995083" y="506414"/>
            <a:ext cx="2755900" cy="3785652"/>
          </a:xfrm>
          <a:prstGeom prst="rect">
            <a:avLst/>
          </a:prstGeom>
          <a:noFill/>
        </p:spPr>
        <p:txBody>
          <a:bodyPr>
            <a:spAutoFit/>
          </a:bodyPr>
          <a:lstStyle/>
          <a:p>
            <a:pPr>
              <a:defRPr/>
            </a:pPr>
            <a:r>
              <a:rPr lang="de-DE" sz="1000" b="1" dirty="0">
                <a:solidFill>
                  <a:prstClr val="black"/>
                </a:solidFill>
                <a:cs typeface="Arial" pitchFamily="34" charset="0"/>
              </a:rPr>
              <a:t>Seitenzahlen:</a:t>
            </a:r>
          </a:p>
          <a:p>
            <a:pPr eaLnBrk="0" fontAlgn="base" hangingPunct="0">
              <a:spcBef>
                <a:spcPct val="0"/>
              </a:spcBef>
              <a:spcAft>
                <a:spcPct val="0"/>
              </a:spcAft>
              <a:defRPr/>
            </a:pPr>
            <a:r>
              <a:rPr lang="de-DE" sz="1000" dirty="0">
                <a:solidFill>
                  <a:prstClr val="black"/>
                </a:solidFill>
                <a:cs typeface="Arial" pitchFamily="34" charset="0"/>
              </a:rPr>
              <a:t>Die Seitenanzeige „1 von X“ ist nicht standardmäßig in </a:t>
            </a:r>
            <a:r>
              <a:rPr lang="de-DE" sz="1000" dirty="0" err="1">
                <a:solidFill>
                  <a:prstClr val="black"/>
                </a:solidFill>
                <a:cs typeface="Arial" pitchFamily="34" charset="0"/>
              </a:rPr>
              <a:t>Powerpoint</a:t>
            </a:r>
            <a:r>
              <a:rPr lang="de-DE" sz="1000" dirty="0">
                <a:solidFill>
                  <a:prstClr val="black"/>
                </a:solidFill>
                <a:cs typeface="Arial" pitchFamily="34" charset="0"/>
              </a:rPr>
              <a:t> verfügbar; daher benötigen Sie dazu ein Add-In. Das Add-In kann im Vorlagencenter heruntergeladen werden.</a:t>
            </a:r>
          </a:p>
          <a:p>
            <a:pPr eaLnBrk="0" fontAlgn="base" hangingPunct="0">
              <a:spcBef>
                <a:spcPct val="0"/>
              </a:spcBef>
              <a:spcAft>
                <a:spcPct val="0"/>
              </a:spcAft>
              <a:defRPr/>
            </a:pPr>
            <a:endParaRPr lang="de-DE" sz="1000" dirty="0">
              <a:solidFill>
                <a:prstClr val="black"/>
              </a:solidFill>
              <a:cs typeface="Arial" pitchFamily="34" charset="0"/>
            </a:endParaRPr>
          </a:p>
          <a:p>
            <a:pPr eaLnBrk="0" fontAlgn="base" hangingPunct="0">
              <a:spcBef>
                <a:spcPct val="0"/>
              </a:spcBef>
              <a:spcAft>
                <a:spcPct val="0"/>
              </a:spcAft>
              <a:defRPr/>
            </a:pPr>
            <a:r>
              <a:rPr lang="de-DE" sz="1000" b="1" dirty="0">
                <a:solidFill>
                  <a:prstClr val="black"/>
                </a:solidFill>
                <a:cs typeface="Arial" pitchFamily="34" charset="0"/>
              </a:rPr>
              <a:t>Aktivieren</a:t>
            </a:r>
          </a:p>
          <a:p>
            <a:pPr eaLnBrk="0" fontAlgn="base" hangingPunct="0">
              <a:spcBef>
                <a:spcPct val="0"/>
              </a:spcBef>
              <a:spcAft>
                <a:spcPct val="0"/>
              </a:spcAft>
              <a:defRPr/>
            </a:pPr>
            <a:r>
              <a:rPr lang="de-DE" sz="1000" dirty="0">
                <a:solidFill>
                  <a:prstClr val="black"/>
                </a:solidFill>
                <a:cs typeface="Arial" pitchFamily="34" charset="0"/>
              </a:rPr>
              <a:t>Nach dem Öffnen der Vorlage, klicken Sie mit einem Doppelklick auf die Datei „RWTH-Addin-Seitenzahlen“, um das Add-In zu aktivieren. Nach dem Schließen von </a:t>
            </a:r>
            <a:r>
              <a:rPr lang="de-DE" sz="1000" dirty="0" err="1">
                <a:solidFill>
                  <a:prstClr val="black"/>
                </a:solidFill>
                <a:cs typeface="Arial" pitchFamily="34" charset="0"/>
              </a:rPr>
              <a:t>Powerpoint</a:t>
            </a:r>
            <a:r>
              <a:rPr lang="de-DE" sz="1000" dirty="0">
                <a:solidFill>
                  <a:prstClr val="black"/>
                </a:solidFill>
                <a:cs typeface="Arial" pitchFamily="34" charset="0"/>
              </a:rPr>
              <a:t> deaktiviert es sich automatisch wieder.</a:t>
            </a:r>
          </a:p>
          <a:p>
            <a:pPr eaLnBrk="0" fontAlgn="base" hangingPunct="0">
              <a:spcBef>
                <a:spcPct val="0"/>
              </a:spcBef>
              <a:spcAft>
                <a:spcPct val="0"/>
              </a:spcAft>
              <a:defRPr/>
            </a:pPr>
            <a:endParaRPr lang="de-DE" sz="1000" dirty="0">
              <a:solidFill>
                <a:prstClr val="black"/>
              </a:solidFill>
              <a:cs typeface="Arial" pitchFamily="34" charset="0"/>
            </a:endParaRPr>
          </a:p>
          <a:p>
            <a:pPr eaLnBrk="0" fontAlgn="base" hangingPunct="0">
              <a:spcBef>
                <a:spcPct val="0"/>
              </a:spcBef>
              <a:spcAft>
                <a:spcPct val="0"/>
              </a:spcAft>
              <a:defRPr/>
            </a:pPr>
            <a:r>
              <a:rPr lang="de-DE" sz="1000" b="1" dirty="0">
                <a:solidFill>
                  <a:prstClr val="black"/>
                </a:solidFill>
                <a:cs typeface="Arial" pitchFamily="34" charset="0"/>
              </a:rPr>
              <a:t>Erstellen</a:t>
            </a:r>
          </a:p>
          <a:p>
            <a:pPr eaLnBrk="0" fontAlgn="base" hangingPunct="0">
              <a:spcBef>
                <a:spcPct val="0"/>
              </a:spcBef>
              <a:spcAft>
                <a:spcPct val="0"/>
              </a:spcAft>
              <a:defRPr/>
            </a:pPr>
            <a:r>
              <a:rPr lang="de-DE" sz="1000" dirty="0">
                <a:solidFill>
                  <a:prstClr val="black"/>
                </a:solidFill>
                <a:cs typeface="Arial" pitchFamily="34" charset="0"/>
              </a:rPr>
              <a:t>Gehen Sie in der Symbolleiste auf den Tab „RWTH </a:t>
            </a:r>
            <a:r>
              <a:rPr lang="de-DE" sz="1000" dirty="0" err="1">
                <a:solidFill>
                  <a:prstClr val="black"/>
                </a:solidFill>
                <a:cs typeface="Arial" pitchFamily="34" charset="0"/>
              </a:rPr>
              <a:t>AddIn</a:t>
            </a:r>
            <a:r>
              <a:rPr lang="de-DE" sz="1000" dirty="0">
                <a:solidFill>
                  <a:prstClr val="black"/>
                </a:solidFill>
                <a:cs typeface="Arial" pitchFamily="34" charset="0"/>
              </a:rPr>
              <a:t>“ und klicken Sie den Button. Nun stellen sich die Seitenzahlen automatisch ein. Falls Sie nachträglich noch Folien hinzufügen oder löschen, klicken Sie einfach erneut auf den Button, um die Seitenzahlen zu aktualisieren. </a:t>
            </a:r>
          </a:p>
          <a:p>
            <a:pPr eaLnBrk="0" fontAlgn="base" hangingPunct="0">
              <a:spcBef>
                <a:spcPct val="0"/>
              </a:spcBef>
              <a:spcAft>
                <a:spcPct val="0"/>
              </a:spcAft>
              <a:defRPr/>
            </a:pPr>
            <a:endParaRPr lang="de-DE" sz="1000" dirty="0">
              <a:solidFill>
                <a:prstClr val="black"/>
              </a:solidFill>
              <a:cs typeface="Arial" pitchFamily="34" charset="0"/>
            </a:endParaRPr>
          </a:p>
        </p:txBody>
      </p:sp>
      <p:sp>
        <p:nvSpPr>
          <p:cNvPr id="6" name="Textfeld 5"/>
          <p:cNvSpPr txBox="1"/>
          <p:nvPr userDrawn="1"/>
        </p:nvSpPr>
        <p:spPr>
          <a:xfrm>
            <a:off x="12308418" y="506414"/>
            <a:ext cx="2755900" cy="3785652"/>
          </a:xfrm>
          <a:prstGeom prst="rect">
            <a:avLst/>
          </a:prstGeom>
          <a:noFill/>
        </p:spPr>
        <p:txBody>
          <a:bodyPr>
            <a:spAutoFit/>
          </a:bodyPr>
          <a:lstStyle/>
          <a:p>
            <a:pPr eaLnBrk="0" fontAlgn="base" hangingPunct="0">
              <a:spcBef>
                <a:spcPct val="0"/>
              </a:spcBef>
              <a:spcAft>
                <a:spcPct val="0"/>
              </a:spcAft>
              <a:defRPr/>
            </a:pPr>
            <a:r>
              <a:rPr lang="de-DE" sz="1000" b="1" dirty="0">
                <a:solidFill>
                  <a:prstClr val="black"/>
                </a:solidFill>
                <a:cs typeface="Arial" pitchFamily="34" charset="0"/>
              </a:rPr>
              <a:t>Add-In installieren </a:t>
            </a:r>
          </a:p>
          <a:p>
            <a:pPr eaLnBrk="0" fontAlgn="base" hangingPunct="0">
              <a:spcBef>
                <a:spcPct val="0"/>
              </a:spcBef>
              <a:spcAft>
                <a:spcPct val="0"/>
              </a:spcAft>
              <a:defRPr/>
            </a:pPr>
            <a:r>
              <a:rPr lang="de-DE" sz="1000" dirty="0">
                <a:solidFill>
                  <a:prstClr val="black"/>
                </a:solidFill>
                <a:cs typeface="Arial" pitchFamily="34" charset="0"/>
              </a:rPr>
              <a:t>Wenn Sie das Add-In dauerhaft installieren möchten, damit Sie es nicht immer anklicken müssen, gehen Sie wie folgt vor:</a:t>
            </a:r>
          </a:p>
          <a:p>
            <a:pPr eaLnBrk="0" fontAlgn="base" hangingPunct="0">
              <a:spcBef>
                <a:spcPct val="0"/>
              </a:spcBef>
              <a:spcAft>
                <a:spcPct val="0"/>
              </a:spcAft>
              <a:defRPr/>
            </a:pPr>
            <a:r>
              <a:rPr lang="de-DE" sz="1000" dirty="0">
                <a:solidFill>
                  <a:prstClr val="black"/>
                </a:solidFill>
                <a:cs typeface="Arial" pitchFamily="34" charset="0"/>
              </a:rPr>
              <a:t> </a:t>
            </a:r>
          </a:p>
          <a:p>
            <a:pPr marL="228600" indent="-228600" eaLnBrk="0" fontAlgn="base" hangingPunct="0">
              <a:spcBef>
                <a:spcPct val="0"/>
              </a:spcBef>
              <a:spcAft>
                <a:spcPct val="0"/>
              </a:spcAft>
              <a:buFont typeface="+mj-lt"/>
              <a:buAutoNum type="arabicPeriod"/>
              <a:defRPr/>
            </a:pPr>
            <a:r>
              <a:rPr lang="de-DE" sz="1000" b="1" dirty="0">
                <a:solidFill>
                  <a:prstClr val="black"/>
                </a:solidFill>
                <a:cs typeface="Arial" pitchFamily="34" charset="0"/>
              </a:rPr>
              <a:t>Schaltfläche Office</a:t>
            </a:r>
            <a:r>
              <a:rPr lang="de-DE" sz="1000" dirty="0">
                <a:solidFill>
                  <a:prstClr val="black"/>
                </a:solidFill>
                <a:cs typeface="Arial" pitchFamily="34" charset="0"/>
              </a:rPr>
              <a:t> (für Office 2007-2010, runder Button oben links) bzw. auf </a:t>
            </a:r>
            <a:r>
              <a:rPr lang="de-DE" sz="1000" b="1" dirty="0">
                <a:solidFill>
                  <a:prstClr val="black"/>
                </a:solidFill>
                <a:cs typeface="Arial" pitchFamily="34" charset="0"/>
              </a:rPr>
              <a:t>Datei</a:t>
            </a:r>
            <a:r>
              <a:rPr lang="de-DE" sz="1000" dirty="0">
                <a:solidFill>
                  <a:prstClr val="black"/>
                </a:solidFill>
                <a:cs typeface="Arial" pitchFamily="34" charset="0"/>
              </a:rPr>
              <a:t> (Office 2013) </a:t>
            </a:r>
          </a:p>
          <a:p>
            <a:pPr marL="228600" indent="-228600" eaLnBrk="0" fontAlgn="base" hangingPunct="0">
              <a:spcBef>
                <a:spcPct val="0"/>
              </a:spcBef>
              <a:spcAft>
                <a:spcPct val="0"/>
              </a:spcAft>
              <a:buFont typeface="+mj-lt"/>
              <a:buAutoNum type="arabicPeriod"/>
              <a:defRPr/>
            </a:pPr>
            <a:r>
              <a:rPr lang="de-DE" sz="1000" dirty="0">
                <a:solidFill>
                  <a:prstClr val="black"/>
                </a:solidFill>
                <a:cs typeface="Arial" pitchFamily="34" charset="0"/>
              </a:rPr>
              <a:t>„</a:t>
            </a:r>
            <a:r>
              <a:rPr lang="de-DE" sz="1000" b="1" dirty="0">
                <a:solidFill>
                  <a:prstClr val="black"/>
                </a:solidFill>
                <a:cs typeface="Arial" pitchFamily="34" charset="0"/>
              </a:rPr>
              <a:t>PowerPoint-Optionen</a:t>
            </a:r>
            <a:r>
              <a:rPr lang="de-DE" sz="1000" dirty="0">
                <a:solidFill>
                  <a:prstClr val="black"/>
                </a:solidFill>
                <a:cs typeface="Arial" pitchFamily="34" charset="0"/>
              </a:rPr>
              <a:t>“ (für Office 2007-2010, unten rechts) bzw. </a:t>
            </a:r>
            <a:r>
              <a:rPr lang="de-DE" sz="1000" b="1" dirty="0">
                <a:solidFill>
                  <a:prstClr val="black"/>
                </a:solidFill>
                <a:cs typeface="Arial" pitchFamily="34" charset="0"/>
              </a:rPr>
              <a:t>Optionen</a:t>
            </a:r>
            <a:r>
              <a:rPr lang="de-DE" sz="1000" dirty="0">
                <a:solidFill>
                  <a:prstClr val="black"/>
                </a:solidFill>
                <a:cs typeface="Arial" pitchFamily="34" charset="0"/>
              </a:rPr>
              <a:t> (Office 2013) </a:t>
            </a:r>
          </a:p>
          <a:p>
            <a:pPr marL="228600" indent="-228600" eaLnBrk="0" fontAlgn="base" hangingPunct="0">
              <a:spcBef>
                <a:spcPct val="0"/>
              </a:spcBef>
              <a:spcAft>
                <a:spcPct val="0"/>
              </a:spcAft>
              <a:buFont typeface="+mj-lt"/>
              <a:buAutoNum type="arabicPeriod"/>
              <a:defRPr/>
            </a:pPr>
            <a:r>
              <a:rPr lang="de-DE" sz="1000" b="1" dirty="0">
                <a:solidFill>
                  <a:prstClr val="black"/>
                </a:solidFill>
                <a:cs typeface="Arial" pitchFamily="34" charset="0"/>
              </a:rPr>
              <a:t>Add-Ins</a:t>
            </a:r>
            <a:endParaRPr lang="de-DE" sz="1000" dirty="0">
              <a:solidFill>
                <a:prstClr val="black"/>
              </a:solidFill>
              <a:cs typeface="Arial" pitchFamily="34" charset="0"/>
            </a:endParaRPr>
          </a:p>
          <a:p>
            <a:pPr marL="228600" indent="-228600" eaLnBrk="0" fontAlgn="base" hangingPunct="0">
              <a:spcBef>
                <a:spcPct val="0"/>
              </a:spcBef>
              <a:spcAft>
                <a:spcPct val="0"/>
              </a:spcAft>
              <a:buFont typeface="+mj-lt"/>
              <a:buAutoNum type="arabicPeriod"/>
              <a:defRPr/>
            </a:pPr>
            <a:r>
              <a:rPr lang="de-DE" sz="1000" dirty="0">
                <a:solidFill>
                  <a:prstClr val="black"/>
                </a:solidFill>
                <a:cs typeface="Arial" pitchFamily="34" charset="0"/>
              </a:rPr>
              <a:t>wählen Sie ganz unten bei </a:t>
            </a:r>
            <a:r>
              <a:rPr lang="de-DE" sz="1000" b="1" dirty="0">
                <a:solidFill>
                  <a:prstClr val="black"/>
                </a:solidFill>
                <a:cs typeface="Arial" pitchFamily="34" charset="0"/>
              </a:rPr>
              <a:t>Verwalten:</a:t>
            </a:r>
            <a:r>
              <a:rPr lang="de-DE" sz="1000" dirty="0">
                <a:solidFill>
                  <a:prstClr val="black"/>
                </a:solidFill>
                <a:cs typeface="Arial" pitchFamily="34" charset="0"/>
              </a:rPr>
              <a:t> den Punkt </a:t>
            </a:r>
            <a:r>
              <a:rPr lang="de-DE" sz="1000" b="1" dirty="0">
                <a:solidFill>
                  <a:prstClr val="black"/>
                </a:solidFill>
                <a:cs typeface="Arial" pitchFamily="34" charset="0"/>
              </a:rPr>
              <a:t>PowerPoint-Add Ins</a:t>
            </a:r>
            <a:r>
              <a:rPr lang="de-DE" sz="1000" dirty="0">
                <a:solidFill>
                  <a:prstClr val="black"/>
                </a:solidFill>
                <a:cs typeface="Arial" pitchFamily="34" charset="0"/>
              </a:rPr>
              <a:t> und klicken Sie </a:t>
            </a:r>
            <a:r>
              <a:rPr lang="de-DE" sz="1000" b="1" dirty="0">
                <a:solidFill>
                  <a:prstClr val="black"/>
                </a:solidFill>
                <a:cs typeface="Arial" pitchFamily="34" charset="0"/>
              </a:rPr>
              <a:t>Gehe zu…</a:t>
            </a:r>
            <a:r>
              <a:rPr lang="de-DE" sz="1000" dirty="0">
                <a:solidFill>
                  <a:prstClr val="black"/>
                </a:solidFill>
                <a:cs typeface="Arial" pitchFamily="34" charset="0"/>
              </a:rPr>
              <a:t>.</a:t>
            </a:r>
          </a:p>
          <a:p>
            <a:pPr marL="228600" indent="-228600" eaLnBrk="0" fontAlgn="base" hangingPunct="0">
              <a:spcBef>
                <a:spcPct val="0"/>
              </a:spcBef>
              <a:spcAft>
                <a:spcPct val="0"/>
              </a:spcAft>
              <a:buFont typeface="+mj-lt"/>
              <a:buAutoNum type="arabicPeriod"/>
              <a:defRPr/>
            </a:pPr>
            <a:r>
              <a:rPr lang="de-DE" sz="1000" dirty="0">
                <a:solidFill>
                  <a:prstClr val="black"/>
                </a:solidFill>
                <a:cs typeface="Arial" pitchFamily="34" charset="0"/>
              </a:rPr>
              <a:t>Sollte das RWTH Add In angezeigt werden, entfernen Sie es! Anders ist eine dauerhafte Installierung nicht möglich.</a:t>
            </a:r>
          </a:p>
          <a:p>
            <a:pPr marL="228600" indent="-228600" eaLnBrk="0" fontAlgn="base" hangingPunct="0">
              <a:spcBef>
                <a:spcPct val="0"/>
              </a:spcBef>
              <a:spcAft>
                <a:spcPct val="0"/>
              </a:spcAft>
              <a:buFont typeface="+mj-lt"/>
              <a:buAutoNum type="arabicPeriod"/>
              <a:defRPr/>
            </a:pPr>
            <a:r>
              <a:rPr lang="de-DE" sz="1000" dirty="0">
                <a:solidFill>
                  <a:prstClr val="black"/>
                </a:solidFill>
                <a:cs typeface="Arial" pitchFamily="34" charset="0"/>
              </a:rPr>
              <a:t>Klicken Sie auf </a:t>
            </a:r>
            <a:r>
              <a:rPr lang="de-DE" sz="1000" b="1" dirty="0">
                <a:solidFill>
                  <a:prstClr val="black"/>
                </a:solidFill>
                <a:cs typeface="Arial" pitchFamily="34" charset="0"/>
              </a:rPr>
              <a:t>Neu Hinzufügen…</a:t>
            </a:r>
            <a:r>
              <a:rPr lang="de-DE" sz="1000" dirty="0">
                <a:solidFill>
                  <a:prstClr val="black"/>
                </a:solidFill>
                <a:cs typeface="Arial" pitchFamily="34" charset="0"/>
              </a:rPr>
              <a:t>, suchen Sie das Add-In auf ihrem PC raus und klicken Sie auf </a:t>
            </a:r>
            <a:r>
              <a:rPr lang="de-DE" sz="1000" b="1" dirty="0">
                <a:solidFill>
                  <a:prstClr val="black"/>
                </a:solidFill>
                <a:cs typeface="Arial" pitchFamily="34" charset="0"/>
              </a:rPr>
              <a:t>OK</a:t>
            </a:r>
          </a:p>
          <a:p>
            <a:pPr marL="228600" indent="-228600" eaLnBrk="0" fontAlgn="base" hangingPunct="0">
              <a:spcBef>
                <a:spcPct val="0"/>
              </a:spcBef>
              <a:spcAft>
                <a:spcPct val="0"/>
              </a:spcAft>
              <a:buFont typeface="+mj-lt"/>
              <a:buAutoNum type="arabicPeriod"/>
              <a:defRPr/>
            </a:pPr>
            <a:r>
              <a:rPr lang="de-DE" sz="1000" dirty="0">
                <a:solidFill>
                  <a:prstClr val="black"/>
                </a:solidFill>
                <a:cs typeface="Arial" pitchFamily="34" charset="0"/>
              </a:rPr>
              <a:t>Mit </a:t>
            </a:r>
            <a:r>
              <a:rPr lang="de-DE" sz="1000" b="1" dirty="0">
                <a:solidFill>
                  <a:prstClr val="black"/>
                </a:solidFill>
                <a:cs typeface="Arial" pitchFamily="34" charset="0"/>
              </a:rPr>
              <a:t>Schließen </a:t>
            </a:r>
            <a:r>
              <a:rPr lang="de-DE" sz="1000" dirty="0">
                <a:solidFill>
                  <a:prstClr val="black"/>
                </a:solidFill>
                <a:cs typeface="Arial" pitchFamily="34" charset="0"/>
              </a:rPr>
              <a:t>wird das Add-In dauerhaft gespeichert. Sie können es danach jederzeit wieder entfernen</a:t>
            </a:r>
          </a:p>
        </p:txBody>
      </p:sp>
      <p:sp>
        <p:nvSpPr>
          <p:cNvPr id="2" name="Title 1"/>
          <p:cNvSpPr>
            <a:spLocks noGrp="1"/>
          </p:cNvSpPr>
          <p:nvPr>
            <p:ph type="title"/>
          </p:nvPr>
        </p:nvSpPr>
        <p:spPr>
          <a:xfrm>
            <a:off x="384000" y="201600"/>
            <a:ext cx="11424000" cy="543600"/>
          </a:xfrm>
          <a:prstGeom prst="rect">
            <a:avLst/>
          </a:prstGeom>
        </p:spPr>
        <p:txBody>
          <a:bodyPr lIns="0" tIns="0" rIns="0" bIns="0" anchor="b" anchorCtr="0"/>
          <a:lstStyle>
            <a:lvl1pPr algn="l">
              <a:defRPr sz="2000" b="1">
                <a:solidFill>
                  <a:schemeClr val="tx2"/>
                </a:solidFill>
              </a:defRPr>
            </a:lvl1pPr>
          </a:lstStyle>
          <a:p>
            <a:r>
              <a:rPr lang="de-DE"/>
              <a:t>Titelmasterformat durch Klicken bearbeiten</a:t>
            </a:r>
            <a:endParaRPr lang="en-US" dirty="0"/>
          </a:p>
        </p:txBody>
      </p:sp>
      <p:sp>
        <p:nvSpPr>
          <p:cNvPr id="7" name="Footer Placeholder 4"/>
          <p:cNvSpPr>
            <a:spLocks noGrp="1"/>
          </p:cNvSpPr>
          <p:nvPr>
            <p:ph type="ftr" sz="quarter" idx="3"/>
          </p:nvPr>
        </p:nvSpPr>
        <p:spPr>
          <a:xfrm>
            <a:off x="383118" y="6227764"/>
            <a:ext cx="975783" cy="396875"/>
          </a:xfrm>
          <a:prstGeom prst="rect">
            <a:avLst/>
          </a:prstGeom>
        </p:spPr>
        <p:txBody>
          <a:bodyPr vert="horz" lIns="0" tIns="0" rIns="0" bIns="0" rtlCol="0" anchor="t" anchorCtr="0"/>
          <a:lstStyle>
            <a:lvl1pPr algn="l" eaLnBrk="1" fontAlgn="auto" hangingPunct="1">
              <a:spcBef>
                <a:spcPts val="0"/>
              </a:spcBef>
              <a:spcAft>
                <a:spcPts val="0"/>
              </a:spcAft>
              <a:defRPr sz="900">
                <a:solidFill>
                  <a:schemeClr val="tx2"/>
                </a:solidFill>
                <a:latin typeface="+mn-lt"/>
                <a:cs typeface="+mn-cs"/>
              </a:defRPr>
            </a:lvl1pPr>
          </a:lstStyle>
          <a:p>
            <a:pPr>
              <a:defRPr/>
            </a:pPr>
            <a:endParaRPr lang="de-DE" dirty="0"/>
          </a:p>
        </p:txBody>
      </p:sp>
    </p:spTree>
    <p:extLst>
      <p:ext uri="{BB962C8B-B14F-4D97-AF65-F5344CB8AC3E}">
        <p14:creationId xmlns:p14="http://schemas.microsoft.com/office/powerpoint/2010/main" val="386565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9A056-049D-49BF-BFC0-7F15FE092CCD}"/>
              </a:ext>
            </a:extLst>
          </p:cNvPr>
          <p:cNvSpPr>
            <a:spLocks noGrp="1"/>
          </p:cNvSpPr>
          <p:nvPr>
            <p:ph type="title"/>
          </p:nvPr>
        </p:nvSpPr>
        <p:spPr>
          <a:xfrm>
            <a:off x="403195" y="-150920"/>
            <a:ext cx="10515600" cy="1325563"/>
          </a:xfrm>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DFC9E-3818-4DFB-9C99-6BCBFE93AFC0}"/>
              </a:ext>
            </a:extLst>
          </p:cNvPr>
          <p:cNvSpPr>
            <a:spLocks noGrp="1"/>
          </p:cNvSpPr>
          <p:nvPr>
            <p:ph idx="1"/>
          </p:nvPr>
        </p:nvSpPr>
        <p:spPr>
          <a:xfrm>
            <a:off x="403195" y="1309580"/>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5D0AF4D-25DA-4E14-9F37-601610B81BF8}"/>
              </a:ext>
            </a:extLst>
          </p:cNvPr>
          <p:cNvSpPr>
            <a:spLocks noGrp="1"/>
          </p:cNvSpPr>
          <p:nvPr>
            <p:ph type="dt" sz="half" idx="10"/>
          </p:nvPr>
        </p:nvSpPr>
        <p:spPr>
          <a:xfrm>
            <a:off x="403195" y="5840305"/>
            <a:ext cx="2743200" cy="365125"/>
          </a:xfrm>
        </p:spPr>
        <p:txBody>
          <a:bodyPr/>
          <a:lstStyle>
            <a:lvl1pPr>
              <a:defRPr>
                <a:solidFill>
                  <a:schemeClr val="tx1"/>
                </a:solidFill>
              </a:defRPr>
            </a:lvl1pPr>
          </a:lstStyle>
          <a:p>
            <a:fld id="{9E8B6DE9-2B5C-4A6A-AB06-8FB2E3CCAA12}" type="datetimeFigureOut">
              <a:rPr lang="en-US" smtClean="0"/>
              <a:pPr/>
              <a:t>10/6/2022</a:t>
            </a:fld>
            <a:endParaRPr lang="en-US"/>
          </a:p>
        </p:txBody>
      </p:sp>
      <p:sp>
        <p:nvSpPr>
          <p:cNvPr id="5" name="Footer Placeholder 4">
            <a:extLst>
              <a:ext uri="{FF2B5EF4-FFF2-40B4-BE49-F238E27FC236}">
                <a16:creationId xmlns:a16="http://schemas.microsoft.com/office/drawing/2014/main" id="{E1904C48-3593-4E6E-BC16-6646D32ACF99}"/>
              </a:ext>
            </a:extLst>
          </p:cNvPr>
          <p:cNvSpPr>
            <a:spLocks noGrp="1"/>
          </p:cNvSpPr>
          <p:nvPr>
            <p:ph type="ftr" sz="quarter" idx="11"/>
          </p:nvPr>
        </p:nvSpPr>
        <p:spPr>
          <a:xfrm>
            <a:off x="3603595" y="5840305"/>
            <a:ext cx="4114800" cy="365125"/>
          </a:xfrm>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2B4199DA-87D1-4C82-BB57-6FC2FAF5BAE7}"/>
              </a:ext>
            </a:extLst>
          </p:cNvPr>
          <p:cNvSpPr>
            <a:spLocks noGrp="1"/>
          </p:cNvSpPr>
          <p:nvPr>
            <p:ph type="sldNum" sz="quarter" idx="12"/>
          </p:nvPr>
        </p:nvSpPr>
        <p:spPr>
          <a:xfrm>
            <a:off x="8175595" y="5840305"/>
            <a:ext cx="2743200" cy="365125"/>
          </a:xfrm>
        </p:spPr>
        <p:txBody>
          <a:bodyPr/>
          <a:lstStyle>
            <a:lvl1pPr>
              <a:defRPr>
                <a:solidFill>
                  <a:schemeClr val="tx1"/>
                </a:solidFill>
              </a:defRPr>
            </a:lvl1pPr>
          </a:lstStyle>
          <a:p>
            <a:fld id="{289E9444-8739-40FE-8351-6AD4CC610F42}" type="slidenum">
              <a:rPr lang="en-US" smtClean="0"/>
              <a:pPr/>
              <a:t>‹Nr.›</a:t>
            </a:fld>
            <a:endParaRPr lang="en-US"/>
          </a:p>
        </p:txBody>
      </p:sp>
      <p:sp>
        <p:nvSpPr>
          <p:cNvPr id="10" name="Textfeld 8">
            <a:extLst>
              <a:ext uri="{FF2B5EF4-FFF2-40B4-BE49-F238E27FC236}">
                <a16:creationId xmlns:a16="http://schemas.microsoft.com/office/drawing/2014/main" id="{6C8CE15B-91B6-4F6B-BF67-E2D88DBC3F4A}"/>
              </a:ext>
            </a:extLst>
          </p:cNvPr>
          <p:cNvSpPr txBox="1"/>
          <p:nvPr userDrawn="1"/>
        </p:nvSpPr>
        <p:spPr>
          <a:xfrm>
            <a:off x="151312" y="6388776"/>
            <a:ext cx="1075766" cy="646331"/>
          </a:xfrm>
          <a:prstGeom prst="rect">
            <a:avLst/>
          </a:prstGeom>
          <a:noFill/>
        </p:spPr>
        <p:txBody>
          <a:bodyPr wrap="square" rtlCol="0">
            <a:spAutoFit/>
          </a:bodyPr>
          <a:lstStyle/>
          <a:p>
            <a:fld id="{C03C7BAF-54ED-496F-B31E-FCBD69C7D956}" type="slidenum">
              <a:rPr lang="en-US" smtClean="0">
                <a:solidFill>
                  <a:schemeClr val="tx1"/>
                </a:solidFill>
              </a:rPr>
              <a:t>‹Nr.›</a:t>
            </a:fld>
            <a:endParaRPr lang="en-US" dirty="0">
              <a:solidFill>
                <a:schemeClr val="tx1"/>
              </a:solidFill>
            </a:endParaRPr>
          </a:p>
          <a:p>
            <a:endParaRPr lang="en-US" dirty="0">
              <a:solidFill>
                <a:schemeClr val="tx1"/>
              </a:solidFill>
            </a:endParaRPr>
          </a:p>
        </p:txBody>
      </p:sp>
      <p:pic>
        <p:nvPicPr>
          <p:cNvPr id="9" name="Grafik 9">
            <a:extLst>
              <a:ext uri="{FF2B5EF4-FFF2-40B4-BE49-F238E27FC236}">
                <a16:creationId xmlns:a16="http://schemas.microsoft.com/office/drawing/2014/main" id="{CCEE78F3-263D-4C49-989A-C01A50FB40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3724" y="6013604"/>
            <a:ext cx="635220" cy="844396"/>
          </a:xfrm>
          <a:prstGeom prst="rect">
            <a:avLst/>
          </a:prstGeom>
        </p:spPr>
      </p:pic>
      <p:sp>
        <p:nvSpPr>
          <p:cNvPr id="12" name="Textfeld 3">
            <a:extLst>
              <a:ext uri="{FF2B5EF4-FFF2-40B4-BE49-F238E27FC236}">
                <a16:creationId xmlns:a16="http://schemas.microsoft.com/office/drawing/2014/main" id="{F74CB849-CD1A-419F-A844-DC07F02C0BB5}"/>
              </a:ext>
            </a:extLst>
          </p:cNvPr>
          <p:cNvSpPr txBox="1"/>
          <p:nvPr userDrawn="1"/>
        </p:nvSpPr>
        <p:spPr>
          <a:xfrm>
            <a:off x="4038600" y="6435802"/>
            <a:ext cx="5202936" cy="338554"/>
          </a:xfrm>
          <a:prstGeom prst="rect">
            <a:avLst/>
          </a:prstGeom>
          <a:noFill/>
        </p:spPr>
        <p:txBody>
          <a:bodyPr wrap="square" rtlCol="0">
            <a:spAutoFit/>
          </a:bodyPr>
          <a:lstStyle/>
          <a:p>
            <a:r>
              <a:rPr lang="en-US" sz="1600" b="0" dirty="0" err="1">
                <a:solidFill>
                  <a:schemeClr val="tx1"/>
                </a:solidFill>
              </a:rPr>
              <a:t>Astroparticle</a:t>
            </a:r>
            <a:r>
              <a:rPr lang="en-US" sz="1600" b="0" dirty="0">
                <a:solidFill>
                  <a:schemeClr val="tx1"/>
                </a:solidFill>
              </a:rPr>
              <a:t> School 2022 - Timo Stürwald</a:t>
            </a:r>
          </a:p>
        </p:txBody>
      </p:sp>
    </p:spTree>
    <p:extLst>
      <p:ext uri="{BB962C8B-B14F-4D97-AF65-F5344CB8AC3E}">
        <p14:creationId xmlns:p14="http://schemas.microsoft.com/office/powerpoint/2010/main" val="340888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F2428-AE6A-45B6-886D-8EE3E951E7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57560F-03A0-4A76-8D51-9A0A8570D7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1B8730-0E18-4879-B409-EE8586DFF969}"/>
              </a:ext>
            </a:extLst>
          </p:cNvPr>
          <p:cNvSpPr>
            <a:spLocks noGrp="1"/>
          </p:cNvSpPr>
          <p:nvPr>
            <p:ph type="dt" sz="half" idx="10"/>
          </p:nvPr>
        </p:nvSpPr>
        <p:spPr/>
        <p:txBody>
          <a:bodyPr/>
          <a:lstStyle/>
          <a:p>
            <a:fld id="{9E8B6DE9-2B5C-4A6A-AB06-8FB2E3CCAA12}" type="datetimeFigureOut">
              <a:rPr lang="en-US" smtClean="0"/>
              <a:t>10/6/2022</a:t>
            </a:fld>
            <a:endParaRPr lang="en-US"/>
          </a:p>
        </p:txBody>
      </p:sp>
      <p:sp>
        <p:nvSpPr>
          <p:cNvPr id="5" name="Footer Placeholder 4">
            <a:extLst>
              <a:ext uri="{FF2B5EF4-FFF2-40B4-BE49-F238E27FC236}">
                <a16:creationId xmlns:a16="http://schemas.microsoft.com/office/drawing/2014/main" id="{EC37696C-7861-46F1-B430-0C88212A6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92E68-50C9-4B2A-AA45-CFD11DA67D5D}"/>
              </a:ext>
            </a:extLst>
          </p:cNvPr>
          <p:cNvSpPr>
            <a:spLocks noGrp="1"/>
          </p:cNvSpPr>
          <p:nvPr>
            <p:ph type="sldNum" sz="quarter" idx="12"/>
          </p:nvPr>
        </p:nvSpPr>
        <p:spPr/>
        <p:txBody>
          <a:bodyPr/>
          <a:lstStyle/>
          <a:p>
            <a:fld id="{289E9444-8739-40FE-8351-6AD4CC610F42}" type="slidenum">
              <a:rPr lang="en-US" smtClean="0"/>
              <a:t>‹Nr.›</a:t>
            </a:fld>
            <a:endParaRPr lang="en-US"/>
          </a:p>
        </p:txBody>
      </p:sp>
    </p:spTree>
    <p:extLst>
      <p:ext uri="{BB962C8B-B14F-4D97-AF65-F5344CB8AC3E}">
        <p14:creationId xmlns:p14="http://schemas.microsoft.com/office/powerpoint/2010/main" val="12416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51BA8-3EDD-42CB-A4C7-71DA50DB3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637D62-4C01-4132-B58E-1E66EF896E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C78D1-615F-43A3-A973-7E648F284B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5B54EE-3A85-445F-A16C-1D7396F1538B}"/>
              </a:ext>
            </a:extLst>
          </p:cNvPr>
          <p:cNvSpPr>
            <a:spLocks noGrp="1"/>
          </p:cNvSpPr>
          <p:nvPr>
            <p:ph type="dt" sz="half" idx="10"/>
          </p:nvPr>
        </p:nvSpPr>
        <p:spPr/>
        <p:txBody>
          <a:bodyPr/>
          <a:lstStyle/>
          <a:p>
            <a:fld id="{9E8B6DE9-2B5C-4A6A-AB06-8FB2E3CCAA12}" type="datetimeFigureOut">
              <a:rPr lang="en-US" smtClean="0"/>
              <a:t>10/6/2022</a:t>
            </a:fld>
            <a:endParaRPr lang="en-US"/>
          </a:p>
        </p:txBody>
      </p:sp>
      <p:sp>
        <p:nvSpPr>
          <p:cNvPr id="6" name="Footer Placeholder 5">
            <a:extLst>
              <a:ext uri="{FF2B5EF4-FFF2-40B4-BE49-F238E27FC236}">
                <a16:creationId xmlns:a16="http://schemas.microsoft.com/office/drawing/2014/main" id="{ECB31E0F-DCEF-4157-B421-3C224220C5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FF378C-D4CD-4CF8-8677-F6FA9F6F6EC4}"/>
              </a:ext>
            </a:extLst>
          </p:cNvPr>
          <p:cNvSpPr>
            <a:spLocks noGrp="1"/>
          </p:cNvSpPr>
          <p:nvPr>
            <p:ph type="sldNum" sz="quarter" idx="12"/>
          </p:nvPr>
        </p:nvSpPr>
        <p:spPr>
          <a:xfrm>
            <a:off x="8672744" y="6356227"/>
            <a:ext cx="2743200" cy="365125"/>
          </a:xfrm>
        </p:spPr>
        <p:txBody>
          <a:bodyPr/>
          <a:lstStyle/>
          <a:p>
            <a:fld id="{289E9444-8739-40FE-8351-6AD4CC610F42}" type="slidenum">
              <a:rPr lang="en-US" smtClean="0"/>
              <a:t>‹Nr.›</a:t>
            </a:fld>
            <a:endParaRPr lang="en-US"/>
          </a:p>
        </p:txBody>
      </p:sp>
    </p:spTree>
    <p:extLst>
      <p:ext uri="{BB962C8B-B14F-4D97-AF65-F5344CB8AC3E}">
        <p14:creationId xmlns:p14="http://schemas.microsoft.com/office/powerpoint/2010/main" val="3509330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2DC8-B532-45B4-8ED8-CEB6824ECD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F4555C-5857-4AAF-BDAD-9747B17D8D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8E011-CE3A-44E9-80C3-A8ADF837F4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050DC0-F2AE-4E02-845E-E951FFEBF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941735-8D1D-41FE-8E3B-4AC1654115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9FBCC7-F6F3-4606-A3AE-BA6F011F2BBB}"/>
              </a:ext>
            </a:extLst>
          </p:cNvPr>
          <p:cNvSpPr>
            <a:spLocks noGrp="1"/>
          </p:cNvSpPr>
          <p:nvPr>
            <p:ph type="dt" sz="half" idx="10"/>
          </p:nvPr>
        </p:nvSpPr>
        <p:spPr/>
        <p:txBody>
          <a:bodyPr/>
          <a:lstStyle/>
          <a:p>
            <a:fld id="{9E8B6DE9-2B5C-4A6A-AB06-8FB2E3CCAA12}" type="datetimeFigureOut">
              <a:rPr lang="en-US" smtClean="0"/>
              <a:t>10/6/2022</a:t>
            </a:fld>
            <a:endParaRPr lang="en-US"/>
          </a:p>
        </p:txBody>
      </p:sp>
      <p:sp>
        <p:nvSpPr>
          <p:cNvPr id="8" name="Footer Placeholder 7">
            <a:extLst>
              <a:ext uri="{FF2B5EF4-FFF2-40B4-BE49-F238E27FC236}">
                <a16:creationId xmlns:a16="http://schemas.microsoft.com/office/drawing/2014/main" id="{246FD0EE-0D9C-419B-BFDD-933A95864E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42C7F2-124E-4B11-BEA8-2F5B851367B7}"/>
              </a:ext>
            </a:extLst>
          </p:cNvPr>
          <p:cNvSpPr>
            <a:spLocks noGrp="1"/>
          </p:cNvSpPr>
          <p:nvPr>
            <p:ph type="sldNum" sz="quarter" idx="12"/>
          </p:nvPr>
        </p:nvSpPr>
        <p:spPr/>
        <p:txBody>
          <a:bodyPr/>
          <a:lstStyle/>
          <a:p>
            <a:fld id="{289E9444-8739-40FE-8351-6AD4CC610F42}" type="slidenum">
              <a:rPr lang="en-US" smtClean="0"/>
              <a:t>‹Nr.›</a:t>
            </a:fld>
            <a:endParaRPr lang="en-US"/>
          </a:p>
        </p:txBody>
      </p:sp>
    </p:spTree>
    <p:extLst>
      <p:ext uri="{BB962C8B-B14F-4D97-AF65-F5344CB8AC3E}">
        <p14:creationId xmlns:p14="http://schemas.microsoft.com/office/powerpoint/2010/main" val="2655755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3DE5-E2AE-4EC3-AF46-A36BE28900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A22638-FDFF-48C4-81E6-2C0C254AF53F}"/>
              </a:ext>
            </a:extLst>
          </p:cNvPr>
          <p:cNvSpPr>
            <a:spLocks noGrp="1"/>
          </p:cNvSpPr>
          <p:nvPr>
            <p:ph type="dt" sz="half" idx="10"/>
          </p:nvPr>
        </p:nvSpPr>
        <p:spPr/>
        <p:txBody>
          <a:bodyPr/>
          <a:lstStyle/>
          <a:p>
            <a:fld id="{9E8B6DE9-2B5C-4A6A-AB06-8FB2E3CCAA12}" type="datetimeFigureOut">
              <a:rPr lang="en-US" smtClean="0"/>
              <a:t>10/6/2022</a:t>
            </a:fld>
            <a:endParaRPr lang="en-US"/>
          </a:p>
        </p:txBody>
      </p:sp>
      <p:sp>
        <p:nvSpPr>
          <p:cNvPr id="4" name="Footer Placeholder 3">
            <a:extLst>
              <a:ext uri="{FF2B5EF4-FFF2-40B4-BE49-F238E27FC236}">
                <a16:creationId xmlns:a16="http://schemas.microsoft.com/office/drawing/2014/main" id="{25E59499-4A17-406E-B0D7-E65CEB8B1C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D3FA8B-19E8-4C55-B37B-A1F2F9463C92}"/>
              </a:ext>
            </a:extLst>
          </p:cNvPr>
          <p:cNvSpPr>
            <a:spLocks noGrp="1"/>
          </p:cNvSpPr>
          <p:nvPr>
            <p:ph type="sldNum" sz="quarter" idx="12"/>
          </p:nvPr>
        </p:nvSpPr>
        <p:spPr/>
        <p:txBody>
          <a:bodyPr/>
          <a:lstStyle/>
          <a:p>
            <a:fld id="{289E9444-8739-40FE-8351-6AD4CC610F42}" type="slidenum">
              <a:rPr lang="en-US" smtClean="0"/>
              <a:t>‹Nr.›</a:t>
            </a:fld>
            <a:endParaRPr lang="en-US"/>
          </a:p>
        </p:txBody>
      </p:sp>
    </p:spTree>
    <p:extLst>
      <p:ext uri="{BB962C8B-B14F-4D97-AF65-F5344CB8AC3E}">
        <p14:creationId xmlns:p14="http://schemas.microsoft.com/office/powerpoint/2010/main" val="2989756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789C7-E00E-45E5-A00B-772A8A504CB9}"/>
              </a:ext>
            </a:extLst>
          </p:cNvPr>
          <p:cNvSpPr>
            <a:spLocks noGrp="1"/>
          </p:cNvSpPr>
          <p:nvPr>
            <p:ph type="dt" sz="half" idx="10"/>
          </p:nvPr>
        </p:nvSpPr>
        <p:spPr/>
        <p:txBody>
          <a:bodyPr/>
          <a:lstStyle/>
          <a:p>
            <a:fld id="{9E8B6DE9-2B5C-4A6A-AB06-8FB2E3CCAA12}" type="datetimeFigureOut">
              <a:rPr lang="en-US" smtClean="0"/>
              <a:t>10/6/2022</a:t>
            </a:fld>
            <a:endParaRPr lang="en-US"/>
          </a:p>
        </p:txBody>
      </p:sp>
      <p:sp>
        <p:nvSpPr>
          <p:cNvPr id="3" name="Footer Placeholder 2">
            <a:extLst>
              <a:ext uri="{FF2B5EF4-FFF2-40B4-BE49-F238E27FC236}">
                <a16:creationId xmlns:a16="http://schemas.microsoft.com/office/drawing/2014/main" id="{3CF2435F-7AF6-4F30-9E44-193D20470B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D540FD-8269-4BD7-84AC-F9FFC4BA0165}"/>
              </a:ext>
            </a:extLst>
          </p:cNvPr>
          <p:cNvSpPr>
            <a:spLocks noGrp="1"/>
          </p:cNvSpPr>
          <p:nvPr>
            <p:ph type="sldNum" sz="quarter" idx="12"/>
          </p:nvPr>
        </p:nvSpPr>
        <p:spPr/>
        <p:txBody>
          <a:bodyPr/>
          <a:lstStyle/>
          <a:p>
            <a:fld id="{289E9444-8739-40FE-8351-6AD4CC610F42}" type="slidenum">
              <a:rPr lang="en-US" smtClean="0"/>
              <a:t>‹Nr.›</a:t>
            </a:fld>
            <a:endParaRPr lang="en-US"/>
          </a:p>
        </p:txBody>
      </p:sp>
    </p:spTree>
    <p:extLst>
      <p:ext uri="{BB962C8B-B14F-4D97-AF65-F5344CB8AC3E}">
        <p14:creationId xmlns:p14="http://schemas.microsoft.com/office/powerpoint/2010/main" val="53393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8FA2-20C0-47BD-866E-EBF5398861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ECC015-425E-4B80-A313-DB3957318D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54B6C8-CB1B-4BD7-BD98-3F45933E07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FAC06E-115E-4F44-BBD4-A47EEC599E48}"/>
              </a:ext>
            </a:extLst>
          </p:cNvPr>
          <p:cNvSpPr>
            <a:spLocks noGrp="1"/>
          </p:cNvSpPr>
          <p:nvPr>
            <p:ph type="dt" sz="half" idx="10"/>
          </p:nvPr>
        </p:nvSpPr>
        <p:spPr/>
        <p:txBody>
          <a:bodyPr/>
          <a:lstStyle/>
          <a:p>
            <a:fld id="{9E8B6DE9-2B5C-4A6A-AB06-8FB2E3CCAA12}" type="datetimeFigureOut">
              <a:rPr lang="en-US" smtClean="0"/>
              <a:t>10/6/2022</a:t>
            </a:fld>
            <a:endParaRPr lang="en-US"/>
          </a:p>
        </p:txBody>
      </p:sp>
      <p:sp>
        <p:nvSpPr>
          <p:cNvPr id="6" name="Footer Placeholder 5">
            <a:extLst>
              <a:ext uri="{FF2B5EF4-FFF2-40B4-BE49-F238E27FC236}">
                <a16:creationId xmlns:a16="http://schemas.microsoft.com/office/drawing/2014/main" id="{9395B4A5-F7B9-4088-8F72-9D210619B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A57584-B122-491B-BE9A-57203E923343}"/>
              </a:ext>
            </a:extLst>
          </p:cNvPr>
          <p:cNvSpPr>
            <a:spLocks noGrp="1"/>
          </p:cNvSpPr>
          <p:nvPr>
            <p:ph type="sldNum" sz="quarter" idx="12"/>
          </p:nvPr>
        </p:nvSpPr>
        <p:spPr/>
        <p:txBody>
          <a:bodyPr/>
          <a:lstStyle/>
          <a:p>
            <a:fld id="{289E9444-8739-40FE-8351-6AD4CC610F42}" type="slidenum">
              <a:rPr lang="en-US" smtClean="0"/>
              <a:t>‹Nr.›</a:t>
            </a:fld>
            <a:endParaRPr lang="en-US"/>
          </a:p>
        </p:txBody>
      </p:sp>
    </p:spTree>
    <p:extLst>
      <p:ext uri="{BB962C8B-B14F-4D97-AF65-F5344CB8AC3E}">
        <p14:creationId xmlns:p14="http://schemas.microsoft.com/office/powerpoint/2010/main" val="348978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41133A-9E5B-4877-9257-F529AF7BF9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0A082F-D2B3-4CD2-B2FC-D763571C4D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5AD71-7D8D-47A9-8197-159807417A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B6DE9-2B5C-4A6A-AB06-8FB2E3CCAA12}" type="datetimeFigureOut">
              <a:rPr lang="en-US" smtClean="0"/>
              <a:t>10/6/2022</a:t>
            </a:fld>
            <a:endParaRPr lang="en-US"/>
          </a:p>
        </p:txBody>
      </p:sp>
      <p:sp>
        <p:nvSpPr>
          <p:cNvPr id="5" name="Footer Placeholder 4">
            <a:extLst>
              <a:ext uri="{FF2B5EF4-FFF2-40B4-BE49-F238E27FC236}">
                <a16:creationId xmlns:a16="http://schemas.microsoft.com/office/drawing/2014/main" id="{FFDAC10B-C105-4BAA-86D5-43F8BB7B0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468DB6-435A-4E2D-9DBB-356EB70980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E9444-8739-40FE-8351-6AD4CC610F42}" type="slidenum">
              <a:rPr lang="en-US" smtClean="0"/>
              <a:t>‹Nr.›</a:t>
            </a:fld>
            <a:endParaRPr lang="en-US"/>
          </a:p>
        </p:txBody>
      </p:sp>
      <p:pic>
        <p:nvPicPr>
          <p:cNvPr id="8" name="Picture 7" descr="Text&#10;&#10;Description automatically generated">
            <a:extLst>
              <a:ext uri="{FF2B5EF4-FFF2-40B4-BE49-F238E27FC236}">
                <a16:creationId xmlns:a16="http://schemas.microsoft.com/office/drawing/2014/main" id="{C504A21A-5A9B-486D-BE16-876C3711040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532320" y="6152618"/>
            <a:ext cx="1642959" cy="657183"/>
          </a:xfrm>
          <a:prstGeom prst="rect">
            <a:avLst/>
          </a:prstGeom>
        </p:spPr>
      </p:pic>
    </p:spTree>
    <p:extLst>
      <p:ext uri="{BB962C8B-B14F-4D97-AF65-F5344CB8AC3E}">
        <p14:creationId xmlns:p14="http://schemas.microsoft.com/office/powerpoint/2010/main" val="3284277385"/>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p:cNvSpPr txBox="1">
            <a:spLocks/>
          </p:cNvSpPr>
          <p:nvPr/>
        </p:nvSpPr>
        <p:spPr>
          <a:xfrm>
            <a:off x="1498601" y="6227764"/>
            <a:ext cx="5668433" cy="630237"/>
          </a:xfrm>
          <a:prstGeom prst="rect">
            <a:avLst/>
          </a:prstGeom>
        </p:spPr>
        <p:txBody>
          <a:bodyPr lIns="0" tIns="0" rIns="0" bIns="0"/>
          <a:lstStyle>
            <a:defPPr>
              <a:defRPr lang="de-DE"/>
            </a:defPPr>
            <a:lvl1pPr marL="0" algn="l"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e-DE" sz="900" baseline="0" dirty="0"/>
          </a:p>
        </p:txBody>
      </p:sp>
      <p:cxnSp>
        <p:nvCxnSpPr>
          <p:cNvPr id="11" name="Gerader Verbinder 10"/>
          <p:cNvCxnSpPr/>
          <p:nvPr/>
        </p:nvCxnSpPr>
        <p:spPr>
          <a:xfrm>
            <a:off x="383118" y="814388"/>
            <a:ext cx="114257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383118" y="6040438"/>
            <a:ext cx="114257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2993569" y="5412101"/>
            <a:ext cx="2710845" cy="1169551"/>
          </a:xfrm>
          <a:prstGeom prst="rect">
            <a:avLst/>
          </a:prstGeom>
          <a:noFill/>
        </p:spPr>
        <p:txBody>
          <a:bodyPr wrap="square">
            <a:spAutoFit/>
          </a:bodyPr>
          <a:lstStyle/>
          <a:p>
            <a:pPr eaLnBrk="1" fontAlgn="auto" hangingPunct="1">
              <a:spcBef>
                <a:spcPts val="0"/>
              </a:spcBef>
              <a:spcAft>
                <a:spcPts val="0"/>
              </a:spcAft>
              <a:defRPr/>
            </a:pPr>
            <a:r>
              <a:rPr lang="de-DE" sz="1000" b="1" dirty="0">
                <a:latin typeface="+mn-lt"/>
              </a:rPr>
              <a:t>Fußzeile</a:t>
            </a:r>
            <a:r>
              <a:rPr lang="de-DE" sz="1000" b="1" baseline="0" dirty="0">
                <a:latin typeface="+mn-lt"/>
              </a:rPr>
              <a:t> anpassen</a:t>
            </a:r>
            <a:r>
              <a:rPr lang="de-DE" sz="1000" b="1" dirty="0">
                <a:latin typeface="+mn-lt"/>
              </a:rPr>
              <a:t>:</a:t>
            </a:r>
            <a:endParaRPr lang="de-DE" sz="1000" b="0" dirty="0">
              <a:latin typeface="+mn-lt"/>
            </a:endParaRPr>
          </a:p>
          <a:p>
            <a:pPr eaLnBrk="1" fontAlgn="auto" hangingPunct="1">
              <a:spcBef>
                <a:spcPts val="0"/>
              </a:spcBef>
              <a:spcAft>
                <a:spcPts val="0"/>
              </a:spcAft>
              <a:defRPr/>
            </a:pPr>
            <a:r>
              <a:rPr lang="de-DE" sz="1000" b="0" dirty="0">
                <a:latin typeface="+mn-lt"/>
              </a:rPr>
              <a:t>Zum</a:t>
            </a:r>
            <a:r>
              <a:rPr lang="de-DE" sz="1000" b="0" baseline="0" dirty="0">
                <a:latin typeface="+mn-lt"/>
              </a:rPr>
              <a:t> Anpassen der Fußzeile unter Karteireiter Ansicht &gt; auf Folienmaster klicken. Links in der Übersicht auf die oberste Folie scrollen und dort in die Fußzeile klicken. So wird der Text automatisch auf allen Seiten angepasst.</a:t>
            </a:r>
            <a:endParaRPr lang="de-DE" sz="1000" b="1" dirty="0">
              <a:latin typeface="+mn-lt"/>
            </a:endParaRPr>
          </a:p>
        </p:txBody>
      </p:sp>
      <p:sp>
        <p:nvSpPr>
          <p:cNvPr id="8" name="Textfeld 7"/>
          <p:cNvSpPr txBox="1"/>
          <p:nvPr/>
        </p:nvSpPr>
        <p:spPr>
          <a:xfrm>
            <a:off x="-2995083" y="506414"/>
            <a:ext cx="2755900" cy="3785652"/>
          </a:xfrm>
          <a:prstGeom prst="rect">
            <a:avLst/>
          </a:prstGeom>
          <a:noFill/>
        </p:spPr>
        <p:txBody>
          <a:bodyPr>
            <a:spAutoFit/>
          </a:bodyPr>
          <a:lstStyle/>
          <a:p>
            <a:pPr fontAlgn="auto">
              <a:spcBef>
                <a:spcPts val="0"/>
              </a:spcBef>
              <a:spcAft>
                <a:spcPts val="0"/>
              </a:spcAft>
              <a:defRPr/>
            </a:pPr>
            <a:r>
              <a:rPr lang="de-DE" sz="1000" b="1" dirty="0">
                <a:latin typeface="+mn-lt"/>
                <a:cs typeface="+mn-cs"/>
              </a:rPr>
              <a:t>Seitenzahlen:</a:t>
            </a:r>
          </a:p>
          <a:p>
            <a:pPr eaLnBrk="0" hangingPunct="0">
              <a:defRPr/>
            </a:pPr>
            <a:r>
              <a:rPr lang="de-DE" sz="1000" dirty="0">
                <a:cs typeface="+mn-cs"/>
              </a:rPr>
              <a:t>Die Seitenanzeige „1 </a:t>
            </a:r>
            <a:r>
              <a:rPr lang="de-DE" sz="1000" dirty="0" err="1">
                <a:cs typeface="+mn-cs"/>
              </a:rPr>
              <a:t>of</a:t>
            </a:r>
            <a:r>
              <a:rPr lang="de-DE" sz="1000" dirty="0">
                <a:cs typeface="+mn-cs"/>
              </a:rPr>
              <a:t> X“ ist nicht standardmäßig in </a:t>
            </a:r>
            <a:r>
              <a:rPr lang="de-DE" sz="1000" dirty="0" err="1">
                <a:cs typeface="+mn-cs"/>
              </a:rPr>
              <a:t>Powerpoint</a:t>
            </a:r>
            <a:r>
              <a:rPr lang="de-DE" sz="1000" dirty="0">
                <a:cs typeface="+mn-cs"/>
              </a:rPr>
              <a:t> verfügbar; daher benötigen Sie dazu ein Add-In. Das Add-In kann im Vorlagencenter heruntergeladen werden.</a:t>
            </a:r>
          </a:p>
          <a:p>
            <a:pPr eaLnBrk="0" hangingPunct="0">
              <a:defRPr/>
            </a:pPr>
            <a:endParaRPr lang="de-DE" sz="1000" dirty="0">
              <a:cs typeface="+mn-cs"/>
            </a:endParaRPr>
          </a:p>
          <a:p>
            <a:pPr eaLnBrk="0" hangingPunct="0">
              <a:defRPr/>
            </a:pPr>
            <a:r>
              <a:rPr lang="de-DE" sz="1000" b="1" dirty="0">
                <a:cs typeface="+mn-cs"/>
              </a:rPr>
              <a:t>Aktivieren</a:t>
            </a:r>
          </a:p>
          <a:p>
            <a:pPr eaLnBrk="0" hangingPunct="0">
              <a:defRPr/>
            </a:pPr>
            <a:r>
              <a:rPr lang="de-DE" sz="1000" dirty="0">
                <a:cs typeface="+mn-cs"/>
              </a:rPr>
              <a:t>Nach dem Öffnen der Vorlage, klicken Sie mit einem Doppelklick auf die Datei „RWTH-Addin-Seitenzahlen“, um das Add-In zu aktivieren. Nach dem Schließen </a:t>
            </a:r>
            <a:r>
              <a:rPr lang="de-DE" sz="1000" dirty="0" err="1">
                <a:cs typeface="+mn-cs"/>
              </a:rPr>
              <a:t>of</a:t>
            </a:r>
            <a:r>
              <a:rPr lang="de-DE" sz="1000" dirty="0">
                <a:cs typeface="+mn-cs"/>
              </a:rPr>
              <a:t> </a:t>
            </a:r>
            <a:r>
              <a:rPr lang="de-DE" sz="1000" dirty="0" err="1">
                <a:cs typeface="+mn-cs"/>
              </a:rPr>
              <a:t>Powerpoint</a:t>
            </a:r>
            <a:r>
              <a:rPr lang="de-DE" sz="1000" dirty="0">
                <a:cs typeface="+mn-cs"/>
              </a:rPr>
              <a:t> deaktiviert es sich automatisch wieder.</a:t>
            </a:r>
          </a:p>
          <a:p>
            <a:pPr eaLnBrk="0" hangingPunct="0">
              <a:defRPr/>
            </a:pPr>
            <a:endParaRPr lang="de-DE" sz="1000" dirty="0">
              <a:cs typeface="+mn-cs"/>
            </a:endParaRPr>
          </a:p>
          <a:p>
            <a:pPr eaLnBrk="0" hangingPunct="0">
              <a:defRPr/>
            </a:pPr>
            <a:r>
              <a:rPr lang="de-DE" sz="1000" b="1" dirty="0">
                <a:cs typeface="+mn-cs"/>
              </a:rPr>
              <a:t>Erstellen</a:t>
            </a:r>
          </a:p>
          <a:p>
            <a:pPr eaLnBrk="0" hangingPunct="0">
              <a:defRPr/>
            </a:pPr>
            <a:r>
              <a:rPr lang="de-DE" sz="1000" dirty="0">
                <a:cs typeface="+mn-cs"/>
              </a:rPr>
              <a:t>Gehen Sie in der Symbolleiste auf den Tab „RWTH </a:t>
            </a:r>
            <a:r>
              <a:rPr lang="de-DE" sz="1000" dirty="0" err="1">
                <a:cs typeface="+mn-cs"/>
              </a:rPr>
              <a:t>AddIn</a:t>
            </a:r>
            <a:r>
              <a:rPr lang="de-DE" sz="1000" dirty="0">
                <a:cs typeface="+mn-cs"/>
              </a:rPr>
              <a:t>“ und klicken Sie den Button. Nun stellen sich die Seitenzahlen automatisch ein. Falls Sie nachträglich noch Folien hinzufügen oder löschen, klicken Sie einfach erneut auf den Button, um die Seitenzahlen zu aktualisieren. </a:t>
            </a:r>
          </a:p>
          <a:p>
            <a:pPr eaLnBrk="0" hangingPunct="0">
              <a:defRPr/>
            </a:pPr>
            <a:endParaRPr lang="de-DE" sz="1000" dirty="0">
              <a:latin typeface="+mn-lt"/>
              <a:cs typeface="+mn-cs"/>
            </a:endParaRPr>
          </a:p>
        </p:txBody>
      </p:sp>
      <p:sp>
        <p:nvSpPr>
          <p:cNvPr id="13" name="Textfeld 12"/>
          <p:cNvSpPr txBox="1"/>
          <p:nvPr/>
        </p:nvSpPr>
        <p:spPr>
          <a:xfrm>
            <a:off x="12308418" y="506414"/>
            <a:ext cx="2755900" cy="3785652"/>
          </a:xfrm>
          <a:prstGeom prst="rect">
            <a:avLst/>
          </a:prstGeom>
          <a:noFill/>
        </p:spPr>
        <p:txBody>
          <a:bodyPr>
            <a:spAutoFit/>
          </a:bodyPr>
          <a:lstStyle/>
          <a:p>
            <a:pPr eaLnBrk="0" hangingPunct="0">
              <a:defRPr/>
            </a:pPr>
            <a:r>
              <a:rPr lang="de-DE" sz="1000" b="1" dirty="0">
                <a:cs typeface="+mn-cs"/>
              </a:rPr>
              <a:t>Add-In installieren </a:t>
            </a:r>
          </a:p>
          <a:p>
            <a:pPr eaLnBrk="0" hangingPunct="0">
              <a:defRPr/>
            </a:pPr>
            <a:r>
              <a:rPr lang="de-DE" sz="1000" dirty="0">
                <a:cs typeface="+mn-cs"/>
              </a:rPr>
              <a:t>Wenn Sie das Add-In dauerhaft installieren möchten, damit Sie es nicht immer anklicken müssen, gehen Sie wie folgt vor:</a:t>
            </a:r>
          </a:p>
          <a:p>
            <a:pPr eaLnBrk="0" hangingPunct="0">
              <a:defRPr/>
            </a:pPr>
            <a:r>
              <a:rPr lang="de-DE" sz="1000" dirty="0">
                <a:cs typeface="+mn-cs"/>
              </a:rPr>
              <a:t> </a:t>
            </a:r>
          </a:p>
          <a:p>
            <a:pPr marL="228600" indent="-228600" eaLnBrk="0" hangingPunct="0">
              <a:buFont typeface="+mj-lt"/>
              <a:buAutoNum type="arabicPeriod"/>
              <a:defRPr/>
            </a:pPr>
            <a:r>
              <a:rPr lang="de-DE" sz="1000" b="1" dirty="0">
                <a:cs typeface="+mn-cs"/>
              </a:rPr>
              <a:t>Schaltfläche Office</a:t>
            </a:r>
            <a:r>
              <a:rPr lang="de-DE" sz="1000" dirty="0">
                <a:cs typeface="+mn-cs"/>
              </a:rPr>
              <a:t> (für Office 2007-2010, runder Button oben links) bzw. auf </a:t>
            </a:r>
            <a:r>
              <a:rPr lang="de-DE" sz="1000" b="1" dirty="0">
                <a:cs typeface="+mn-cs"/>
              </a:rPr>
              <a:t>Datei</a:t>
            </a:r>
            <a:r>
              <a:rPr lang="de-DE" sz="1000" dirty="0">
                <a:cs typeface="+mn-cs"/>
              </a:rPr>
              <a:t> (Office 2013) </a:t>
            </a:r>
          </a:p>
          <a:p>
            <a:pPr marL="228600" indent="-228600" eaLnBrk="0" hangingPunct="0">
              <a:buFont typeface="+mj-lt"/>
              <a:buAutoNum type="arabicPeriod"/>
              <a:defRPr/>
            </a:pPr>
            <a:r>
              <a:rPr lang="de-DE" sz="1000" dirty="0">
                <a:cs typeface="+mn-cs"/>
              </a:rPr>
              <a:t>„</a:t>
            </a:r>
            <a:r>
              <a:rPr lang="de-DE" sz="1000" b="1" dirty="0">
                <a:cs typeface="+mn-cs"/>
              </a:rPr>
              <a:t>PowerPoint-Optionen</a:t>
            </a:r>
            <a:r>
              <a:rPr lang="de-DE" sz="1000" dirty="0">
                <a:cs typeface="+mn-cs"/>
              </a:rPr>
              <a:t>“ (für Office 2007-2010, unten rechts) bzw. </a:t>
            </a:r>
            <a:r>
              <a:rPr lang="de-DE" sz="1000" b="1" dirty="0">
                <a:cs typeface="+mn-cs"/>
              </a:rPr>
              <a:t>Optionen</a:t>
            </a:r>
            <a:r>
              <a:rPr lang="de-DE" sz="1000" dirty="0">
                <a:cs typeface="+mn-cs"/>
              </a:rPr>
              <a:t> (Office 2013) </a:t>
            </a:r>
          </a:p>
          <a:p>
            <a:pPr marL="228600" indent="-228600" eaLnBrk="0" hangingPunct="0">
              <a:buFont typeface="+mj-lt"/>
              <a:buAutoNum type="arabicPeriod"/>
              <a:defRPr/>
            </a:pPr>
            <a:r>
              <a:rPr lang="de-DE" sz="1000" b="1" dirty="0">
                <a:cs typeface="+mn-cs"/>
              </a:rPr>
              <a:t>Add-Ins</a:t>
            </a:r>
            <a:endParaRPr lang="de-DE" sz="1000" dirty="0">
              <a:cs typeface="+mn-cs"/>
            </a:endParaRPr>
          </a:p>
          <a:p>
            <a:pPr marL="228600" indent="-228600" eaLnBrk="0" hangingPunct="0">
              <a:buFont typeface="+mj-lt"/>
              <a:buAutoNum type="arabicPeriod"/>
              <a:defRPr/>
            </a:pPr>
            <a:r>
              <a:rPr lang="de-DE" sz="1000" dirty="0">
                <a:cs typeface="+mn-cs"/>
              </a:rPr>
              <a:t>wählen Sie ganz unten bei </a:t>
            </a:r>
            <a:r>
              <a:rPr lang="de-DE" sz="1000" b="1" dirty="0">
                <a:cs typeface="+mn-cs"/>
              </a:rPr>
              <a:t>Verwalten:</a:t>
            </a:r>
            <a:r>
              <a:rPr lang="de-DE" sz="1000" dirty="0">
                <a:cs typeface="+mn-cs"/>
              </a:rPr>
              <a:t> den Punkt </a:t>
            </a:r>
            <a:r>
              <a:rPr lang="de-DE" sz="1000" b="1" dirty="0">
                <a:cs typeface="+mn-cs"/>
              </a:rPr>
              <a:t>PowerPoint-Add Ins</a:t>
            </a:r>
            <a:r>
              <a:rPr lang="de-DE" sz="1000" dirty="0">
                <a:cs typeface="+mn-cs"/>
              </a:rPr>
              <a:t> und klicken Sie </a:t>
            </a:r>
            <a:r>
              <a:rPr lang="de-DE" sz="1000" b="1" dirty="0">
                <a:cs typeface="+mn-cs"/>
              </a:rPr>
              <a:t>Gehe zu…</a:t>
            </a:r>
            <a:r>
              <a:rPr lang="de-DE" sz="1000" dirty="0">
                <a:cs typeface="+mn-cs"/>
              </a:rPr>
              <a:t>.</a:t>
            </a:r>
          </a:p>
          <a:p>
            <a:pPr marL="228600" indent="-228600" eaLnBrk="0" hangingPunct="0">
              <a:buFont typeface="+mj-lt"/>
              <a:buAutoNum type="arabicPeriod"/>
              <a:defRPr/>
            </a:pPr>
            <a:r>
              <a:rPr lang="de-DE" sz="1000" dirty="0">
                <a:cs typeface="+mn-cs"/>
              </a:rPr>
              <a:t>Sollte das RWTH Add In angezeigt werden, entfernen Sie es! Anders ist eine dauerhafte Installierung nicht möglich.</a:t>
            </a:r>
          </a:p>
          <a:p>
            <a:pPr marL="228600" indent="-228600" eaLnBrk="0" hangingPunct="0">
              <a:buFont typeface="+mj-lt"/>
              <a:buAutoNum type="arabicPeriod"/>
              <a:defRPr/>
            </a:pPr>
            <a:r>
              <a:rPr lang="de-DE" sz="1000" dirty="0">
                <a:cs typeface="+mn-cs"/>
              </a:rPr>
              <a:t>Klicken Sie auf </a:t>
            </a:r>
            <a:r>
              <a:rPr lang="de-DE" sz="1000" b="1" dirty="0">
                <a:cs typeface="+mn-cs"/>
              </a:rPr>
              <a:t>Neu Hinzufügen…</a:t>
            </a:r>
            <a:r>
              <a:rPr lang="de-DE" sz="1000" dirty="0">
                <a:cs typeface="+mn-cs"/>
              </a:rPr>
              <a:t>, suchen Sie das Add-In auf ihrem PC raus und klicken Sie auf </a:t>
            </a:r>
            <a:r>
              <a:rPr lang="de-DE" sz="1000" b="1" dirty="0">
                <a:cs typeface="+mn-cs"/>
              </a:rPr>
              <a:t>OK</a:t>
            </a:r>
          </a:p>
          <a:p>
            <a:pPr marL="228600" indent="-228600" eaLnBrk="0" hangingPunct="0">
              <a:buFont typeface="+mj-lt"/>
              <a:buAutoNum type="arabicPeriod"/>
              <a:defRPr/>
            </a:pPr>
            <a:r>
              <a:rPr lang="de-DE" sz="1000" dirty="0">
                <a:cs typeface="+mn-cs"/>
              </a:rPr>
              <a:t>Mit </a:t>
            </a:r>
            <a:r>
              <a:rPr lang="de-DE" sz="1000" b="1" dirty="0">
                <a:cs typeface="+mn-cs"/>
              </a:rPr>
              <a:t>Schließen </a:t>
            </a:r>
            <a:r>
              <a:rPr lang="de-DE" sz="1000" dirty="0">
                <a:cs typeface="+mn-cs"/>
              </a:rPr>
              <a:t>wird das Add-In dauerhaft gespeichert. Sie können es danach jederzeit wieder entfernen</a:t>
            </a:r>
          </a:p>
        </p:txBody>
      </p:sp>
    </p:spTree>
    <p:extLst>
      <p:ext uri="{BB962C8B-B14F-4D97-AF65-F5344CB8AC3E}">
        <p14:creationId xmlns:p14="http://schemas.microsoft.com/office/powerpoint/2010/main" val="13089122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p:titleStyle>
    <p:bodyStyle>
      <a:lvl1pPr marL="215900" indent="-215900" algn="l" defTabSz="215900" rtl="0" eaLnBrk="1" fontAlgn="base" hangingPunct="1">
        <a:spcBef>
          <a:spcPct val="0"/>
        </a:spcBef>
        <a:spcAft>
          <a:spcPct val="0"/>
        </a:spcAft>
        <a:buClr>
          <a:schemeClr val="tx2"/>
        </a:buClr>
        <a:buFont typeface="Arial" pitchFamily="34" charset="0"/>
        <a:buChar char="•"/>
        <a:tabLst>
          <a:tab pos="215900" algn="l"/>
        </a:tabLst>
        <a:defRPr kern="1200">
          <a:solidFill>
            <a:schemeClr val="tx1"/>
          </a:solidFill>
          <a:latin typeface="Arial" panose="020B0604020202020204" pitchFamily="34" charset="0"/>
          <a:ea typeface="+mn-ea"/>
          <a:cs typeface="Arial" panose="020B0604020202020204" pitchFamily="34" charset="0"/>
        </a:defRPr>
      </a:lvl1pPr>
      <a:lvl2pPr marL="431800" indent="-215900" algn="l" rtl="0" eaLnBrk="1" fontAlgn="base" hangingPunct="1">
        <a:spcBef>
          <a:spcPct val="0"/>
        </a:spcBef>
        <a:spcAft>
          <a:spcPct val="0"/>
        </a:spcAft>
        <a:buClr>
          <a:schemeClr val="tx2"/>
        </a:buClr>
        <a:buFont typeface="Symbol" pitchFamily="18" charset="2"/>
        <a:buChar char="-"/>
        <a:tabLst>
          <a:tab pos="431800" algn="l"/>
        </a:tabLst>
        <a:defRPr sz="1600" kern="1200">
          <a:solidFill>
            <a:schemeClr val="tx1"/>
          </a:solidFill>
          <a:latin typeface="Arial" panose="020B0604020202020204" pitchFamily="34" charset="0"/>
          <a:ea typeface="+mn-ea"/>
          <a:cs typeface="Arial" panose="020B0604020202020204" pitchFamily="34" charset="0"/>
        </a:defRPr>
      </a:lvl2pPr>
      <a:lvl3pPr marL="647700" indent="-215900" algn="l" defTabSz="215900" rtl="0" eaLnBrk="1" fontAlgn="base" hangingPunct="1">
        <a:spcBef>
          <a:spcPct val="0"/>
        </a:spcBef>
        <a:spcAft>
          <a:spcPct val="0"/>
        </a:spcAft>
        <a:buClr>
          <a:schemeClr val="tx2"/>
        </a:buClr>
        <a:buSzPct val="80000"/>
        <a:buFont typeface="Wingdings" pitchFamily="2" charset="2"/>
        <a:buChar char="§"/>
        <a:tabLst>
          <a:tab pos="647700" algn="l"/>
        </a:tabLst>
        <a:defRPr sz="1600" kern="1200">
          <a:solidFill>
            <a:schemeClr val="tx1"/>
          </a:solidFill>
          <a:latin typeface="Arial" panose="020B0604020202020204" pitchFamily="34" charset="0"/>
          <a:ea typeface="+mn-ea"/>
          <a:cs typeface="Arial" panose="020B0604020202020204" pitchFamily="34" charset="0"/>
        </a:defRPr>
      </a:lvl3pPr>
      <a:lvl4pPr marL="863600" indent="-215900" algn="l" defTabSz="215900" rtl="0" eaLnBrk="1" fontAlgn="base" hangingPunct="1">
        <a:spcBef>
          <a:spcPct val="0"/>
        </a:spcBef>
        <a:spcAft>
          <a:spcPct val="0"/>
        </a:spcAft>
        <a:buClr>
          <a:schemeClr val="tx2"/>
        </a:buClr>
        <a:buSzPct val="100000"/>
        <a:buFont typeface="Arial" pitchFamily="34" charset="0"/>
        <a:buChar char="-"/>
        <a:tabLst>
          <a:tab pos="863600" algn="l"/>
        </a:tabLst>
        <a:defRPr sz="1600" kern="1200">
          <a:solidFill>
            <a:schemeClr val="tx1"/>
          </a:solidFill>
          <a:latin typeface="Arial" panose="020B0604020202020204" pitchFamily="34" charset="0"/>
          <a:ea typeface="+mn-ea"/>
          <a:cs typeface="Arial" panose="020B0604020202020204" pitchFamily="34" charset="0"/>
        </a:defRPr>
      </a:lvl4pPr>
      <a:lvl5pPr marL="863600" indent="-215900" algn="l" rtl="0" eaLnBrk="1" fontAlgn="base" hangingPunct="1">
        <a:lnSpc>
          <a:spcPct val="90000"/>
        </a:lnSpc>
        <a:spcBef>
          <a:spcPct val="0"/>
        </a:spcBef>
        <a:spcAft>
          <a:spcPct val="0"/>
        </a:spcAft>
        <a:buClr>
          <a:schemeClr val="tx2"/>
        </a:buClr>
        <a:buFont typeface="Arial" pitchFamily="34" charset="0"/>
        <a:buChar char="-"/>
        <a:tabLst>
          <a:tab pos="895350" algn="l"/>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0.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5.gi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B72210-4938-4D93-B85E-94C58E222B4B}"/>
              </a:ext>
            </a:extLst>
          </p:cNvPr>
          <p:cNvSpPr txBox="1"/>
          <p:nvPr/>
        </p:nvSpPr>
        <p:spPr>
          <a:xfrm>
            <a:off x="2910950" y="2611867"/>
            <a:ext cx="5008228" cy="1384995"/>
          </a:xfrm>
          <a:prstGeom prst="rect">
            <a:avLst/>
          </a:prstGeom>
          <a:noFill/>
        </p:spPr>
        <p:txBody>
          <a:bodyPr wrap="square" rtlCol="0">
            <a:spAutoFit/>
          </a:bodyPr>
          <a:lstStyle/>
          <a:p>
            <a:pPr algn="ctr"/>
            <a:r>
              <a:rPr lang="en-US" sz="2800" dirty="0"/>
              <a:t>Timo Stürwald</a:t>
            </a:r>
          </a:p>
          <a:p>
            <a:pPr algn="ctr"/>
            <a:endParaRPr lang="en-US" sz="2800" dirty="0"/>
          </a:p>
          <a:p>
            <a:pPr algn="ctr"/>
            <a:r>
              <a:rPr lang="en-US" sz="2800" dirty="0"/>
              <a:t>05.10.2022 </a:t>
            </a:r>
          </a:p>
        </p:txBody>
      </p:sp>
      <p:sp>
        <p:nvSpPr>
          <p:cNvPr id="2" name="TextBox 1">
            <a:extLst>
              <a:ext uri="{FF2B5EF4-FFF2-40B4-BE49-F238E27FC236}">
                <a16:creationId xmlns:a16="http://schemas.microsoft.com/office/drawing/2014/main" id="{20398696-D8A4-4EF4-84CD-F87AF41E6D71}"/>
              </a:ext>
            </a:extLst>
          </p:cNvPr>
          <p:cNvSpPr txBox="1"/>
          <p:nvPr/>
        </p:nvSpPr>
        <p:spPr>
          <a:xfrm>
            <a:off x="797668" y="612843"/>
            <a:ext cx="9925455" cy="1600438"/>
          </a:xfrm>
          <a:prstGeom prst="rect">
            <a:avLst/>
          </a:prstGeom>
          <a:noFill/>
        </p:spPr>
        <p:txBody>
          <a:bodyPr wrap="square" rtlCol="0">
            <a:spAutoFit/>
          </a:bodyPr>
          <a:lstStyle/>
          <a:p>
            <a:pPr algn="ctr"/>
            <a:r>
              <a:rPr lang="en-US" sz="4000" b="0" i="0" u="none" strike="noStrike" baseline="0" dirty="0">
                <a:latin typeface="SFBX0800"/>
              </a:rPr>
              <a:t>Development of a new trigger for exotic particle searches with </a:t>
            </a:r>
            <a:r>
              <a:rPr lang="en-US" sz="4000" b="0" i="0" u="none" strike="noStrike" baseline="0" dirty="0" err="1">
                <a:latin typeface="SFBX0800"/>
              </a:rPr>
              <a:t>IceCube</a:t>
            </a:r>
            <a:endParaRPr lang="en-US" sz="4000" dirty="0"/>
          </a:p>
          <a:p>
            <a:endParaRPr lang="en-US" dirty="0"/>
          </a:p>
        </p:txBody>
      </p:sp>
    </p:spTree>
    <p:extLst>
      <p:ext uri="{BB962C8B-B14F-4D97-AF65-F5344CB8AC3E}">
        <p14:creationId xmlns:p14="http://schemas.microsoft.com/office/powerpoint/2010/main" val="3253888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7B82BB8-F0DC-8138-438D-F54C4EEB4EA4}"/>
              </a:ext>
            </a:extLst>
          </p:cNvPr>
          <p:cNvPicPr>
            <a:picLocks noChangeAspect="1"/>
          </p:cNvPicPr>
          <p:nvPr/>
        </p:nvPicPr>
        <p:blipFill>
          <a:blip r:embed="rId2"/>
          <a:stretch>
            <a:fillRect/>
          </a:stretch>
        </p:blipFill>
        <p:spPr>
          <a:xfrm>
            <a:off x="6035040" y="261333"/>
            <a:ext cx="4779064" cy="2920539"/>
          </a:xfrm>
          <a:prstGeom prst="rect">
            <a:avLst/>
          </a:prstGeom>
        </p:spPr>
      </p:pic>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846ED78F-4284-475B-AEF0-A3DEC202B0D0}"/>
              </a:ext>
            </a:extLst>
          </p:cNvPr>
          <p:cNvSpPr txBox="1"/>
          <p:nvPr/>
        </p:nvSpPr>
        <p:spPr>
          <a:xfrm>
            <a:off x="233223" y="-15666"/>
            <a:ext cx="11603634" cy="553998"/>
          </a:xfrm>
          <a:prstGeom prst="rect">
            <a:avLst/>
          </a:prstGeom>
          <a:noFill/>
        </p:spPr>
        <p:txBody>
          <a:bodyPr wrap="square" rtlCol="0">
            <a:spAutoFit/>
          </a:bodyPr>
          <a:lstStyle/>
          <a:p>
            <a:r>
              <a:rPr lang="en-US" sz="3000" dirty="0"/>
              <a:t>Cut 4. and trigger rate/efficiency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490BDA9-D5C5-4845-8BDE-B1FEABD30C32}"/>
                  </a:ext>
                </a:extLst>
              </p:cNvPr>
              <p:cNvSpPr txBox="1"/>
              <p:nvPr/>
            </p:nvSpPr>
            <p:spPr>
              <a:xfrm>
                <a:off x="176317" y="629368"/>
                <a:ext cx="4992279" cy="3970318"/>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800" dirty="0"/>
                  <a:t>SLC Fraction after the third cut</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Combined signal efficiency: standard triggered events + additional events triggered by the new trigger fraction</a:t>
                </a:r>
                <a:endParaRPr lang="en-GB"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Standard trigger efficiency </a:t>
                </a:r>
                <a:r>
                  <a:rPr lang="en-US" b="1" dirty="0"/>
                  <a:t>37.5% at </a:t>
                </a:r>
                <a14:m>
                  <m:oMath xmlns:m="http://schemas.openxmlformats.org/officeDocument/2006/math">
                    <m:r>
                      <a:rPr lang="de-DE" b="1" i="1" smtClean="0">
                        <a:latin typeface="Cambria Math" panose="02040503050406030204" pitchFamily="18" charset="0"/>
                      </a:rPr>
                      <m:t>≈</m:t>
                    </m:r>
                  </m:oMath>
                </a14:m>
                <a:r>
                  <a:rPr lang="en-US" b="1" dirty="0"/>
                  <a:t>2700 Hz</a:t>
                </a:r>
              </a:p>
              <a:p>
                <a:endParaRPr lang="en-US" dirty="0"/>
              </a:p>
              <a:p>
                <a:pPr marL="285750" indent="-285750">
                  <a:buFont typeface="Arial" panose="020B0604020202020204" pitchFamily="34" charset="0"/>
                  <a:buChar char="•"/>
                </a:pPr>
                <a:r>
                  <a:rPr lang="en-US" dirty="0"/>
                  <a:t>At SLC fraction cut &gt;0.8: 70.8% combined signal efficiency at </a:t>
                </a:r>
                <a14:m>
                  <m:oMath xmlns:m="http://schemas.openxmlformats.org/officeDocument/2006/math">
                    <m:r>
                      <a:rPr lang="de-DE" b="1" i="1" smtClean="0">
                        <a:latin typeface="Cambria Math" panose="02040503050406030204" pitchFamily="18" charset="0"/>
                      </a:rPr>
                      <m:t>≈</m:t>
                    </m:r>
                  </m:oMath>
                </a14:m>
                <a:r>
                  <a:rPr lang="en-US" dirty="0"/>
                  <a:t>400 Hz</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Relative signal efficiency gain: 1.89</a:t>
                </a:r>
              </a:p>
            </p:txBody>
          </p:sp>
        </mc:Choice>
        <mc:Fallback xmlns="">
          <p:sp>
            <p:nvSpPr>
              <p:cNvPr id="10" name="TextBox 9">
                <a:extLst>
                  <a:ext uri="{FF2B5EF4-FFF2-40B4-BE49-F238E27FC236}">
                    <a16:creationId xmlns:a16="http://schemas.microsoft.com/office/drawing/2014/main" id="{D490BDA9-D5C5-4845-8BDE-B1FEABD30C32}"/>
                  </a:ext>
                </a:extLst>
              </p:cNvPr>
              <p:cNvSpPr txBox="1">
                <a:spLocks noRot="1" noChangeAspect="1" noMove="1" noResize="1" noEditPoints="1" noAdjustHandles="1" noChangeArrowheads="1" noChangeShapeType="1" noTextEdit="1"/>
              </p:cNvSpPr>
              <p:nvPr/>
            </p:nvSpPr>
            <p:spPr>
              <a:xfrm>
                <a:off x="176317" y="629368"/>
                <a:ext cx="4992279" cy="3970318"/>
              </a:xfrm>
              <a:prstGeom prst="rect">
                <a:avLst/>
              </a:prstGeom>
              <a:blipFill>
                <a:blip r:embed="rId3"/>
                <a:stretch>
                  <a:fillRect l="-855" b="-1380"/>
                </a:stretch>
              </a:blipFill>
            </p:spPr>
            <p:txBody>
              <a:bodyPr/>
              <a:lstStyle/>
              <a:p>
                <a:r>
                  <a:rPr lang="en-GB">
                    <a:noFill/>
                  </a:rPr>
                  <a:t> </a:t>
                </a:r>
              </a:p>
            </p:txBody>
          </p:sp>
        </mc:Fallback>
      </mc:AlternateContent>
      <p:pic>
        <p:nvPicPr>
          <p:cNvPr id="6" name="Grafik 5">
            <a:extLst>
              <a:ext uri="{FF2B5EF4-FFF2-40B4-BE49-F238E27FC236}">
                <a16:creationId xmlns:a16="http://schemas.microsoft.com/office/drawing/2014/main" id="{2F47B7E4-773B-E2C9-0549-712B6EE97648}"/>
              </a:ext>
            </a:extLst>
          </p:cNvPr>
          <p:cNvPicPr>
            <a:picLocks noChangeAspect="1"/>
          </p:cNvPicPr>
          <p:nvPr/>
        </p:nvPicPr>
        <p:blipFill>
          <a:blip r:embed="rId4"/>
          <a:stretch>
            <a:fillRect/>
          </a:stretch>
        </p:blipFill>
        <p:spPr>
          <a:xfrm>
            <a:off x="5943600" y="3139755"/>
            <a:ext cx="5692588" cy="3036587"/>
          </a:xfrm>
          <a:prstGeom prst="rect">
            <a:avLst/>
          </a:prstGeom>
        </p:spPr>
      </p:pic>
    </p:spTree>
    <p:extLst>
      <p:ext uri="{BB962C8B-B14F-4D97-AF65-F5344CB8AC3E}">
        <p14:creationId xmlns:p14="http://schemas.microsoft.com/office/powerpoint/2010/main" val="3156437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9A8B94AF-62F6-4124-8B11-31B3E7D62BD6}"/>
              </a:ext>
            </a:extLst>
          </p:cNvPr>
          <p:cNvSpPr txBox="1"/>
          <p:nvPr/>
        </p:nvSpPr>
        <p:spPr>
          <a:xfrm>
            <a:off x="149692" y="69028"/>
            <a:ext cx="9211330" cy="553998"/>
          </a:xfrm>
          <a:prstGeom prst="rect">
            <a:avLst/>
          </a:prstGeom>
          <a:noFill/>
        </p:spPr>
        <p:txBody>
          <a:bodyPr wrap="square" rtlCol="0">
            <a:spAutoFit/>
          </a:bodyPr>
          <a:lstStyle/>
          <a:p>
            <a:r>
              <a:rPr lang="en-US" sz="3000" dirty="0"/>
              <a:t>Results</a:t>
            </a:r>
          </a:p>
        </p:txBody>
      </p:sp>
      <p:graphicFrame>
        <p:nvGraphicFramePr>
          <p:cNvPr id="4" name="Tabelle 4">
            <a:extLst>
              <a:ext uri="{FF2B5EF4-FFF2-40B4-BE49-F238E27FC236}">
                <a16:creationId xmlns:a16="http://schemas.microsoft.com/office/drawing/2014/main" id="{A8E254FF-5D76-C971-2250-44F9EDE80074}"/>
              </a:ext>
            </a:extLst>
          </p:cNvPr>
          <p:cNvGraphicFramePr>
            <a:graphicFrameLocks noGrp="1"/>
          </p:cNvGraphicFramePr>
          <p:nvPr>
            <p:ph idx="1"/>
            <p:extLst>
              <p:ext uri="{D42A27DB-BD31-4B8C-83A1-F6EECF244321}">
                <p14:modId xmlns:p14="http://schemas.microsoft.com/office/powerpoint/2010/main" val="134269765"/>
              </p:ext>
            </p:extLst>
          </p:nvPr>
        </p:nvGraphicFramePr>
        <p:xfrm>
          <a:off x="5267586" y="1041055"/>
          <a:ext cx="5821754" cy="3657600"/>
        </p:xfrm>
        <a:graphic>
          <a:graphicData uri="http://schemas.openxmlformats.org/drawingml/2006/table">
            <a:tbl>
              <a:tblPr firstRow="1" bandRow="1">
                <a:tableStyleId>{5C22544A-7EE6-4342-B048-85BDC9FD1C3A}</a:tableStyleId>
              </a:tblPr>
              <a:tblGrid>
                <a:gridCol w="1110720">
                  <a:extLst>
                    <a:ext uri="{9D8B030D-6E8A-4147-A177-3AD203B41FA5}">
                      <a16:colId xmlns:a16="http://schemas.microsoft.com/office/drawing/2014/main" val="2927595823"/>
                    </a:ext>
                  </a:extLst>
                </a:gridCol>
                <a:gridCol w="1303852">
                  <a:extLst>
                    <a:ext uri="{9D8B030D-6E8A-4147-A177-3AD203B41FA5}">
                      <a16:colId xmlns:a16="http://schemas.microsoft.com/office/drawing/2014/main" val="2496044607"/>
                    </a:ext>
                  </a:extLst>
                </a:gridCol>
                <a:gridCol w="1095878">
                  <a:extLst>
                    <a:ext uri="{9D8B030D-6E8A-4147-A177-3AD203B41FA5}">
                      <a16:colId xmlns:a16="http://schemas.microsoft.com/office/drawing/2014/main" val="3390194678"/>
                    </a:ext>
                  </a:extLst>
                </a:gridCol>
                <a:gridCol w="1095878">
                  <a:extLst>
                    <a:ext uri="{9D8B030D-6E8A-4147-A177-3AD203B41FA5}">
                      <a16:colId xmlns:a16="http://schemas.microsoft.com/office/drawing/2014/main" val="3670105316"/>
                    </a:ext>
                  </a:extLst>
                </a:gridCol>
                <a:gridCol w="1215426">
                  <a:extLst>
                    <a:ext uri="{9D8B030D-6E8A-4147-A177-3AD203B41FA5}">
                      <a16:colId xmlns:a16="http://schemas.microsoft.com/office/drawing/2014/main" val="143019245"/>
                    </a:ext>
                  </a:extLst>
                </a:gridCol>
              </a:tblGrid>
              <a:tr h="370840">
                <a:tc>
                  <a:txBody>
                    <a:bodyPr/>
                    <a:lstStyle/>
                    <a:p>
                      <a:r>
                        <a:rPr lang="en-GB" dirty="0"/>
                        <a:t>Large time scale window size/µs</a:t>
                      </a:r>
                    </a:p>
                  </a:txBody>
                  <a:tcPr/>
                </a:tc>
                <a:tc>
                  <a:txBody>
                    <a:bodyPr/>
                    <a:lstStyle/>
                    <a:p>
                      <a:r>
                        <a:rPr lang="en-GB" dirty="0"/>
                        <a:t>Input hit rate/MHz</a:t>
                      </a:r>
                    </a:p>
                  </a:txBody>
                  <a:tcPr/>
                </a:tc>
                <a:tc>
                  <a:txBody>
                    <a:bodyPr/>
                    <a:lstStyle/>
                    <a:p>
                      <a:r>
                        <a:rPr lang="en-GB" dirty="0"/>
                        <a:t>Relative signal efficiency gain</a:t>
                      </a:r>
                    </a:p>
                  </a:txBody>
                  <a:tcPr/>
                </a:tc>
                <a:tc>
                  <a:txBody>
                    <a:bodyPr/>
                    <a:lstStyle/>
                    <a:p>
                      <a:r>
                        <a:rPr lang="en-GB" dirty="0"/>
                        <a:t>Trigger Rate/Hz</a:t>
                      </a:r>
                    </a:p>
                  </a:txBody>
                  <a:tcPr/>
                </a:tc>
                <a:tc>
                  <a:txBody>
                    <a:bodyPr/>
                    <a:lstStyle/>
                    <a:p>
                      <a:r>
                        <a:rPr lang="en-GB" dirty="0"/>
                        <a:t>Cycles per hit pair with 3 GHz</a:t>
                      </a:r>
                    </a:p>
                  </a:txBody>
                  <a:tcPr/>
                </a:tc>
                <a:extLst>
                  <a:ext uri="{0D108BD9-81ED-4DB2-BD59-A6C34878D82A}">
                    <a16:rowId xmlns:a16="http://schemas.microsoft.com/office/drawing/2014/main" val="3755951192"/>
                  </a:ext>
                </a:extLst>
              </a:tr>
              <a:tr h="370840">
                <a:tc>
                  <a:txBody>
                    <a:bodyPr/>
                    <a:lstStyle/>
                    <a:p>
                      <a:r>
                        <a:rPr lang="en-GB" dirty="0"/>
                        <a:t>100</a:t>
                      </a:r>
                    </a:p>
                  </a:txBody>
                  <a:tcPr/>
                </a:tc>
                <a:tc>
                  <a:txBody>
                    <a:bodyPr/>
                    <a:lstStyle/>
                    <a:p>
                      <a:r>
                        <a:rPr lang="en-GB" dirty="0"/>
                        <a:t>1.36</a:t>
                      </a:r>
                    </a:p>
                  </a:txBody>
                  <a:tcPr/>
                </a:tc>
                <a:tc>
                  <a:txBody>
                    <a:bodyPr/>
                    <a:lstStyle/>
                    <a:p>
                      <a:r>
                        <a:rPr lang="en-GB" dirty="0"/>
                        <a:t>1.89</a:t>
                      </a:r>
                    </a:p>
                    <a:p>
                      <a:r>
                        <a:rPr lang="en-GB" dirty="0"/>
                        <a:t>1.70</a:t>
                      </a:r>
                    </a:p>
                  </a:txBody>
                  <a:tcPr/>
                </a:tc>
                <a:tc>
                  <a:txBody>
                    <a:bodyPr/>
                    <a:lstStyle/>
                    <a:p>
                      <a:r>
                        <a:rPr lang="en-GB" dirty="0"/>
                        <a:t>400±9</a:t>
                      </a:r>
                    </a:p>
                    <a:p>
                      <a:r>
                        <a:rPr lang="en-GB" dirty="0"/>
                        <a:t>248±7</a:t>
                      </a:r>
                    </a:p>
                  </a:txBody>
                  <a:tcPr/>
                </a:tc>
                <a:tc>
                  <a:txBody>
                    <a:bodyPr/>
                    <a:lstStyle/>
                    <a:p>
                      <a:r>
                        <a:rPr lang="en-GB" dirty="0"/>
                        <a:t>272</a:t>
                      </a:r>
                    </a:p>
                  </a:txBody>
                  <a:tcPr/>
                </a:tc>
                <a:extLst>
                  <a:ext uri="{0D108BD9-81ED-4DB2-BD59-A6C34878D82A}">
                    <a16:rowId xmlns:a16="http://schemas.microsoft.com/office/drawing/2014/main" val="37591955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0.89</a:t>
                      </a:r>
                    </a:p>
                  </a:txBody>
                  <a:tcPr/>
                </a:tc>
                <a:tc>
                  <a:txBody>
                    <a:bodyPr/>
                    <a:lstStyle/>
                    <a:p>
                      <a:r>
                        <a:rPr lang="en-GB" dirty="0"/>
                        <a:t>1.80</a:t>
                      </a:r>
                    </a:p>
                    <a:p>
                      <a:r>
                        <a:rPr lang="en-GB" dirty="0"/>
                        <a:t>1.68</a:t>
                      </a:r>
                    </a:p>
                  </a:txBody>
                  <a:tcPr/>
                </a:tc>
                <a:tc>
                  <a:txBody>
                    <a:bodyPr/>
                    <a:lstStyle/>
                    <a:p>
                      <a:r>
                        <a:rPr lang="en-GB" dirty="0"/>
                        <a:t>340±3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216±3</a:t>
                      </a:r>
                    </a:p>
                  </a:txBody>
                  <a:tcPr/>
                </a:tc>
                <a:tc>
                  <a:txBody>
                    <a:bodyPr/>
                    <a:lstStyle/>
                    <a:p>
                      <a:r>
                        <a:rPr lang="en-GB" dirty="0"/>
                        <a:t>1500</a:t>
                      </a:r>
                    </a:p>
                  </a:txBody>
                  <a:tcPr/>
                </a:tc>
                <a:extLst>
                  <a:ext uri="{0D108BD9-81ED-4DB2-BD59-A6C34878D82A}">
                    <a16:rowId xmlns:a16="http://schemas.microsoft.com/office/drawing/2014/main" val="504392427"/>
                  </a:ext>
                </a:extLst>
              </a:tr>
              <a:tr h="370840">
                <a:tc>
                  <a:txBody>
                    <a:bodyPr/>
                    <a:lstStyle/>
                    <a:p>
                      <a:r>
                        <a:rPr lang="en-GB" dirty="0"/>
                        <a:t>-</a:t>
                      </a:r>
                    </a:p>
                  </a:txBody>
                  <a:tcPr/>
                </a:tc>
                <a:tc>
                  <a:txBody>
                    <a:bodyPr/>
                    <a:lstStyle/>
                    <a:p>
                      <a:r>
                        <a:rPr lang="en-GB" dirty="0"/>
                        <a:t>0.6 (All </a:t>
                      </a:r>
                      <a:r>
                        <a:rPr lang="en-GB" dirty="0" err="1"/>
                        <a:t>DeepCore</a:t>
                      </a:r>
                      <a:r>
                        <a:rPr lang="en-GB" dirty="0"/>
                        <a:t> hits)</a:t>
                      </a:r>
                    </a:p>
                  </a:txBody>
                  <a:tcPr/>
                </a:tc>
                <a:tc>
                  <a:txBody>
                    <a:bodyPr/>
                    <a:lstStyle/>
                    <a:p>
                      <a:r>
                        <a:rPr lang="en-GB" dirty="0"/>
                        <a:t>1.54</a:t>
                      </a:r>
                    </a:p>
                  </a:txBody>
                  <a:tcPr/>
                </a:tc>
                <a:tc>
                  <a:txBody>
                    <a:bodyPr/>
                    <a:lstStyle/>
                    <a:p>
                      <a:r>
                        <a:rPr lang="en-GB"/>
                        <a:t>98±6</a:t>
                      </a:r>
                      <a:endParaRPr lang="en-GB" dirty="0"/>
                    </a:p>
                  </a:txBody>
                  <a:tcPr/>
                </a:tc>
                <a:tc>
                  <a:txBody>
                    <a:bodyPr/>
                    <a:lstStyle/>
                    <a:p>
                      <a:r>
                        <a:rPr lang="en-GB" dirty="0"/>
                        <a:t>20000</a:t>
                      </a:r>
                    </a:p>
                  </a:txBody>
                  <a:tcPr/>
                </a:tc>
                <a:extLst>
                  <a:ext uri="{0D108BD9-81ED-4DB2-BD59-A6C34878D82A}">
                    <a16:rowId xmlns:a16="http://schemas.microsoft.com/office/drawing/2014/main" val="817356891"/>
                  </a:ext>
                </a:extLst>
              </a:tr>
            </a:tbl>
          </a:graphicData>
        </a:graphic>
      </p:graphicFrame>
      <p:sp>
        <p:nvSpPr>
          <p:cNvPr id="2" name="Textfeld 1">
            <a:extLst>
              <a:ext uri="{FF2B5EF4-FFF2-40B4-BE49-F238E27FC236}">
                <a16:creationId xmlns:a16="http://schemas.microsoft.com/office/drawing/2014/main" id="{09930816-09EF-950A-0285-8BD14973508A}"/>
              </a:ext>
            </a:extLst>
          </p:cNvPr>
          <p:cNvSpPr txBox="1"/>
          <p:nvPr/>
        </p:nvSpPr>
        <p:spPr>
          <a:xfrm>
            <a:off x="149692" y="847144"/>
            <a:ext cx="4475213" cy="5632311"/>
          </a:xfrm>
          <a:prstGeom prst="rect">
            <a:avLst/>
          </a:prstGeom>
          <a:noFill/>
        </p:spPr>
        <p:txBody>
          <a:bodyPr wrap="square" rtlCol="0">
            <a:spAutoFit/>
          </a:bodyPr>
          <a:lstStyle/>
          <a:p>
            <a:endParaRPr lang="en-GB" dirty="0"/>
          </a:p>
          <a:p>
            <a:pPr marL="285750" indent="-285750">
              <a:buFont typeface="Arial" panose="020B0604020202020204" pitchFamily="34" charset="0"/>
              <a:buChar char="•"/>
            </a:pPr>
            <a:r>
              <a:rPr lang="en-GB" dirty="0"/>
              <a:t>Different input hit rates allow for scaling the computational resources and rate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err="1"/>
              <a:t>IceCube</a:t>
            </a:r>
            <a:r>
              <a:rPr lang="en-GB" dirty="0"/>
              <a:t> </a:t>
            </a:r>
            <a:r>
              <a:rPr lang="en-GB" dirty="0" err="1"/>
              <a:t>DeepCore</a:t>
            </a:r>
            <a:r>
              <a:rPr lang="en-GB" dirty="0"/>
              <a:t> is a subset of 20 strings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Computational time is driven by calculating hit  pairs, which has a flexibility of two orders magnitude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Testing this at the </a:t>
            </a:r>
            <a:r>
              <a:rPr lang="en-GB" dirty="0" err="1"/>
              <a:t>IceCube</a:t>
            </a:r>
            <a:r>
              <a:rPr lang="en-GB" dirty="0"/>
              <a:t> test DAQ will put constraints on the different parameters to match CPU restrictions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800685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Content Placeholder 8">
            <a:extLst>
              <a:ext uri="{FF2B5EF4-FFF2-40B4-BE49-F238E27FC236}">
                <a16:creationId xmlns:a16="http://schemas.microsoft.com/office/drawing/2014/main" id="{587D7D66-8472-4159-B54C-29DA63C631E5}"/>
              </a:ext>
            </a:extLst>
          </p:cNvPr>
          <p:cNvSpPr>
            <a:spLocks noGrp="1"/>
          </p:cNvSpPr>
          <p:nvPr>
            <p:ph idx="1"/>
          </p:nvPr>
        </p:nvSpPr>
        <p:spPr>
          <a:xfrm>
            <a:off x="241840" y="112036"/>
            <a:ext cx="10738198" cy="5822938"/>
          </a:xfrm>
        </p:spPr>
        <p:txBody>
          <a:bodyPr>
            <a:normAutofit/>
          </a:bodyPr>
          <a:lstStyle/>
          <a:p>
            <a:pPr marL="0" indent="0">
              <a:buNone/>
            </a:pPr>
            <a:r>
              <a:rPr lang="en-US" sz="3900" dirty="0"/>
              <a:t>Summary</a:t>
            </a:r>
            <a:endParaRPr lang="en-US" sz="2000" dirty="0"/>
          </a:p>
          <a:p>
            <a:r>
              <a:rPr lang="en-US" sz="2000" dirty="0"/>
              <a:t>Presented a new trigger for faint exotic signatures in </a:t>
            </a:r>
            <a:r>
              <a:rPr lang="en-US" sz="2000" dirty="0" err="1"/>
              <a:t>IceCube</a:t>
            </a:r>
            <a:endParaRPr lang="en-US" sz="2000" dirty="0"/>
          </a:p>
          <a:p>
            <a:r>
              <a:rPr lang="en-US" sz="2000" dirty="0"/>
              <a:t>Here presented the study for fractionally charged particles</a:t>
            </a:r>
          </a:p>
          <a:p>
            <a:r>
              <a:rPr lang="en-US" sz="2000" dirty="0"/>
              <a:t>Different versions allow for scaling  the trigger rate and computational resources </a:t>
            </a:r>
          </a:p>
          <a:p>
            <a:r>
              <a:rPr lang="en-US" sz="2000" dirty="0"/>
              <a:t>Significant efficiency gain ranging between 1.54 – 1.89 (100 – 400 Hz)</a:t>
            </a:r>
          </a:p>
          <a:p>
            <a:pPr marL="0" indent="0">
              <a:buNone/>
            </a:pPr>
            <a:endParaRPr lang="en-US" sz="3200" dirty="0"/>
          </a:p>
          <a:p>
            <a:pPr marL="0" indent="0">
              <a:buNone/>
            </a:pPr>
            <a:r>
              <a:rPr lang="en-US" sz="3900" dirty="0"/>
              <a:t>Outlook</a:t>
            </a:r>
          </a:p>
          <a:p>
            <a:r>
              <a:rPr lang="en-US" sz="2000" dirty="0"/>
              <a:t>Test code at the test DAQ of </a:t>
            </a:r>
            <a:r>
              <a:rPr lang="en-US" sz="2000" dirty="0" err="1"/>
              <a:t>IceCube</a:t>
            </a:r>
            <a:endParaRPr lang="en-US" sz="2000" dirty="0"/>
          </a:p>
          <a:p>
            <a:endParaRPr lang="en-US" sz="2000" dirty="0"/>
          </a:p>
          <a:p>
            <a:endParaRPr lang="en-US" sz="2000" dirty="0"/>
          </a:p>
          <a:p>
            <a:endParaRPr lang="en-US" sz="2000" dirty="0"/>
          </a:p>
          <a:p>
            <a:pPr marL="0" indent="0" algn="ctr">
              <a:buNone/>
            </a:pPr>
            <a:r>
              <a:rPr lang="en-US" sz="4000" dirty="0"/>
              <a:t>	Thank you for your attention</a:t>
            </a:r>
          </a:p>
          <a:p>
            <a:pPr marL="0" indent="0">
              <a:buNone/>
            </a:pPr>
            <a:endParaRPr lang="en-US" sz="2000" dirty="0"/>
          </a:p>
          <a:p>
            <a:endParaRPr lang="en-US" sz="2000" dirty="0"/>
          </a:p>
        </p:txBody>
      </p:sp>
      <p:sp>
        <p:nvSpPr>
          <p:cNvPr id="6" name="TextBox 5">
            <a:extLst>
              <a:ext uri="{FF2B5EF4-FFF2-40B4-BE49-F238E27FC236}">
                <a16:creationId xmlns:a16="http://schemas.microsoft.com/office/drawing/2014/main" id="{A5D3CEB6-DD41-416B-AD0B-F62C3724E3FC}"/>
              </a:ext>
            </a:extLst>
          </p:cNvPr>
          <p:cNvSpPr txBox="1"/>
          <p:nvPr/>
        </p:nvSpPr>
        <p:spPr>
          <a:xfrm>
            <a:off x="4432663" y="6014180"/>
            <a:ext cx="6096000" cy="369332"/>
          </a:xfrm>
          <a:prstGeom prst="rect">
            <a:avLst/>
          </a:prstGeom>
          <a:noFill/>
        </p:spPr>
        <p:txBody>
          <a:bodyPr wrap="square">
            <a:spAutoFit/>
          </a:bodyPr>
          <a:lstStyle/>
          <a:p>
            <a:r>
              <a:rPr lang="en-US" sz="1800" dirty="0"/>
              <a:t>stuerwald@uni-wuppertal.de </a:t>
            </a:r>
          </a:p>
        </p:txBody>
      </p:sp>
    </p:spTree>
    <p:extLst>
      <p:ext uri="{BB962C8B-B14F-4D97-AF65-F5344CB8AC3E}">
        <p14:creationId xmlns:p14="http://schemas.microsoft.com/office/powerpoint/2010/main" val="3510795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Content Placeholder 8">
            <a:extLst>
              <a:ext uri="{FF2B5EF4-FFF2-40B4-BE49-F238E27FC236}">
                <a16:creationId xmlns:a16="http://schemas.microsoft.com/office/drawing/2014/main" id="{587D7D66-8472-4159-B54C-29DA63C631E5}"/>
              </a:ext>
            </a:extLst>
          </p:cNvPr>
          <p:cNvSpPr>
            <a:spLocks noGrp="1"/>
          </p:cNvSpPr>
          <p:nvPr>
            <p:ph idx="1"/>
          </p:nvPr>
        </p:nvSpPr>
        <p:spPr>
          <a:xfrm>
            <a:off x="259770" y="623026"/>
            <a:ext cx="10850682" cy="5263332"/>
          </a:xfrm>
        </p:spPr>
        <p:txBody>
          <a:bodyPr>
            <a:normAutofit/>
          </a:bodyPr>
          <a:lstStyle/>
          <a:p>
            <a:r>
              <a:rPr lang="en-US" sz="1800" dirty="0"/>
              <a:t>Create all hit pair combinations per time window and calculate the velocity between them</a:t>
            </a:r>
          </a:p>
          <a:p>
            <a:r>
              <a:rPr lang="en-US" sz="1800" dirty="0"/>
              <a:t>Cut on velocity 10000-310000 km/s</a:t>
            </a:r>
          </a:p>
          <a:p>
            <a:r>
              <a:rPr lang="en-US" sz="1800" dirty="0"/>
              <a:t>The surviving hit pairs per time window are counted</a:t>
            </a:r>
          </a:p>
          <a:p>
            <a:endParaRPr lang="en-US" sz="2000" dirty="0"/>
          </a:p>
        </p:txBody>
      </p:sp>
      <p:sp>
        <p:nvSpPr>
          <p:cNvPr id="10" name="TextBox 9">
            <a:extLst>
              <a:ext uri="{FF2B5EF4-FFF2-40B4-BE49-F238E27FC236}">
                <a16:creationId xmlns:a16="http://schemas.microsoft.com/office/drawing/2014/main" id="{9A8B94AF-62F6-4124-8B11-31B3E7D62BD6}"/>
              </a:ext>
            </a:extLst>
          </p:cNvPr>
          <p:cNvSpPr txBox="1"/>
          <p:nvPr/>
        </p:nvSpPr>
        <p:spPr>
          <a:xfrm>
            <a:off x="158266" y="69028"/>
            <a:ext cx="9211330" cy="553998"/>
          </a:xfrm>
          <a:prstGeom prst="rect">
            <a:avLst/>
          </a:prstGeom>
          <a:noFill/>
        </p:spPr>
        <p:txBody>
          <a:bodyPr wrap="square" rtlCol="0">
            <a:spAutoFit/>
          </a:bodyPr>
          <a:lstStyle/>
          <a:p>
            <a:r>
              <a:rPr lang="en-US" sz="3000" dirty="0"/>
              <a:t>Hit pair velocity </a:t>
            </a:r>
          </a:p>
        </p:txBody>
      </p:sp>
      <p:pic>
        <p:nvPicPr>
          <p:cNvPr id="13" name="Picture 12">
            <a:extLst>
              <a:ext uri="{FF2B5EF4-FFF2-40B4-BE49-F238E27FC236}">
                <a16:creationId xmlns:a16="http://schemas.microsoft.com/office/drawing/2014/main" id="{9B2C401F-5C24-46F5-99A6-F1B9202A22DF}"/>
              </a:ext>
            </a:extLst>
          </p:cNvPr>
          <p:cNvPicPr>
            <a:picLocks noChangeAspect="1"/>
          </p:cNvPicPr>
          <p:nvPr/>
        </p:nvPicPr>
        <p:blipFill>
          <a:blip r:embed="rId2"/>
          <a:stretch>
            <a:fillRect/>
          </a:stretch>
        </p:blipFill>
        <p:spPr>
          <a:xfrm>
            <a:off x="2927896" y="2456150"/>
            <a:ext cx="5987504" cy="3767787"/>
          </a:xfrm>
          <a:prstGeom prst="rect">
            <a:avLst/>
          </a:prstGeom>
        </p:spPr>
      </p:pic>
    </p:spTree>
    <p:extLst>
      <p:ext uri="{BB962C8B-B14F-4D97-AF65-F5344CB8AC3E}">
        <p14:creationId xmlns:p14="http://schemas.microsoft.com/office/powerpoint/2010/main" val="2466041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56B56E0-5182-47C7-B204-338F915FEAF2}"/>
              </a:ext>
            </a:extLst>
          </p:cNvPr>
          <p:cNvPicPr>
            <a:picLocks noChangeAspect="1"/>
          </p:cNvPicPr>
          <p:nvPr/>
        </p:nvPicPr>
        <p:blipFill>
          <a:blip r:embed="rId3"/>
          <a:stretch>
            <a:fillRect/>
          </a:stretch>
        </p:blipFill>
        <p:spPr>
          <a:xfrm>
            <a:off x="6899868" y="209292"/>
            <a:ext cx="4686250" cy="2964505"/>
          </a:xfrm>
          <a:prstGeom prst="rect">
            <a:avLst/>
          </a:prstGeom>
        </p:spPr>
      </p:pic>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Content Placeholder 8">
            <a:extLst>
              <a:ext uri="{FF2B5EF4-FFF2-40B4-BE49-F238E27FC236}">
                <a16:creationId xmlns:a16="http://schemas.microsoft.com/office/drawing/2014/main" id="{587D7D66-8472-4159-B54C-29DA63C631E5}"/>
              </a:ext>
            </a:extLst>
          </p:cNvPr>
          <p:cNvSpPr>
            <a:spLocks noGrp="1"/>
          </p:cNvSpPr>
          <p:nvPr>
            <p:ph idx="1"/>
          </p:nvPr>
        </p:nvSpPr>
        <p:spPr>
          <a:xfrm>
            <a:off x="328596" y="493227"/>
            <a:ext cx="10850682" cy="5263332"/>
          </a:xfrm>
        </p:spPr>
        <p:txBody>
          <a:bodyPr>
            <a:normAutofit/>
          </a:bodyPr>
          <a:lstStyle/>
          <a:p>
            <a:endParaRPr lang="en-US" sz="2000" dirty="0"/>
          </a:p>
          <a:p>
            <a:endParaRPr lang="en-US" sz="2000" dirty="0"/>
          </a:p>
        </p:txBody>
      </p:sp>
      <p:sp>
        <p:nvSpPr>
          <p:cNvPr id="7" name="TextBox 6">
            <a:extLst>
              <a:ext uri="{FF2B5EF4-FFF2-40B4-BE49-F238E27FC236}">
                <a16:creationId xmlns:a16="http://schemas.microsoft.com/office/drawing/2014/main" id="{5EBDA26F-7341-4B75-93A8-F910780D2173}"/>
              </a:ext>
            </a:extLst>
          </p:cNvPr>
          <p:cNvSpPr txBox="1"/>
          <p:nvPr/>
        </p:nvSpPr>
        <p:spPr>
          <a:xfrm>
            <a:off x="328596" y="70598"/>
            <a:ext cx="9211330" cy="553998"/>
          </a:xfrm>
          <a:prstGeom prst="rect">
            <a:avLst/>
          </a:prstGeom>
          <a:noFill/>
        </p:spPr>
        <p:txBody>
          <a:bodyPr wrap="square" rtlCol="0">
            <a:spAutoFit/>
          </a:bodyPr>
          <a:lstStyle/>
          <a:p>
            <a:r>
              <a:rPr lang="en-US" sz="3000" dirty="0"/>
              <a:t>Alternative for Cut 3. </a:t>
            </a:r>
          </a:p>
        </p:txBody>
      </p:sp>
      <p:sp>
        <p:nvSpPr>
          <p:cNvPr id="11" name="TextBox 10">
            <a:extLst>
              <a:ext uri="{FF2B5EF4-FFF2-40B4-BE49-F238E27FC236}">
                <a16:creationId xmlns:a16="http://schemas.microsoft.com/office/drawing/2014/main" id="{1346C321-2C8F-4DCB-95DB-FF3DA2A4C118}"/>
              </a:ext>
            </a:extLst>
          </p:cNvPr>
          <p:cNvSpPr txBox="1"/>
          <p:nvPr/>
        </p:nvSpPr>
        <p:spPr>
          <a:xfrm>
            <a:off x="549905" y="655583"/>
            <a:ext cx="4580016" cy="4801314"/>
          </a:xfrm>
          <a:prstGeom prst="rect">
            <a:avLst/>
          </a:prstGeom>
          <a:noFill/>
        </p:spPr>
        <p:txBody>
          <a:bodyPr wrap="square" rtlCol="0">
            <a:spAutoFit/>
          </a:bodyPr>
          <a:lstStyle/>
          <a:p>
            <a:pPr marL="285750" indent="-285750">
              <a:buFont typeface="Arial" panose="020B0604020202020204" pitchFamily="34" charset="0"/>
              <a:buChar char="•"/>
            </a:pPr>
            <a:r>
              <a:rPr lang="en-US" dirty="0"/>
              <a:t>Calculate the direction for all remaining hit pairs per time window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detector noise there should be no preferred direction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Histogram per time window the direction in 20° bins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Look for bins with the maximum #entries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Top: example for </a:t>
            </a:r>
            <a:r>
              <a:rPr lang="en-US" b="1" dirty="0"/>
              <a:t>one</a:t>
            </a:r>
            <a:r>
              <a:rPr lang="en-US" dirty="0"/>
              <a:t> time window of a </a:t>
            </a:r>
            <a:r>
              <a:rPr lang="en-US" dirty="0" err="1"/>
              <a:t>signal+Detector</a:t>
            </a:r>
            <a:r>
              <a:rPr lang="en-US" dirty="0"/>
              <a:t> data event (simulated zenith 80.5°)</a:t>
            </a:r>
          </a:p>
          <a:p>
            <a:endParaRPr lang="en-US" dirty="0"/>
          </a:p>
          <a:p>
            <a:pPr marL="285750" indent="-285750">
              <a:buFont typeface="Arial" panose="020B0604020202020204" pitchFamily="34" charset="0"/>
              <a:buChar char="•"/>
            </a:pPr>
            <a:r>
              <a:rPr lang="en-US" dirty="0"/>
              <a:t>The zenith and azimuth cut (&gt;6 and &gt;4) have to be satisfied by the time window</a:t>
            </a:r>
          </a:p>
        </p:txBody>
      </p:sp>
      <p:sp>
        <p:nvSpPr>
          <p:cNvPr id="4" name="Oval 3">
            <a:extLst>
              <a:ext uri="{FF2B5EF4-FFF2-40B4-BE49-F238E27FC236}">
                <a16:creationId xmlns:a16="http://schemas.microsoft.com/office/drawing/2014/main" id="{8E9D185E-F3F8-492B-8199-E6C066F7A111}"/>
              </a:ext>
            </a:extLst>
          </p:cNvPr>
          <p:cNvSpPr/>
          <p:nvPr/>
        </p:nvSpPr>
        <p:spPr>
          <a:xfrm>
            <a:off x="8949787" y="417049"/>
            <a:ext cx="664652" cy="32752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a:extLst>
              <a:ext uri="{FF2B5EF4-FFF2-40B4-BE49-F238E27FC236}">
                <a16:creationId xmlns:a16="http://schemas.microsoft.com/office/drawing/2014/main" id="{EB1F902B-EDEB-9966-CC56-D3532893A38F}"/>
              </a:ext>
            </a:extLst>
          </p:cNvPr>
          <p:cNvPicPr>
            <a:picLocks noChangeAspect="1"/>
          </p:cNvPicPr>
          <p:nvPr/>
        </p:nvPicPr>
        <p:blipFill>
          <a:blip r:embed="rId4"/>
          <a:stretch>
            <a:fillRect/>
          </a:stretch>
        </p:blipFill>
        <p:spPr>
          <a:xfrm>
            <a:off x="4704094" y="3657083"/>
            <a:ext cx="3764935" cy="2249307"/>
          </a:xfrm>
          <a:prstGeom prst="rect">
            <a:avLst/>
          </a:prstGeom>
        </p:spPr>
      </p:pic>
      <p:pic>
        <p:nvPicPr>
          <p:cNvPr id="12" name="Grafik 11">
            <a:extLst>
              <a:ext uri="{FF2B5EF4-FFF2-40B4-BE49-F238E27FC236}">
                <a16:creationId xmlns:a16="http://schemas.microsoft.com/office/drawing/2014/main" id="{0FFBFAA5-D65F-E5A5-A43B-F629069CA1F8}"/>
              </a:ext>
            </a:extLst>
          </p:cNvPr>
          <p:cNvPicPr>
            <a:picLocks noChangeAspect="1"/>
          </p:cNvPicPr>
          <p:nvPr/>
        </p:nvPicPr>
        <p:blipFill>
          <a:blip r:embed="rId5"/>
          <a:stretch>
            <a:fillRect/>
          </a:stretch>
        </p:blipFill>
        <p:spPr>
          <a:xfrm>
            <a:off x="8371798" y="3684204"/>
            <a:ext cx="3820202" cy="2234281"/>
          </a:xfrm>
          <a:prstGeom prst="rect">
            <a:avLst/>
          </a:prstGeom>
        </p:spPr>
      </p:pic>
    </p:spTree>
    <p:extLst>
      <p:ext uri="{BB962C8B-B14F-4D97-AF65-F5344CB8AC3E}">
        <p14:creationId xmlns:p14="http://schemas.microsoft.com/office/powerpoint/2010/main" val="595563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Content Placeholder 3">
                <a:extLst>
                  <a:ext uri="{FF2B5EF4-FFF2-40B4-BE49-F238E27FC236}">
                    <a16:creationId xmlns:a16="http://schemas.microsoft.com/office/drawing/2014/main" id="{DA8A9099-9392-4DDC-59FC-8EC1965594C5}"/>
                  </a:ext>
                </a:extLst>
              </p:cNvPr>
              <p:cNvSpPr>
                <a:spLocks noGrp="1"/>
              </p:cNvSpPr>
              <p:nvPr>
                <p:ph idx="1"/>
              </p:nvPr>
            </p:nvSpPr>
            <p:spPr>
              <a:xfrm>
                <a:off x="511886" y="269172"/>
                <a:ext cx="10828468" cy="2984739"/>
              </a:xfrm>
            </p:spPr>
            <p:txBody>
              <a:bodyPr>
                <a:normAutofit/>
              </a:bodyPr>
              <a:lstStyle/>
              <a:p>
                <a:endParaRPr lang="en-US" sz="2000" b="1" dirty="0"/>
              </a:p>
              <a:p>
                <a:r>
                  <a:rPr lang="en-AU" sz="1800" dirty="0">
                    <a:latin typeface="Cambria Math" panose="02040503050406030204" pitchFamily="18" charset="0"/>
                    <a:ea typeface="Cambria Math" panose="02040503050406030204" pitchFamily="18" charset="0"/>
                  </a:rPr>
                  <a:t>Comparison of two methods to reduce the SLC hit rate (</a:t>
                </a:r>
                <a14:m>
                  <m:oMath xmlns:m="http://schemas.openxmlformats.org/officeDocument/2006/math">
                    <m:r>
                      <a:rPr lang="en-AU" sz="1800" b="0" i="1" smtClean="0">
                        <a:latin typeface="Cambria Math" panose="02040503050406030204" pitchFamily="18" charset="0"/>
                        <a:ea typeface="Cambria Math" panose="02040503050406030204" pitchFamily="18" charset="0"/>
                      </a:rPr>
                      <m:t>≈2.7 </m:t>
                    </m:r>
                    <m:r>
                      <a:rPr lang="en-AU" sz="1800" b="0" i="1" smtClean="0">
                        <a:latin typeface="Cambria Math" panose="02040503050406030204" pitchFamily="18" charset="0"/>
                        <a:ea typeface="Cambria Math" panose="02040503050406030204" pitchFamily="18" charset="0"/>
                      </a:rPr>
                      <m:t>𝑀𝐻𝑧</m:t>
                    </m:r>
                    <m:r>
                      <a:rPr lang="en-AU" sz="1800" b="0" i="1" smtClean="0">
                        <a:latin typeface="Cambria Math" panose="02040503050406030204" pitchFamily="18" charset="0"/>
                        <a:ea typeface="Cambria Math" panose="02040503050406030204" pitchFamily="18" charset="0"/>
                      </a:rPr>
                      <m:t>)</m:t>
                    </m:r>
                  </m:oMath>
                </a14:m>
                <a:endParaRPr lang="en-AU" sz="1800" dirty="0">
                  <a:latin typeface="Cambria Math" panose="02040503050406030204" pitchFamily="18" charset="0"/>
                  <a:ea typeface="Cambria Math" panose="02040503050406030204" pitchFamily="18" charset="0"/>
                </a:endParaRPr>
              </a:p>
              <a:p>
                <a:r>
                  <a:rPr lang="de-DE" sz="1800" dirty="0">
                    <a:latin typeface="Cambria Math" panose="02040503050406030204" pitchFamily="18" charset="0"/>
                    <a:ea typeface="Cambria Math" panose="02040503050406030204" pitchFamily="18" charset="0"/>
                  </a:rPr>
                  <a:t>1. </a:t>
                </a:r>
                <a:r>
                  <a:rPr lang="en-AU" sz="1800" dirty="0">
                    <a:latin typeface="Cambria Math" panose="02040503050406030204" pitchFamily="18" charset="0"/>
                    <a:ea typeface="Cambria Math" panose="02040503050406030204" pitchFamily="18" charset="0"/>
                  </a:rPr>
                  <a:t>Apply for each DOM a deadtime after each SLC</a:t>
                </a:r>
              </a:p>
              <a:p>
                <a:r>
                  <a:rPr lang="en-AU" sz="1800" dirty="0">
                    <a:latin typeface="Cambria Math" panose="02040503050406030204" pitchFamily="18" charset="0"/>
                    <a:ea typeface="Cambria Math" panose="02040503050406030204" pitchFamily="18" charset="0"/>
                  </a:rPr>
                  <a:t>2. Take time windows of x ns and look for DOMs that were only hit once („Isolated DOMs“)</a:t>
                </a:r>
              </a:p>
              <a:p>
                <a:r>
                  <a:rPr lang="en-AU" sz="1800" dirty="0">
                    <a:latin typeface="Cambria Math" panose="02040503050406030204" pitchFamily="18" charset="0"/>
                    <a:ea typeface="Cambria Math" panose="02040503050406030204" pitchFamily="18" charset="0"/>
                  </a:rPr>
                  <a:t>Isolated DOMs method shows better results</a:t>
                </a:r>
              </a:p>
              <a:p>
                <a:r>
                  <a:rPr lang="en-AU" sz="1800" dirty="0">
                    <a:latin typeface="Cambria Math" panose="02040503050406030204" pitchFamily="18" charset="0"/>
                    <a:ea typeface="Cambria Math" panose="02040503050406030204" pitchFamily="18" charset="0"/>
                  </a:rPr>
                  <a:t>In the following plots for a 100.000 ns large timescale window are shown</a:t>
                </a:r>
                <a:endParaRPr lang="en-AU" sz="1200" dirty="0"/>
              </a:p>
              <a:p>
                <a:endParaRPr lang="de-DE" sz="2000" dirty="0"/>
              </a:p>
              <a:p>
                <a:pPr marL="0" indent="0">
                  <a:buNone/>
                </a:pPr>
                <a:endParaRPr lang="de-DE" sz="2000" dirty="0"/>
              </a:p>
              <a:p>
                <a:endParaRPr lang="de-DE" sz="2000" dirty="0"/>
              </a:p>
              <a:p>
                <a:pPr lvl="1"/>
                <a:endParaRPr lang="en-US" sz="1600" dirty="0"/>
              </a:p>
              <a:p>
                <a:pPr marL="0" indent="0">
                  <a:buNone/>
                </a:pPr>
                <a:endParaRPr lang="en-US" sz="2000" dirty="0"/>
              </a:p>
              <a:p>
                <a:endParaRPr lang="en-US" sz="2000" dirty="0"/>
              </a:p>
              <a:p>
                <a:endParaRPr lang="en-US" sz="2000" dirty="0"/>
              </a:p>
            </p:txBody>
          </p:sp>
        </mc:Choice>
        <mc:Fallback xmlns="">
          <p:sp>
            <p:nvSpPr>
              <p:cNvPr id="16" name="Content Placeholder 3">
                <a:extLst>
                  <a:ext uri="{FF2B5EF4-FFF2-40B4-BE49-F238E27FC236}">
                    <a16:creationId xmlns:a16="http://schemas.microsoft.com/office/drawing/2014/main" id="{DA8A9099-9392-4DDC-59FC-8EC1965594C5}"/>
                  </a:ext>
                </a:extLst>
              </p:cNvPr>
              <p:cNvSpPr>
                <a:spLocks noGrp="1" noRot="1" noChangeAspect="1" noMove="1" noResize="1" noEditPoints="1" noAdjustHandles="1" noChangeArrowheads="1" noChangeShapeType="1" noTextEdit="1"/>
              </p:cNvSpPr>
              <p:nvPr>
                <p:ph idx="1"/>
              </p:nvPr>
            </p:nvSpPr>
            <p:spPr>
              <a:xfrm>
                <a:off x="511886" y="269172"/>
                <a:ext cx="10828468" cy="2984739"/>
              </a:xfrm>
              <a:blipFill>
                <a:blip r:embed="rId2"/>
                <a:stretch>
                  <a:fillRect l="-394"/>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DED50C2F-B7B8-3452-9AC7-B0B6AA9A4EAE}"/>
              </a:ext>
            </a:extLst>
          </p:cNvPr>
          <p:cNvSpPr>
            <a:spLocks noGrp="1"/>
          </p:cNvSpPr>
          <p:nvPr>
            <p:ph type="title"/>
          </p:nvPr>
        </p:nvSpPr>
        <p:spPr>
          <a:xfrm>
            <a:off x="249039" y="-393609"/>
            <a:ext cx="10515600" cy="1325563"/>
          </a:xfrm>
        </p:spPr>
        <p:txBody>
          <a:bodyPr>
            <a:normAutofit/>
          </a:bodyPr>
          <a:lstStyle/>
          <a:p>
            <a:r>
              <a:rPr lang="en-US" sz="3000" dirty="0">
                <a:latin typeface="Calibri (Body)"/>
              </a:rPr>
              <a:t>Methods to reduce the hit rate</a:t>
            </a:r>
          </a:p>
        </p:txBody>
      </p:sp>
      <p:pic>
        <p:nvPicPr>
          <p:cNvPr id="5" name="Grafik 4">
            <a:extLst>
              <a:ext uri="{FF2B5EF4-FFF2-40B4-BE49-F238E27FC236}">
                <a16:creationId xmlns:a16="http://schemas.microsoft.com/office/drawing/2014/main" id="{5320CFD2-78C3-8668-B892-F1AD838FADE9}"/>
              </a:ext>
            </a:extLst>
          </p:cNvPr>
          <p:cNvPicPr>
            <a:picLocks noChangeAspect="1"/>
          </p:cNvPicPr>
          <p:nvPr/>
        </p:nvPicPr>
        <p:blipFill>
          <a:blip r:embed="rId3"/>
          <a:stretch>
            <a:fillRect/>
          </a:stretch>
        </p:blipFill>
        <p:spPr>
          <a:xfrm>
            <a:off x="511886" y="2922289"/>
            <a:ext cx="5845177" cy="3119205"/>
          </a:xfrm>
          <a:prstGeom prst="rect">
            <a:avLst/>
          </a:prstGeom>
        </p:spPr>
      </p:pic>
      <p:pic>
        <p:nvPicPr>
          <p:cNvPr id="7" name="Grafik 6">
            <a:extLst>
              <a:ext uri="{FF2B5EF4-FFF2-40B4-BE49-F238E27FC236}">
                <a16:creationId xmlns:a16="http://schemas.microsoft.com/office/drawing/2014/main" id="{DCDD34B0-AB78-61E4-8F78-7F1CA7F4BE09}"/>
              </a:ext>
            </a:extLst>
          </p:cNvPr>
          <p:cNvPicPr>
            <a:picLocks noChangeAspect="1"/>
          </p:cNvPicPr>
          <p:nvPr/>
        </p:nvPicPr>
        <p:blipFill>
          <a:blip r:embed="rId4"/>
          <a:stretch>
            <a:fillRect/>
          </a:stretch>
        </p:blipFill>
        <p:spPr>
          <a:xfrm>
            <a:off x="6249509" y="2922289"/>
            <a:ext cx="5807333" cy="3262231"/>
          </a:xfrm>
          <a:prstGeom prst="rect">
            <a:avLst/>
          </a:prstGeom>
        </p:spPr>
      </p:pic>
      <p:sp>
        <p:nvSpPr>
          <p:cNvPr id="4" name="Rechteck 3">
            <a:extLst>
              <a:ext uri="{FF2B5EF4-FFF2-40B4-BE49-F238E27FC236}">
                <a16:creationId xmlns:a16="http://schemas.microsoft.com/office/drawing/2014/main" id="{090FCB17-9FEA-4BE0-1282-AC71FDBA7CF3}"/>
              </a:ext>
            </a:extLst>
          </p:cNvPr>
          <p:cNvSpPr/>
          <p:nvPr/>
        </p:nvSpPr>
        <p:spPr>
          <a:xfrm>
            <a:off x="8247740" y="5808057"/>
            <a:ext cx="905435" cy="197941"/>
          </a:xfrm>
          <a:prstGeom prst="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1679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58C25204-2794-4990-95D9-924BA0667EEB}"/>
              </a:ext>
            </a:extLst>
          </p:cNvPr>
          <p:cNvSpPr txBox="1"/>
          <p:nvPr/>
        </p:nvSpPr>
        <p:spPr>
          <a:xfrm>
            <a:off x="227098" y="42828"/>
            <a:ext cx="11441441" cy="553998"/>
          </a:xfrm>
          <a:prstGeom prst="rect">
            <a:avLst/>
          </a:prstGeom>
          <a:noFill/>
        </p:spPr>
        <p:txBody>
          <a:bodyPr wrap="square" rtlCol="0">
            <a:spAutoFit/>
          </a:bodyPr>
          <a:lstStyle/>
          <a:p>
            <a:r>
              <a:rPr lang="en-US" sz="3000" dirty="0"/>
              <a:t>Muon simulation example</a:t>
            </a:r>
          </a:p>
        </p:txBody>
      </p:sp>
      <p:sp>
        <p:nvSpPr>
          <p:cNvPr id="9" name="TextBox 8">
            <a:extLst>
              <a:ext uri="{FF2B5EF4-FFF2-40B4-BE49-F238E27FC236}">
                <a16:creationId xmlns:a16="http://schemas.microsoft.com/office/drawing/2014/main" id="{AB090B52-BB02-48A3-9A2F-D08B0AEFAB4F}"/>
              </a:ext>
            </a:extLst>
          </p:cNvPr>
          <p:cNvSpPr txBox="1"/>
          <p:nvPr/>
        </p:nvSpPr>
        <p:spPr>
          <a:xfrm>
            <a:off x="7579385" y="3436674"/>
            <a:ext cx="1652381" cy="369332"/>
          </a:xfrm>
          <a:prstGeom prst="rect">
            <a:avLst/>
          </a:prstGeom>
          <a:noFill/>
        </p:spPr>
        <p:txBody>
          <a:bodyPr wrap="square">
            <a:spAutoFit/>
          </a:bodyPr>
          <a:lstStyle/>
          <a:p>
            <a:r>
              <a:rPr lang="en-US" sz="1800" dirty="0"/>
              <a:t>Muon 500 GeV </a:t>
            </a:r>
          </a:p>
        </p:txBody>
      </p:sp>
      <p:sp>
        <p:nvSpPr>
          <p:cNvPr id="11" name="TextBox 10">
            <a:extLst>
              <a:ext uri="{FF2B5EF4-FFF2-40B4-BE49-F238E27FC236}">
                <a16:creationId xmlns:a16="http://schemas.microsoft.com/office/drawing/2014/main" id="{6CD8201F-09AB-4197-97ED-93205682B32B}"/>
              </a:ext>
            </a:extLst>
          </p:cNvPr>
          <p:cNvSpPr txBox="1"/>
          <p:nvPr/>
        </p:nvSpPr>
        <p:spPr>
          <a:xfrm>
            <a:off x="266246" y="596825"/>
            <a:ext cx="4901371" cy="5355312"/>
          </a:xfrm>
          <a:prstGeom prst="rect">
            <a:avLst/>
          </a:prstGeom>
          <a:noFill/>
        </p:spPr>
        <p:txBody>
          <a:bodyPr wrap="square" rtlCol="0">
            <a:spAutoFit/>
          </a:bodyPr>
          <a:lstStyle/>
          <a:p>
            <a:pPr marL="285750" indent="-285750">
              <a:buFont typeface="Arial" panose="020B0604020202020204" pitchFamily="34" charset="0"/>
              <a:buChar char="•"/>
            </a:pPr>
            <a:r>
              <a:rPr lang="en-US" dirty="0"/>
              <a:t>Muons: without detector noise</a:t>
            </a:r>
          </a:p>
          <a:p>
            <a:pPr marL="285750" indent="-285750">
              <a:buFont typeface="Arial" panose="020B0604020202020204" pitchFamily="34" charset="0"/>
              <a:buChar char="•"/>
            </a:pPr>
            <a:r>
              <a:rPr lang="en-US" dirty="0"/>
              <a:t>Energy close to detector entry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Muons are a main background source for fractionally charged particles</a:t>
            </a:r>
          </a:p>
          <a:p>
            <a:endParaRPr lang="en-US" dirty="0"/>
          </a:p>
          <a:p>
            <a:pPr marL="285750" indent="-285750">
              <a:buFont typeface="Arial" panose="020B0604020202020204" pitchFamily="34" charset="0"/>
              <a:buChar char="•"/>
            </a:pPr>
            <a:r>
              <a:rPr lang="en-US" dirty="0"/>
              <a:t>The </a:t>
            </a:r>
            <a:r>
              <a:rPr lang="en-US" b="1" dirty="0"/>
              <a:t>high energy muon </a:t>
            </a:r>
            <a:r>
              <a:rPr lang="en-US" dirty="0"/>
              <a:t>produces many hits and dominantly HLC hits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Separatable by the </a:t>
            </a:r>
            <a:r>
              <a:rPr lang="en-US" b="1" dirty="0"/>
              <a:t>number of hits </a:t>
            </a:r>
            <a:r>
              <a:rPr lang="en-US" dirty="0"/>
              <a:t>and </a:t>
            </a:r>
            <a:r>
              <a:rPr lang="en-US" b="1" dirty="0"/>
              <a:t>SLC fraction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low energetic muon produces SLCs and HLCs in equal portions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low energetic muons fall within the parameter space of the fractionally charged particles</a:t>
            </a:r>
          </a:p>
          <a:p>
            <a:pPr marL="285750" indent="-285750">
              <a:buFont typeface="Arial" panose="020B0604020202020204" pitchFamily="34" charset="0"/>
              <a:buChar char="•"/>
            </a:pPr>
            <a:endParaRPr lang="en-US" dirty="0"/>
          </a:p>
        </p:txBody>
      </p:sp>
      <p:sp>
        <p:nvSpPr>
          <p:cNvPr id="16" name="TextBox 15">
            <a:extLst>
              <a:ext uri="{FF2B5EF4-FFF2-40B4-BE49-F238E27FC236}">
                <a16:creationId xmlns:a16="http://schemas.microsoft.com/office/drawing/2014/main" id="{9F052F7A-904A-4056-A763-5B380DC40F71}"/>
              </a:ext>
            </a:extLst>
          </p:cNvPr>
          <p:cNvSpPr txBox="1"/>
          <p:nvPr/>
        </p:nvSpPr>
        <p:spPr>
          <a:xfrm>
            <a:off x="7515293" y="482412"/>
            <a:ext cx="1652381" cy="369332"/>
          </a:xfrm>
          <a:prstGeom prst="rect">
            <a:avLst/>
          </a:prstGeom>
          <a:noFill/>
        </p:spPr>
        <p:txBody>
          <a:bodyPr wrap="square">
            <a:spAutoFit/>
          </a:bodyPr>
          <a:lstStyle/>
          <a:p>
            <a:r>
              <a:rPr lang="en-US" sz="1800" dirty="0"/>
              <a:t>Muon 100 </a:t>
            </a:r>
            <a:r>
              <a:rPr lang="en-US" dirty="0" err="1"/>
              <a:t>T</a:t>
            </a:r>
            <a:r>
              <a:rPr lang="en-US" sz="1800" dirty="0" err="1"/>
              <a:t>eV</a:t>
            </a:r>
            <a:r>
              <a:rPr lang="en-US" sz="1800" dirty="0"/>
              <a:t> </a:t>
            </a:r>
          </a:p>
        </p:txBody>
      </p:sp>
      <p:pic>
        <p:nvPicPr>
          <p:cNvPr id="4" name="Picture 3" descr="A picture containing curtain, dark, night&#10;&#10;Description automatically generated">
            <a:extLst>
              <a:ext uri="{FF2B5EF4-FFF2-40B4-BE49-F238E27FC236}">
                <a16:creationId xmlns:a16="http://schemas.microsoft.com/office/drawing/2014/main" id="{1E7E686F-881F-4BD7-B4F3-34118BA0E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1591" y="3749103"/>
            <a:ext cx="3519779" cy="2639834"/>
          </a:xfrm>
          <a:prstGeom prst="rect">
            <a:avLst/>
          </a:prstGeom>
        </p:spPr>
      </p:pic>
      <p:pic>
        <p:nvPicPr>
          <p:cNvPr id="6" name="Picture 5" descr="A picture containing curtain, red, dark&#10;&#10;Description automatically generated">
            <a:extLst>
              <a:ext uri="{FF2B5EF4-FFF2-40B4-BE49-F238E27FC236}">
                <a16:creationId xmlns:a16="http://schemas.microsoft.com/office/drawing/2014/main" id="{D3C2BC17-4422-4B6C-B715-9E4731454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1592" y="789166"/>
            <a:ext cx="3519779" cy="2639834"/>
          </a:xfrm>
          <a:prstGeom prst="rect">
            <a:avLst/>
          </a:prstGeom>
        </p:spPr>
      </p:pic>
    </p:spTree>
    <p:extLst>
      <p:ext uri="{BB962C8B-B14F-4D97-AF65-F5344CB8AC3E}">
        <p14:creationId xmlns:p14="http://schemas.microsoft.com/office/powerpoint/2010/main" val="20172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Content Placeholder 8">
            <a:extLst>
              <a:ext uri="{FF2B5EF4-FFF2-40B4-BE49-F238E27FC236}">
                <a16:creationId xmlns:a16="http://schemas.microsoft.com/office/drawing/2014/main" id="{587D7D66-8472-4159-B54C-29DA63C631E5}"/>
              </a:ext>
            </a:extLst>
          </p:cNvPr>
          <p:cNvSpPr>
            <a:spLocks noGrp="1"/>
          </p:cNvSpPr>
          <p:nvPr>
            <p:ph idx="1"/>
          </p:nvPr>
        </p:nvSpPr>
        <p:spPr>
          <a:xfrm>
            <a:off x="259769" y="623026"/>
            <a:ext cx="11484817" cy="5263332"/>
          </a:xfrm>
        </p:spPr>
        <p:txBody>
          <a:bodyPr>
            <a:normAutofit/>
          </a:bodyPr>
          <a:lstStyle/>
          <a:p>
            <a:r>
              <a:rPr lang="en-US" sz="2000" dirty="0"/>
              <a:t>Out of the remaining hit pairs, velocity consistent combinations of three hits are formed</a:t>
            </a:r>
          </a:p>
          <a:p>
            <a:r>
              <a:rPr lang="en-US" sz="2000" dirty="0"/>
              <a:t>Detector data peak at a lower number of velocity consistent combinations</a:t>
            </a:r>
          </a:p>
          <a:p>
            <a:r>
              <a:rPr lang="en-US" sz="2000" dirty="0"/>
              <a:t>20&lt;#three velocity consistent hits&lt;500</a:t>
            </a:r>
          </a:p>
          <a:p>
            <a:endParaRPr lang="en-US" sz="2000" dirty="0"/>
          </a:p>
          <a:p>
            <a:endParaRPr lang="en-US" sz="2000" dirty="0"/>
          </a:p>
        </p:txBody>
      </p:sp>
      <p:sp>
        <p:nvSpPr>
          <p:cNvPr id="10" name="TextBox 9">
            <a:extLst>
              <a:ext uri="{FF2B5EF4-FFF2-40B4-BE49-F238E27FC236}">
                <a16:creationId xmlns:a16="http://schemas.microsoft.com/office/drawing/2014/main" id="{9A8B94AF-62F6-4124-8B11-31B3E7D62BD6}"/>
              </a:ext>
            </a:extLst>
          </p:cNvPr>
          <p:cNvSpPr txBox="1"/>
          <p:nvPr/>
        </p:nvSpPr>
        <p:spPr>
          <a:xfrm>
            <a:off x="176642" y="82454"/>
            <a:ext cx="9211330" cy="553998"/>
          </a:xfrm>
          <a:prstGeom prst="rect">
            <a:avLst/>
          </a:prstGeom>
          <a:noFill/>
        </p:spPr>
        <p:txBody>
          <a:bodyPr wrap="square" rtlCol="0">
            <a:spAutoFit/>
          </a:bodyPr>
          <a:lstStyle/>
          <a:p>
            <a:r>
              <a:rPr lang="en-US" sz="3000" dirty="0"/>
              <a:t>3.3  Cut 3. (Input hit rate 2.7 MHz)</a:t>
            </a:r>
          </a:p>
        </p:txBody>
      </p:sp>
      <p:pic>
        <p:nvPicPr>
          <p:cNvPr id="6" name="Picture 5">
            <a:extLst>
              <a:ext uri="{FF2B5EF4-FFF2-40B4-BE49-F238E27FC236}">
                <a16:creationId xmlns:a16="http://schemas.microsoft.com/office/drawing/2014/main" id="{68E346EB-CA59-4BB9-985A-1D43B7DC2A84}"/>
              </a:ext>
            </a:extLst>
          </p:cNvPr>
          <p:cNvPicPr>
            <a:picLocks noChangeAspect="1"/>
          </p:cNvPicPr>
          <p:nvPr/>
        </p:nvPicPr>
        <p:blipFill>
          <a:blip r:embed="rId2"/>
          <a:stretch>
            <a:fillRect/>
          </a:stretch>
        </p:blipFill>
        <p:spPr>
          <a:xfrm>
            <a:off x="2889027" y="2343527"/>
            <a:ext cx="6109145" cy="3767167"/>
          </a:xfrm>
          <a:prstGeom prst="rect">
            <a:avLst/>
          </a:prstGeom>
        </p:spPr>
      </p:pic>
    </p:spTree>
    <p:extLst>
      <p:ext uri="{BB962C8B-B14F-4D97-AF65-F5344CB8AC3E}">
        <p14:creationId xmlns:p14="http://schemas.microsoft.com/office/powerpoint/2010/main" val="2322873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D3097B1D-ED6B-444B-8866-E452E72ABD63}"/>
              </a:ext>
            </a:extLst>
          </p:cNvPr>
          <p:cNvSpPr txBox="1"/>
          <p:nvPr/>
        </p:nvSpPr>
        <p:spPr>
          <a:xfrm>
            <a:off x="149692" y="69028"/>
            <a:ext cx="9211330" cy="553998"/>
          </a:xfrm>
          <a:prstGeom prst="rect">
            <a:avLst/>
          </a:prstGeom>
          <a:noFill/>
        </p:spPr>
        <p:txBody>
          <a:bodyPr wrap="square" rtlCol="0">
            <a:spAutoFit/>
          </a:bodyPr>
          <a:lstStyle/>
          <a:p>
            <a:r>
              <a:rPr lang="en-US" sz="3000" dirty="0"/>
              <a:t>3.4 Signal efficiency and trigger rate after cuts 1,2 and 3</a:t>
            </a:r>
          </a:p>
        </p:txBody>
      </p:sp>
      <p:sp>
        <p:nvSpPr>
          <p:cNvPr id="6" name="Content Placeholder 8">
            <a:extLst>
              <a:ext uri="{FF2B5EF4-FFF2-40B4-BE49-F238E27FC236}">
                <a16:creationId xmlns:a16="http://schemas.microsoft.com/office/drawing/2014/main" id="{06239EEE-7F40-449E-8D1A-5A43E2F951DA}"/>
              </a:ext>
            </a:extLst>
          </p:cNvPr>
          <p:cNvSpPr>
            <a:spLocks noGrp="1"/>
          </p:cNvSpPr>
          <p:nvPr>
            <p:ph idx="1"/>
          </p:nvPr>
        </p:nvSpPr>
        <p:spPr>
          <a:xfrm>
            <a:off x="259769" y="623026"/>
            <a:ext cx="11617905" cy="2321342"/>
          </a:xfrm>
        </p:spPr>
        <p:txBody>
          <a:bodyPr>
            <a:normAutofit/>
          </a:bodyPr>
          <a:lstStyle/>
          <a:p>
            <a:r>
              <a:rPr lang="en-US" sz="1800" dirty="0"/>
              <a:t>Apply the sliding time window to the </a:t>
            </a:r>
            <a:r>
              <a:rPr lang="en-US" sz="1800" dirty="0" err="1"/>
              <a:t>Signal+Detector</a:t>
            </a:r>
            <a:r>
              <a:rPr lang="en-US" sz="1800" dirty="0"/>
              <a:t> noise, Detector noise simulation and Detector data </a:t>
            </a:r>
          </a:p>
          <a:p>
            <a:r>
              <a:rPr lang="en-US" sz="1800" dirty="0"/>
              <a:t>The triggered events are counted if the trigger window overlaps with the part of the event that contains the signal</a:t>
            </a:r>
          </a:p>
          <a:p>
            <a:r>
              <a:rPr lang="en-US" sz="1800" dirty="0"/>
              <a:t>The detector noise is reduced to 5 Hz</a:t>
            </a:r>
          </a:p>
          <a:p>
            <a:r>
              <a:rPr lang="en-US" sz="1800" dirty="0"/>
              <a:t>The three cuts result in a signal efficiency of 77.76% and a trigger rate of 3475 Hz</a:t>
            </a:r>
          </a:p>
          <a:p>
            <a:endParaRPr lang="en-US" sz="2000" dirty="0"/>
          </a:p>
          <a:p>
            <a:endParaRPr lang="en-US" sz="2000" dirty="0"/>
          </a:p>
        </p:txBody>
      </p:sp>
      <p:pic>
        <p:nvPicPr>
          <p:cNvPr id="7" name="Picture 6">
            <a:extLst>
              <a:ext uri="{FF2B5EF4-FFF2-40B4-BE49-F238E27FC236}">
                <a16:creationId xmlns:a16="http://schemas.microsoft.com/office/drawing/2014/main" id="{35664B9E-A474-42A5-8F79-747D95BE87AD}"/>
              </a:ext>
            </a:extLst>
          </p:cNvPr>
          <p:cNvPicPr>
            <a:picLocks noChangeAspect="1"/>
          </p:cNvPicPr>
          <p:nvPr/>
        </p:nvPicPr>
        <p:blipFill>
          <a:blip r:embed="rId2"/>
          <a:stretch>
            <a:fillRect/>
          </a:stretch>
        </p:blipFill>
        <p:spPr>
          <a:xfrm>
            <a:off x="2372949" y="2112011"/>
            <a:ext cx="6919097" cy="4122963"/>
          </a:xfrm>
          <a:prstGeom prst="rect">
            <a:avLst/>
          </a:prstGeom>
        </p:spPr>
      </p:pic>
    </p:spTree>
    <p:extLst>
      <p:ext uri="{BB962C8B-B14F-4D97-AF65-F5344CB8AC3E}">
        <p14:creationId xmlns:p14="http://schemas.microsoft.com/office/powerpoint/2010/main" val="3028941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22D977EC-7B78-E85B-758A-D1A56297674D}"/>
              </a:ext>
            </a:extLst>
          </p:cNvPr>
          <p:cNvPicPr>
            <a:picLocks noChangeAspect="1"/>
          </p:cNvPicPr>
          <p:nvPr/>
        </p:nvPicPr>
        <p:blipFill>
          <a:blip r:embed="rId2"/>
          <a:stretch>
            <a:fillRect/>
          </a:stretch>
        </p:blipFill>
        <p:spPr>
          <a:xfrm>
            <a:off x="7515565" y="688496"/>
            <a:ext cx="4151376" cy="2445772"/>
          </a:xfrm>
          <a:prstGeom prst="rect">
            <a:avLst/>
          </a:prstGeom>
        </p:spPr>
      </p:pic>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5EBDA26F-7341-4B75-93A8-F910780D2173}"/>
              </a:ext>
            </a:extLst>
          </p:cNvPr>
          <p:cNvSpPr txBox="1"/>
          <p:nvPr/>
        </p:nvSpPr>
        <p:spPr>
          <a:xfrm>
            <a:off x="328596" y="69028"/>
            <a:ext cx="11603634" cy="553998"/>
          </a:xfrm>
          <a:prstGeom prst="rect">
            <a:avLst/>
          </a:prstGeom>
          <a:noFill/>
        </p:spPr>
        <p:txBody>
          <a:bodyPr wrap="square" rtlCol="0">
            <a:spAutoFit/>
          </a:bodyPr>
          <a:lstStyle/>
          <a:p>
            <a:r>
              <a:rPr lang="en-US" sz="3000" dirty="0"/>
              <a:t>Signal efficiency and trigger rate for FCPs and low energy muons DC</a:t>
            </a:r>
          </a:p>
        </p:txBody>
      </p:sp>
      <p:pic>
        <p:nvPicPr>
          <p:cNvPr id="5" name="Grafik 4">
            <a:extLst>
              <a:ext uri="{FF2B5EF4-FFF2-40B4-BE49-F238E27FC236}">
                <a16:creationId xmlns:a16="http://schemas.microsoft.com/office/drawing/2014/main" id="{87049C2F-02EA-79EB-FC25-C5BCE8070423}"/>
              </a:ext>
            </a:extLst>
          </p:cNvPr>
          <p:cNvPicPr>
            <a:picLocks noChangeAspect="1"/>
          </p:cNvPicPr>
          <p:nvPr/>
        </p:nvPicPr>
        <p:blipFill>
          <a:blip r:embed="rId3"/>
          <a:stretch>
            <a:fillRect/>
          </a:stretch>
        </p:blipFill>
        <p:spPr>
          <a:xfrm>
            <a:off x="7426363" y="3276600"/>
            <a:ext cx="4329779" cy="2571154"/>
          </a:xfrm>
          <a:prstGeom prst="rect">
            <a:avLst/>
          </a:prstGeom>
        </p:spPr>
      </p:pic>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8A30FB62-4E5F-4FFB-40CC-FB5F726FEAAC}"/>
                  </a:ext>
                </a:extLst>
              </p:cNvPr>
              <p:cNvSpPr txBox="1"/>
              <p:nvPr/>
            </p:nvSpPr>
            <p:spPr>
              <a:xfrm>
                <a:off x="435858" y="769441"/>
                <a:ext cx="6584019" cy="5355312"/>
              </a:xfrm>
              <a:prstGeom prst="rect">
                <a:avLst/>
              </a:prstGeom>
              <a:noFill/>
            </p:spPr>
            <p:txBody>
              <a:bodyPr wrap="square" rtlCol="0">
                <a:spAutoFit/>
              </a:bodyPr>
              <a:lstStyle/>
              <a:p>
                <a:pPr marL="285750" indent="-285750">
                  <a:buFont typeface="Arial" panose="020B0604020202020204" pitchFamily="34" charset="0"/>
                  <a:buChar char="•"/>
                </a:pPr>
                <a:r>
                  <a:rPr lang="en-US" dirty="0"/>
                  <a:t>The signal efficiency of the new trigger drops fast with an increasing SLC fraction for FCPs and muons</a:t>
                </a:r>
                <a:endParaRPr lang="en-US"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Combined signal efficiency: standard triggered events + additional events triggered by the new trigger</a:t>
                </a:r>
              </a:p>
              <a:p>
                <a:endParaRPr lang="en-US" dirty="0"/>
              </a:p>
              <a:p>
                <a:pPr marL="285750" indent="-285750">
                  <a:buFont typeface="Arial" panose="020B0604020202020204" pitchFamily="34" charset="0"/>
                  <a:buChar char="•"/>
                </a:pPr>
                <a:r>
                  <a:rPr lang="en-US" dirty="0"/>
                  <a:t>The combined trigger efficiency is “stable” up to a cut of &gt;0.75</a:t>
                </a:r>
              </a:p>
              <a:p>
                <a:r>
                  <a:rPr lang="en-US" dirty="0"/>
                  <a:t>      (additional triggered events have a high SLC fraction)</a:t>
                </a:r>
                <a:endParaRPr lang="en-GB" dirty="0"/>
              </a:p>
              <a:p>
                <a:endParaRPr lang="en-GB" dirty="0"/>
              </a:p>
              <a:p>
                <a:r>
                  <a:rPr lang="en-GB" dirty="0"/>
                  <a:t>DC</a:t>
                </a:r>
              </a:p>
              <a:p>
                <a:pPr marL="285750" indent="-285750">
                  <a:buFont typeface="Arial" panose="020B0604020202020204" pitchFamily="34" charset="0"/>
                  <a:buChar char="•"/>
                </a:pPr>
                <a:r>
                  <a:rPr lang="en-GB" dirty="0"/>
                  <a:t>For FCPs there is an increase in signal efficiency of 30% for a rate </a:t>
                </a:r>
                <a14:m>
                  <m:oMath xmlns:m="http://schemas.openxmlformats.org/officeDocument/2006/math">
                    <m:r>
                      <a:rPr lang="en-GB" sz="1800" b="0" i="1" smtClean="0">
                        <a:latin typeface="Cambria Math" panose="02040503050406030204" pitchFamily="18" charset="0"/>
                      </a:rPr>
                      <m:t>≈ </m:t>
                    </m:r>
                  </m:oMath>
                </a14:m>
                <a:r>
                  <a:rPr lang="en-GB" dirty="0"/>
                  <a:t>100 Hz at a final cut of  &gt;0.75</a:t>
                </a:r>
              </a:p>
              <a:p>
                <a:pPr marL="285750" indent="-285750">
                  <a:buFont typeface="Arial" panose="020B0604020202020204" pitchFamily="34" charset="0"/>
                  <a:buChar char="•"/>
                </a:pPr>
                <a:r>
                  <a:rPr lang="en-GB" dirty="0"/>
                  <a:t>For the muons there is a 11% increase in the signal efficiency</a:t>
                </a:r>
              </a:p>
              <a:p>
                <a:r>
                  <a:rPr lang="en-GB" dirty="0">
                    <a:solidFill>
                      <a:schemeClr val="accent6"/>
                    </a:solidFill>
                  </a:rPr>
                  <a:t>+    would be much easier to start to implement this version</a:t>
                </a:r>
              </a:p>
              <a:p>
                <a:pPr marL="285750" indent="-285750">
                  <a:buFont typeface="Arial" panose="020B0604020202020204" pitchFamily="34" charset="0"/>
                  <a:buChar char="•"/>
                </a:pPr>
                <a:endParaRPr lang="en-GB" dirty="0"/>
              </a:p>
              <a:p>
                <a:r>
                  <a:rPr lang="en-GB" dirty="0"/>
                  <a:t>Whole Detector</a:t>
                </a:r>
              </a:p>
              <a:p>
                <a:pPr marL="285750" indent="-285750">
                  <a:buFont typeface="Arial" panose="020B0604020202020204" pitchFamily="34" charset="0"/>
                  <a:buChar char="•"/>
                </a:pPr>
                <a:r>
                  <a:rPr lang="en-GB" dirty="0"/>
                  <a:t>For the whole detector the combined trigger efficiency is 86% which improves the standard trigger efficiency by a factor of 2 at a rate of </a:t>
                </a:r>
                <a14:m>
                  <m:oMath xmlns:m="http://schemas.openxmlformats.org/officeDocument/2006/math">
                    <m:r>
                      <a:rPr lang="en-GB" sz="1800" b="0" i="1" smtClean="0">
                        <a:latin typeface="Cambria Math" panose="02040503050406030204" pitchFamily="18" charset="0"/>
                      </a:rPr>
                      <m:t>≈</m:t>
                    </m:r>
                    <m:r>
                      <a:rPr lang="en-GB" sz="1800" b="0" i="0" smtClean="0">
                        <a:latin typeface="Cambria Math" panose="02040503050406030204" pitchFamily="18" charset="0"/>
                      </a:rPr>
                      <m:t>4</m:t>
                    </m:r>
                  </m:oMath>
                </a14:m>
                <a:r>
                  <a:rPr lang="en-GB" dirty="0"/>
                  <a:t>00 Hz</a:t>
                </a:r>
              </a:p>
            </p:txBody>
          </p:sp>
        </mc:Choice>
        <mc:Fallback xmlns="">
          <p:sp>
            <p:nvSpPr>
              <p:cNvPr id="14" name="Textfeld 13">
                <a:extLst>
                  <a:ext uri="{FF2B5EF4-FFF2-40B4-BE49-F238E27FC236}">
                    <a16:creationId xmlns:a16="http://schemas.microsoft.com/office/drawing/2014/main" id="{8A30FB62-4E5F-4FFB-40CC-FB5F726FEAAC}"/>
                  </a:ext>
                </a:extLst>
              </p:cNvPr>
              <p:cNvSpPr txBox="1">
                <a:spLocks noRot="1" noChangeAspect="1" noMove="1" noResize="1" noEditPoints="1" noAdjustHandles="1" noChangeArrowheads="1" noChangeShapeType="1" noTextEdit="1"/>
              </p:cNvSpPr>
              <p:nvPr/>
            </p:nvSpPr>
            <p:spPr>
              <a:xfrm>
                <a:off x="435858" y="769441"/>
                <a:ext cx="6584019" cy="5355312"/>
              </a:xfrm>
              <a:prstGeom prst="rect">
                <a:avLst/>
              </a:prstGeom>
              <a:blipFill>
                <a:blip r:embed="rId4"/>
                <a:stretch>
                  <a:fillRect l="-740" t="-569" b="-796"/>
                </a:stretch>
              </a:blipFill>
            </p:spPr>
            <p:txBody>
              <a:bodyPr/>
              <a:lstStyle/>
              <a:p>
                <a:r>
                  <a:rPr lang="en-GB">
                    <a:noFill/>
                  </a:rPr>
                  <a:t> </a:t>
                </a:r>
              </a:p>
            </p:txBody>
          </p:sp>
        </mc:Fallback>
      </mc:AlternateContent>
      <p:sp>
        <p:nvSpPr>
          <p:cNvPr id="2" name="Rechteck 1">
            <a:extLst>
              <a:ext uri="{FF2B5EF4-FFF2-40B4-BE49-F238E27FC236}">
                <a16:creationId xmlns:a16="http://schemas.microsoft.com/office/drawing/2014/main" id="{32323B16-0233-4A43-B14E-94AA9772EA87}"/>
              </a:ext>
            </a:extLst>
          </p:cNvPr>
          <p:cNvSpPr/>
          <p:nvPr/>
        </p:nvSpPr>
        <p:spPr>
          <a:xfrm>
            <a:off x="9430425" y="914400"/>
            <a:ext cx="417663" cy="2125814"/>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a:extLst>
              <a:ext uri="{FF2B5EF4-FFF2-40B4-BE49-F238E27FC236}">
                <a16:creationId xmlns:a16="http://schemas.microsoft.com/office/drawing/2014/main" id="{DF267B12-4C60-66A2-7F42-15BE80524670}"/>
              </a:ext>
            </a:extLst>
          </p:cNvPr>
          <p:cNvSpPr/>
          <p:nvPr/>
        </p:nvSpPr>
        <p:spPr>
          <a:xfrm>
            <a:off x="9430425" y="3511296"/>
            <a:ext cx="518247" cy="2221372"/>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5368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58C25204-2794-4990-95D9-924BA0667EEB}"/>
              </a:ext>
            </a:extLst>
          </p:cNvPr>
          <p:cNvSpPr txBox="1"/>
          <p:nvPr/>
        </p:nvSpPr>
        <p:spPr>
          <a:xfrm>
            <a:off x="219912" y="127141"/>
            <a:ext cx="6942020" cy="553998"/>
          </a:xfrm>
          <a:prstGeom prst="rect">
            <a:avLst/>
          </a:prstGeom>
          <a:noFill/>
        </p:spPr>
        <p:txBody>
          <a:bodyPr wrap="square" rtlCol="0">
            <a:spAutoFit/>
          </a:bodyPr>
          <a:lstStyle/>
          <a:p>
            <a:r>
              <a:rPr lang="en-US" sz="3000" dirty="0"/>
              <a:t>The IceCube Neutrino Observatory</a:t>
            </a:r>
          </a:p>
        </p:txBody>
      </p:sp>
      <p:sp>
        <p:nvSpPr>
          <p:cNvPr id="7" name="TextBox 6">
            <a:extLst>
              <a:ext uri="{FF2B5EF4-FFF2-40B4-BE49-F238E27FC236}">
                <a16:creationId xmlns:a16="http://schemas.microsoft.com/office/drawing/2014/main" id="{48E8CFD8-00F0-4985-BF57-0329A9ACF190}"/>
              </a:ext>
            </a:extLst>
          </p:cNvPr>
          <p:cNvSpPr txBox="1"/>
          <p:nvPr/>
        </p:nvSpPr>
        <p:spPr>
          <a:xfrm>
            <a:off x="3496826" y="884255"/>
            <a:ext cx="1899140" cy="5344873"/>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9C57402B-F59F-43C9-B095-07A73A849D2E}"/>
              </a:ext>
            </a:extLst>
          </p:cNvPr>
          <p:cNvSpPr txBox="1"/>
          <p:nvPr/>
        </p:nvSpPr>
        <p:spPr>
          <a:xfrm>
            <a:off x="508391" y="1066318"/>
            <a:ext cx="4286864" cy="3970318"/>
          </a:xfrm>
          <a:prstGeom prst="rect">
            <a:avLst/>
          </a:prstGeom>
          <a:noFill/>
        </p:spPr>
        <p:txBody>
          <a:bodyPr wrap="square" rtlCol="0">
            <a:spAutoFit/>
          </a:bodyPr>
          <a:lstStyle/>
          <a:p>
            <a:pPr marL="285750" indent="-285750">
              <a:buFont typeface="Arial" panose="020B0604020202020204" pitchFamily="34" charset="0"/>
              <a:buChar char="•"/>
            </a:pPr>
            <a:r>
              <a:rPr lang="en-US" dirty="0">
                <a:cs typeface="Calibri" panose="020F0502020204030204" pitchFamily="34" charset="0"/>
              </a:rPr>
              <a:t>The IceCube experiment detects high energy neutrinos via Cherenkov light</a:t>
            </a:r>
          </a:p>
          <a:p>
            <a:endParaRPr lang="en-US" dirty="0">
              <a:cs typeface="Calibri" panose="020F0502020204030204" pitchFamily="34" charset="0"/>
            </a:endParaRPr>
          </a:p>
          <a:p>
            <a:pPr marL="285750" indent="-285750">
              <a:buFont typeface="Arial" panose="020B0604020202020204" pitchFamily="34" charset="0"/>
              <a:buChar char="•"/>
            </a:pPr>
            <a:r>
              <a:rPr lang="en-US" dirty="0">
                <a:cs typeface="Calibri" panose="020F0502020204030204" pitchFamily="34" charset="0"/>
              </a:rPr>
              <a:t>IceCube also searches for particles beyond the standard model including </a:t>
            </a:r>
            <a:r>
              <a:rPr lang="en-US" b="1" dirty="0">
                <a:cs typeface="Calibri" panose="020F0502020204030204" pitchFamily="34" charset="0"/>
              </a:rPr>
              <a:t>fractionally charged particles</a:t>
            </a:r>
          </a:p>
          <a:p>
            <a:pPr marL="285750" indent="-285750">
              <a:buFont typeface="Arial" panose="020B0604020202020204" pitchFamily="34" charset="0"/>
              <a:buChar char="•"/>
            </a:pPr>
            <a:endParaRPr lang="en-US" b="1" dirty="0">
              <a:cs typeface="Calibri" panose="020F0502020204030204" pitchFamily="34" charset="0"/>
            </a:endParaRPr>
          </a:p>
          <a:p>
            <a:pPr marL="285750" indent="-285750">
              <a:buFont typeface="Arial" panose="020B0604020202020204" pitchFamily="34" charset="0"/>
              <a:buChar char="•"/>
            </a:pPr>
            <a:r>
              <a:rPr lang="en-US" dirty="0">
                <a:cs typeface="Calibri" panose="020F0502020204030204" pitchFamily="34" charset="0"/>
              </a:rPr>
              <a:t>≈1 km</a:t>
            </a:r>
            <a:r>
              <a:rPr lang="en-US" baseline="30000" dirty="0">
                <a:cs typeface="Calibri" panose="020F0502020204030204" pitchFamily="34" charset="0"/>
              </a:rPr>
              <a:t>3 </a:t>
            </a:r>
            <a:r>
              <a:rPr lang="en-US" dirty="0">
                <a:cs typeface="Calibri" panose="020F0502020204030204" pitchFamily="34" charset="0"/>
              </a:rPr>
              <a:t>of</a:t>
            </a:r>
            <a:r>
              <a:rPr lang="en-US" baseline="30000" dirty="0">
                <a:cs typeface="Calibri" panose="020F0502020204030204" pitchFamily="34" charset="0"/>
              </a:rPr>
              <a:t> </a:t>
            </a:r>
            <a:r>
              <a:rPr lang="en-US" dirty="0">
                <a:cs typeface="Calibri" panose="020F0502020204030204" pitchFamily="34" charset="0"/>
              </a:rPr>
              <a:t>instrumented ice</a:t>
            </a:r>
            <a:endParaRPr lang="en-US" baseline="30000" dirty="0">
              <a:cs typeface="Calibri" panose="020F0502020204030204" pitchFamily="34" charset="0"/>
            </a:endParaRPr>
          </a:p>
          <a:p>
            <a:pPr marL="285750" indent="-285750">
              <a:buFont typeface="Arial" panose="020B0604020202020204" pitchFamily="34" charset="0"/>
              <a:buChar char="•"/>
            </a:pPr>
            <a:endParaRPr lang="en-US" dirty="0">
              <a:cs typeface="Calibri" panose="020F0502020204030204" pitchFamily="34" charset="0"/>
            </a:endParaRPr>
          </a:p>
          <a:p>
            <a:pPr marL="285750" indent="-285750">
              <a:buFont typeface="Arial" panose="020B0604020202020204" pitchFamily="34" charset="0"/>
              <a:buChar char="•"/>
            </a:pPr>
            <a:r>
              <a:rPr lang="en-US" dirty="0">
                <a:cs typeface="Calibri" panose="020F0502020204030204" pitchFamily="34" charset="0"/>
              </a:rPr>
              <a:t>The main component of the DOMs are photomultiplier tubes (PMT)</a:t>
            </a:r>
          </a:p>
          <a:p>
            <a:pPr marL="285750" indent="-285750">
              <a:buFont typeface="Arial" panose="020B0604020202020204" pitchFamily="34" charset="0"/>
              <a:buChar char="•"/>
            </a:pPr>
            <a:endParaRPr lang="en-US" dirty="0">
              <a:cs typeface="Calibri" panose="020F0502020204030204" pitchFamily="34" charset="0"/>
            </a:endParaRPr>
          </a:p>
          <a:p>
            <a:endParaRPr lang="en-US" dirty="0"/>
          </a:p>
          <a:p>
            <a:pPr marL="285750" indent="-285750">
              <a:buFont typeface="Arial" panose="020B0604020202020204" pitchFamily="34" charset="0"/>
              <a:buChar char="•"/>
            </a:pPr>
            <a:endParaRPr lang="en-US" dirty="0"/>
          </a:p>
        </p:txBody>
      </p:sp>
      <p:pic>
        <p:nvPicPr>
          <p:cNvPr id="11" name="Grafik 4">
            <a:extLst>
              <a:ext uri="{FF2B5EF4-FFF2-40B4-BE49-F238E27FC236}">
                <a16:creationId xmlns:a16="http://schemas.microsoft.com/office/drawing/2014/main" id="{0B2C9131-0307-4707-962C-7EBD05679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1591" y="681139"/>
            <a:ext cx="6315288" cy="4740676"/>
          </a:xfrm>
          <a:prstGeom prst="rect">
            <a:avLst/>
          </a:prstGeom>
        </p:spPr>
      </p:pic>
    </p:spTree>
    <p:extLst>
      <p:ext uri="{BB962C8B-B14F-4D97-AF65-F5344CB8AC3E}">
        <p14:creationId xmlns:p14="http://schemas.microsoft.com/office/powerpoint/2010/main" val="2939338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1BAC1403-FE50-4E7A-846F-B4A182C325B9}"/>
              </a:ext>
            </a:extLst>
          </p:cNvPr>
          <p:cNvSpPr>
            <a:spLocks noGrp="1"/>
          </p:cNvSpPr>
          <p:nvPr>
            <p:ph idx="1"/>
          </p:nvPr>
        </p:nvSpPr>
        <p:spPr>
          <a:xfrm>
            <a:off x="303804" y="216275"/>
            <a:ext cx="3545546" cy="6055316"/>
          </a:xfrm>
        </p:spPr>
        <p:txBody>
          <a:bodyPr>
            <a:normAutofit/>
          </a:bodyPr>
          <a:lstStyle/>
          <a:p>
            <a:pPr marL="0" indent="0">
              <a:buNone/>
            </a:pPr>
            <a:endParaRPr lang="en-US" sz="2000" dirty="0"/>
          </a:p>
          <a:p>
            <a:pPr marL="0" indent="0">
              <a:buNone/>
            </a:pPr>
            <a:endParaRPr lang="en-US" sz="2000" dirty="0"/>
          </a:p>
          <a:p>
            <a:r>
              <a:rPr lang="en-AU" sz="2000" dirty="0"/>
              <a:t>Varying the time window  between 1000-5000ns (</a:t>
            </a:r>
            <a:r>
              <a:rPr lang="en-AU" sz="2000" dirty="0" err="1"/>
              <a:t>eventlength</a:t>
            </a:r>
            <a:r>
              <a:rPr lang="en-AU" sz="2000" dirty="0"/>
              <a:t> of pure signal up to that values)</a:t>
            </a:r>
          </a:p>
          <a:p>
            <a:r>
              <a:rPr lang="en-AU" sz="2000" dirty="0"/>
              <a:t>Expectation: If the time window is too small then the excess of hits will not be visible </a:t>
            </a:r>
          </a:p>
          <a:p>
            <a:r>
              <a:rPr lang="en-AU" sz="2000" dirty="0"/>
              <a:t>If the bin is too large a lot of background hits are included in the signal bin</a:t>
            </a:r>
          </a:p>
          <a:p>
            <a:r>
              <a:rPr lang="en-AU" sz="2000" dirty="0"/>
              <a:t>Best </a:t>
            </a:r>
            <a:r>
              <a:rPr lang="en-AU" sz="2000" dirty="0" err="1"/>
              <a:t>sepparation</a:t>
            </a:r>
            <a:r>
              <a:rPr lang="en-AU" sz="2000" dirty="0"/>
              <a:t> at a time window of 3000ns</a:t>
            </a:r>
          </a:p>
          <a:p>
            <a:endParaRPr lang="de-DE" sz="2000" dirty="0"/>
          </a:p>
          <a:p>
            <a:pPr marL="0" indent="0">
              <a:buNone/>
            </a:pPr>
            <a:endParaRPr lang="en-US" sz="2000" dirty="0"/>
          </a:p>
          <a:p>
            <a:endParaRPr lang="en-US" sz="2000" dirty="0"/>
          </a:p>
          <a:p>
            <a:endParaRPr lang="en-US" sz="2000" dirty="0"/>
          </a:p>
          <a:p>
            <a:endParaRPr lang="en-US" sz="2000" dirty="0"/>
          </a:p>
          <a:p>
            <a:endParaRPr lang="en-US" sz="2000" dirty="0"/>
          </a:p>
        </p:txBody>
      </p:sp>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58C25204-2794-4990-95D9-924BA0667EEB}"/>
              </a:ext>
            </a:extLst>
          </p:cNvPr>
          <p:cNvSpPr txBox="1"/>
          <p:nvPr/>
        </p:nvSpPr>
        <p:spPr>
          <a:xfrm>
            <a:off x="303802" y="143123"/>
            <a:ext cx="4886035" cy="553998"/>
          </a:xfrm>
          <a:prstGeom prst="rect">
            <a:avLst/>
          </a:prstGeom>
          <a:noFill/>
        </p:spPr>
        <p:txBody>
          <a:bodyPr wrap="square" rtlCol="0">
            <a:spAutoFit/>
          </a:bodyPr>
          <a:lstStyle/>
          <a:p>
            <a:r>
              <a:rPr lang="en-US" sz="3000" dirty="0"/>
              <a:t>Fixing the time window</a:t>
            </a:r>
          </a:p>
        </p:txBody>
      </p:sp>
      <p:pic>
        <p:nvPicPr>
          <p:cNvPr id="18" name="Picture 17">
            <a:extLst>
              <a:ext uri="{FF2B5EF4-FFF2-40B4-BE49-F238E27FC236}">
                <a16:creationId xmlns:a16="http://schemas.microsoft.com/office/drawing/2014/main" id="{45F4A298-1FA8-47EE-90FC-54B5D1B6A8C9}"/>
              </a:ext>
            </a:extLst>
          </p:cNvPr>
          <p:cNvPicPr>
            <a:picLocks noChangeAspect="1"/>
          </p:cNvPicPr>
          <p:nvPr/>
        </p:nvPicPr>
        <p:blipFill>
          <a:blip r:embed="rId2"/>
          <a:stretch>
            <a:fillRect/>
          </a:stretch>
        </p:blipFill>
        <p:spPr>
          <a:xfrm>
            <a:off x="8117199" y="0"/>
            <a:ext cx="4074801" cy="2516465"/>
          </a:xfrm>
          <a:prstGeom prst="rect">
            <a:avLst/>
          </a:prstGeom>
        </p:spPr>
      </p:pic>
      <p:pic>
        <p:nvPicPr>
          <p:cNvPr id="20" name="Picture 19">
            <a:extLst>
              <a:ext uri="{FF2B5EF4-FFF2-40B4-BE49-F238E27FC236}">
                <a16:creationId xmlns:a16="http://schemas.microsoft.com/office/drawing/2014/main" id="{B2A01E09-C0CD-4CCD-A8C5-64F13EA792A1}"/>
              </a:ext>
            </a:extLst>
          </p:cNvPr>
          <p:cNvPicPr>
            <a:picLocks noChangeAspect="1"/>
          </p:cNvPicPr>
          <p:nvPr/>
        </p:nvPicPr>
        <p:blipFill>
          <a:blip r:embed="rId3"/>
          <a:stretch>
            <a:fillRect/>
          </a:stretch>
        </p:blipFill>
        <p:spPr>
          <a:xfrm>
            <a:off x="5514109" y="2801319"/>
            <a:ext cx="5227782" cy="3207958"/>
          </a:xfrm>
          <a:prstGeom prst="rect">
            <a:avLst/>
          </a:prstGeom>
        </p:spPr>
      </p:pic>
      <p:pic>
        <p:nvPicPr>
          <p:cNvPr id="22" name="Picture 21">
            <a:extLst>
              <a:ext uri="{FF2B5EF4-FFF2-40B4-BE49-F238E27FC236}">
                <a16:creationId xmlns:a16="http://schemas.microsoft.com/office/drawing/2014/main" id="{958CDE5A-51C5-4BCC-97FD-66A4B3A19246}"/>
              </a:ext>
            </a:extLst>
          </p:cNvPr>
          <p:cNvPicPr>
            <a:picLocks noChangeAspect="1"/>
          </p:cNvPicPr>
          <p:nvPr/>
        </p:nvPicPr>
        <p:blipFill>
          <a:blip r:embed="rId4"/>
          <a:stretch>
            <a:fillRect/>
          </a:stretch>
        </p:blipFill>
        <p:spPr>
          <a:xfrm>
            <a:off x="4193530" y="143123"/>
            <a:ext cx="3804940" cy="2300190"/>
          </a:xfrm>
          <a:prstGeom prst="rect">
            <a:avLst/>
          </a:prstGeom>
        </p:spPr>
      </p:pic>
    </p:spTree>
    <p:extLst>
      <p:ext uri="{BB962C8B-B14F-4D97-AF65-F5344CB8AC3E}">
        <p14:creationId xmlns:p14="http://schemas.microsoft.com/office/powerpoint/2010/main" val="1285551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5DAE-95C8-4AB9-A6A9-5064E8EC71D6}"/>
              </a:ext>
            </a:extLst>
          </p:cNvPr>
          <p:cNvSpPr>
            <a:spLocks noGrp="1"/>
          </p:cNvSpPr>
          <p:nvPr>
            <p:ph type="title"/>
          </p:nvPr>
        </p:nvSpPr>
        <p:spPr>
          <a:xfrm>
            <a:off x="175700" y="-409898"/>
            <a:ext cx="10515600" cy="1325563"/>
          </a:xfrm>
        </p:spPr>
        <p:txBody>
          <a:bodyPr>
            <a:normAutofit/>
          </a:bodyPr>
          <a:lstStyle/>
          <a:p>
            <a:r>
              <a:rPr lang="en-US" sz="3000" dirty="0">
                <a:latin typeface="Calibri (Body)"/>
              </a:rPr>
              <a:t>IceCube standard Triggers and Filtering</a:t>
            </a:r>
          </a:p>
        </p:txBody>
      </p:sp>
      <p:sp>
        <p:nvSpPr>
          <p:cNvPr id="7" name="Content Placeholder 2">
            <a:extLst>
              <a:ext uri="{FF2B5EF4-FFF2-40B4-BE49-F238E27FC236}">
                <a16:creationId xmlns:a16="http://schemas.microsoft.com/office/drawing/2014/main" id="{109BDBB8-70E9-4F94-904D-1473FD8FEC6E}"/>
              </a:ext>
            </a:extLst>
          </p:cNvPr>
          <p:cNvSpPr txBox="1">
            <a:spLocks/>
          </p:cNvSpPr>
          <p:nvPr/>
        </p:nvSpPr>
        <p:spPr>
          <a:xfrm>
            <a:off x="0" y="677580"/>
            <a:ext cx="8354961" cy="6156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200" dirty="0"/>
          </a:p>
          <a:p>
            <a:endParaRPr lang="en-US" sz="1900" dirty="0"/>
          </a:p>
          <a:p>
            <a:pPr marL="0" indent="0">
              <a:buNone/>
            </a:pPr>
            <a:endParaRPr lang="en-US" sz="2000" dirty="0"/>
          </a:p>
          <a:p>
            <a:pPr marL="0" indent="0">
              <a:buNone/>
            </a:pPr>
            <a:r>
              <a:rPr lang="en-US" sz="2000" dirty="0"/>
              <a:t>	</a:t>
            </a:r>
          </a:p>
        </p:txBody>
      </p:sp>
      <p:sp>
        <p:nvSpPr>
          <p:cNvPr id="3" name="Rectangle 2">
            <a:extLst>
              <a:ext uri="{FF2B5EF4-FFF2-40B4-BE49-F238E27FC236}">
                <a16:creationId xmlns:a16="http://schemas.microsoft.com/office/drawing/2014/main" id="{2F1B2581-13A0-49B3-9258-56F59ACF6350}"/>
              </a:ext>
            </a:extLst>
          </p:cNvPr>
          <p:cNvSpPr/>
          <p:nvPr/>
        </p:nvSpPr>
        <p:spPr>
          <a:xfrm>
            <a:off x="4004562" y="640382"/>
            <a:ext cx="3195363" cy="1528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B20655-6648-492E-92D8-5CC6C58207DE}"/>
              </a:ext>
            </a:extLst>
          </p:cNvPr>
          <p:cNvSpPr/>
          <p:nvPr/>
        </p:nvSpPr>
        <p:spPr>
          <a:xfrm>
            <a:off x="4063377" y="3876503"/>
            <a:ext cx="3164255" cy="892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817834-1363-42C8-A9C4-B45B3CBA64CC}"/>
              </a:ext>
            </a:extLst>
          </p:cNvPr>
          <p:cNvSpPr/>
          <p:nvPr/>
        </p:nvSpPr>
        <p:spPr>
          <a:xfrm>
            <a:off x="4033309" y="2624133"/>
            <a:ext cx="3164257" cy="892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12FB9A4-53FD-4A6B-9338-75AF58E4E7D0}"/>
              </a:ext>
            </a:extLst>
          </p:cNvPr>
          <p:cNvSpPr/>
          <p:nvPr/>
        </p:nvSpPr>
        <p:spPr>
          <a:xfrm>
            <a:off x="4068101" y="4994270"/>
            <a:ext cx="3129462" cy="762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DCC4B6-04FA-44D6-82B1-52282FA2A0BF}"/>
              </a:ext>
            </a:extLst>
          </p:cNvPr>
          <p:cNvSpPr txBox="1"/>
          <p:nvPr/>
        </p:nvSpPr>
        <p:spPr>
          <a:xfrm>
            <a:off x="186566" y="1868786"/>
            <a:ext cx="1042395" cy="2031325"/>
          </a:xfrm>
          <a:prstGeom prst="rect">
            <a:avLst/>
          </a:prstGeom>
          <a:noFill/>
        </p:spPr>
        <p:txBody>
          <a:bodyPr wrap="square" rtlCol="0">
            <a:spAutoFit/>
          </a:bodyPr>
          <a:lstStyle/>
          <a:p>
            <a:r>
              <a:rPr lang="en-US" dirty="0"/>
              <a:t>Cached time sorted SLC and HLC hits per string </a:t>
            </a:r>
          </a:p>
        </p:txBody>
      </p:sp>
      <p:cxnSp>
        <p:nvCxnSpPr>
          <p:cNvPr id="22" name="Straight Arrow Connector 21">
            <a:extLst>
              <a:ext uri="{FF2B5EF4-FFF2-40B4-BE49-F238E27FC236}">
                <a16:creationId xmlns:a16="http://schemas.microsoft.com/office/drawing/2014/main" id="{78D7BA4D-AF5F-459E-9F68-C7D1DF5657A6}"/>
              </a:ext>
            </a:extLst>
          </p:cNvPr>
          <p:cNvCxnSpPr>
            <a:cxnSpLocks/>
          </p:cNvCxnSpPr>
          <p:nvPr/>
        </p:nvCxnSpPr>
        <p:spPr>
          <a:xfrm>
            <a:off x="2878907" y="5418415"/>
            <a:ext cx="104684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22DBE64-C6A3-402E-9BF4-5B367F763C52}"/>
              </a:ext>
            </a:extLst>
          </p:cNvPr>
          <p:cNvSpPr/>
          <p:nvPr/>
        </p:nvSpPr>
        <p:spPr>
          <a:xfrm>
            <a:off x="133290" y="1694864"/>
            <a:ext cx="1059168" cy="2367576"/>
          </a:xfrm>
          <a:prstGeom prst="rect">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C2487471-044E-4FE5-A6D5-D023F93118F3}"/>
              </a:ext>
            </a:extLst>
          </p:cNvPr>
          <p:cNvCxnSpPr>
            <a:cxnSpLocks/>
          </p:cNvCxnSpPr>
          <p:nvPr/>
        </p:nvCxnSpPr>
        <p:spPr>
          <a:xfrm>
            <a:off x="1204367" y="3085437"/>
            <a:ext cx="1674539" cy="91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D274E00-09EA-4046-9F3C-90A52CA438A0}"/>
              </a:ext>
            </a:extLst>
          </p:cNvPr>
          <p:cNvSpPr txBox="1"/>
          <p:nvPr/>
        </p:nvSpPr>
        <p:spPr>
          <a:xfrm>
            <a:off x="1385928" y="1315842"/>
            <a:ext cx="1463598" cy="1754326"/>
          </a:xfrm>
          <a:prstGeom prst="rect">
            <a:avLst/>
          </a:prstGeom>
          <a:noFill/>
        </p:spPr>
        <p:txBody>
          <a:bodyPr wrap="square" rtlCol="0">
            <a:spAutoFit/>
          </a:bodyPr>
          <a:lstStyle/>
          <a:p>
            <a:r>
              <a:rPr lang="en-US" dirty="0"/>
              <a:t>Forward </a:t>
            </a:r>
            <a:r>
              <a:rPr lang="en-US" dirty="0">
                <a:solidFill>
                  <a:schemeClr val="accent6"/>
                </a:solidFill>
              </a:rPr>
              <a:t>globally </a:t>
            </a:r>
            <a:r>
              <a:rPr lang="en-US" b="1" dirty="0">
                <a:solidFill>
                  <a:schemeClr val="accent6"/>
                </a:solidFill>
              </a:rPr>
              <a:t>time </a:t>
            </a:r>
            <a:r>
              <a:rPr lang="en-US" b="1" dirty="0"/>
              <a:t>sorted HLC</a:t>
            </a:r>
            <a:r>
              <a:rPr lang="en-US" dirty="0"/>
              <a:t> hits to the triggers (77 kHz)</a:t>
            </a:r>
          </a:p>
        </p:txBody>
      </p:sp>
      <p:cxnSp>
        <p:nvCxnSpPr>
          <p:cNvPr id="35" name="Straight Connector 34">
            <a:extLst>
              <a:ext uri="{FF2B5EF4-FFF2-40B4-BE49-F238E27FC236}">
                <a16:creationId xmlns:a16="http://schemas.microsoft.com/office/drawing/2014/main" id="{20DAD102-C00B-4D36-A1D0-CC54064A198B}"/>
              </a:ext>
            </a:extLst>
          </p:cNvPr>
          <p:cNvCxnSpPr>
            <a:cxnSpLocks/>
          </p:cNvCxnSpPr>
          <p:nvPr/>
        </p:nvCxnSpPr>
        <p:spPr>
          <a:xfrm flipV="1">
            <a:off x="2878907" y="1419671"/>
            <a:ext cx="0" cy="399874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711FC6D-6A5D-4303-A8A8-E663FEC991F6}"/>
              </a:ext>
            </a:extLst>
          </p:cNvPr>
          <p:cNvCxnSpPr>
            <a:cxnSpLocks/>
          </p:cNvCxnSpPr>
          <p:nvPr/>
        </p:nvCxnSpPr>
        <p:spPr>
          <a:xfrm>
            <a:off x="2878906" y="4243765"/>
            <a:ext cx="104684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DD4BADA-776B-48A9-AE8F-CD698EA4823F}"/>
              </a:ext>
            </a:extLst>
          </p:cNvPr>
          <p:cNvCxnSpPr>
            <a:cxnSpLocks/>
          </p:cNvCxnSpPr>
          <p:nvPr/>
        </p:nvCxnSpPr>
        <p:spPr>
          <a:xfrm>
            <a:off x="2878906" y="3094557"/>
            <a:ext cx="104684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82422DE-819E-490D-AEF1-2F8D7A21448D}"/>
              </a:ext>
            </a:extLst>
          </p:cNvPr>
          <p:cNvCxnSpPr>
            <a:cxnSpLocks/>
          </p:cNvCxnSpPr>
          <p:nvPr/>
        </p:nvCxnSpPr>
        <p:spPr>
          <a:xfrm>
            <a:off x="2878906" y="1419671"/>
            <a:ext cx="104684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D429693-5DC4-4CA9-B50F-9DD266FBAD44}"/>
              </a:ext>
            </a:extLst>
          </p:cNvPr>
          <p:cNvSpPr txBox="1"/>
          <p:nvPr/>
        </p:nvSpPr>
        <p:spPr>
          <a:xfrm>
            <a:off x="7947864" y="1258764"/>
            <a:ext cx="1063487" cy="369332"/>
          </a:xfrm>
          <a:prstGeom prst="rect">
            <a:avLst/>
          </a:prstGeom>
          <a:noFill/>
        </p:spPr>
        <p:txBody>
          <a:bodyPr wrap="square" rtlCol="0">
            <a:spAutoFit/>
          </a:bodyPr>
          <a:lstStyle/>
          <a:p>
            <a:endParaRPr lang="en-US" dirty="0"/>
          </a:p>
        </p:txBody>
      </p:sp>
      <p:sp>
        <p:nvSpPr>
          <p:cNvPr id="50" name="TextBox 49">
            <a:extLst>
              <a:ext uri="{FF2B5EF4-FFF2-40B4-BE49-F238E27FC236}">
                <a16:creationId xmlns:a16="http://schemas.microsoft.com/office/drawing/2014/main" id="{2C2F4875-9401-42C3-9895-4375327A8EAD}"/>
              </a:ext>
            </a:extLst>
          </p:cNvPr>
          <p:cNvSpPr txBox="1"/>
          <p:nvPr/>
        </p:nvSpPr>
        <p:spPr>
          <a:xfrm>
            <a:off x="8100264" y="1411164"/>
            <a:ext cx="1063487" cy="369332"/>
          </a:xfrm>
          <a:prstGeom prst="rect">
            <a:avLst/>
          </a:prstGeom>
          <a:noFill/>
        </p:spPr>
        <p:txBody>
          <a:bodyPr wrap="square" rtlCol="0">
            <a:spAutoFit/>
          </a:bodyPr>
          <a:lstStyle/>
          <a:p>
            <a:endParaRPr lang="en-US" dirty="0"/>
          </a:p>
        </p:txBody>
      </p:sp>
      <p:sp>
        <p:nvSpPr>
          <p:cNvPr id="51" name="TextBox 50">
            <a:extLst>
              <a:ext uri="{FF2B5EF4-FFF2-40B4-BE49-F238E27FC236}">
                <a16:creationId xmlns:a16="http://schemas.microsoft.com/office/drawing/2014/main" id="{C760F736-9A99-429A-B0BB-7342DD7570EF}"/>
              </a:ext>
            </a:extLst>
          </p:cNvPr>
          <p:cNvSpPr txBox="1"/>
          <p:nvPr/>
        </p:nvSpPr>
        <p:spPr>
          <a:xfrm>
            <a:off x="8252664" y="1563564"/>
            <a:ext cx="1063487" cy="369332"/>
          </a:xfrm>
          <a:prstGeom prst="rect">
            <a:avLst/>
          </a:prstGeom>
          <a:noFill/>
        </p:spPr>
        <p:txBody>
          <a:bodyPr wrap="square" rtlCol="0">
            <a:spAutoFit/>
          </a:bodyPr>
          <a:lstStyle/>
          <a:p>
            <a:endParaRPr lang="en-US" dirty="0"/>
          </a:p>
        </p:txBody>
      </p:sp>
      <p:sp>
        <p:nvSpPr>
          <p:cNvPr id="52" name="TextBox 51">
            <a:extLst>
              <a:ext uri="{FF2B5EF4-FFF2-40B4-BE49-F238E27FC236}">
                <a16:creationId xmlns:a16="http://schemas.microsoft.com/office/drawing/2014/main" id="{3749811B-E202-484A-981E-5D3132ECBB14}"/>
              </a:ext>
            </a:extLst>
          </p:cNvPr>
          <p:cNvSpPr txBox="1"/>
          <p:nvPr/>
        </p:nvSpPr>
        <p:spPr>
          <a:xfrm>
            <a:off x="3977500" y="1023857"/>
            <a:ext cx="3262864" cy="369332"/>
          </a:xfrm>
          <a:prstGeom prst="rect">
            <a:avLst/>
          </a:prstGeom>
          <a:noFill/>
        </p:spPr>
        <p:txBody>
          <a:bodyPr wrap="square" rtlCol="0">
            <a:spAutoFit/>
          </a:bodyPr>
          <a:lstStyle/>
          <a:p>
            <a:r>
              <a:rPr lang="en-US" dirty="0"/>
              <a:t>Ice: ≥ 8 hits in 5000 ns, 2100 Hz </a:t>
            </a:r>
          </a:p>
        </p:txBody>
      </p:sp>
      <p:sp>
        <p:nvSpPr>
          <p:cNvPr id="55" name="TextBox 54">
            <a:extLst>
              <a:ext uri="{FF2B5EF4-FFF2-40B4-BE49-F238E27FC236}">
                <a16:creationId xmlns:a16="http://schemas.microsoft.com/office/drawing/2014/main" id="{D6ED3B05-CD0A-4019-BDE0-94AD418AFF09}"/>
              </a:ext>
            </a:extLst>
          </p:cNvPr>
          <p:cNvSpPr txBox="1"/>
          <p:nvPr/>
        </p:nvSpPr>
        <p:spPr>
          <a:xfrm>
            <a:off x="3973089" y="1625802"/>
            <a:ext cx="3401611" cy="369332"/>
          </a:xfrm>
          <a:prstGeom prst="rect">
            <a:avLst/>
          </a:prstGeom>
          <a:noFill/>
        </p:spPr>
        <p:txBody>
          <a:bodyPr wrap="square" rtlCol="0">
            <a:spAutoFit/>
          </a:bodyPr>
          <a:lstStyle/>
          <a:p>
            <a:r>
              <a:rPr lang="en-US" dirty="0"/>
              <a:t>DC ≥ 3 hits in 2500 ns, 250 Hz </a:t>
            </a:r>
          </a:p>
        </p:txBody>
      </p:sp>
      <p:sp>
        <p:nvSpPr>
          <p:cNvPr id="56" name="TextBox 55">
            <a:extLst>
              <a:ext uri="{FF2B5EF4-FFF2-40B4-BE49-F238E27FC236}">
                <a16:creationId xmlns:a16="http://schemas.microsoft.com/office/drawing/2014/main" id="{49810D3E-6654-4297-8B06-68F004C543CC}"/>
              </a:ext>
            </a:extLst>
          </p:cNvPr>
          <p:cNvSpPr txBox="1"/>
          <p:nvPr/>
        </p:nvSpPr>
        <p:spPr>
          <a:xfrm>
            <a:off x="4096312" y="4161291"/>
            <a:ext cx="3031608" cy="369332"/>
          </a:xfrm>
          <a:prstGeom prst="rect">
            <a:avLst/>
          </a:prstGeom>
          <a:noFill/>
        </p:spPr>
        <p:txBody>
          <a:bodyPr wrap="square" rtlCol="0">
            <a:spAutoFit/>
          </a:bodyPr>
          <a:lstStyle/>
          <a:p>
            <a:r>
              <a:rPr lang="en-US" dirty="0"/>
              <a:t>String trigger, 2200 Hz</a:t>
            </a:r>
          </a:p>
        </p:txBody>
      </p:sp>
      <p:sp>
        <p:nvSpPr>
          <p:cNvPr id="57" name="TextBox 56">
            <a:extLst>
              <a:ext uri="{FF2B5EF4-FFF2-40B4-BE49-F238E27FC236}">
                <a16:creationId xmlns:a16="http://schemas.microsoft.com/office/drawing/2014/main" id="{65A6C95F-1CA8-4823-ADFF-B600727F0A6E}"/>
              </a:ext>
            </a:extLst>
          </p:cNvPr>
          <p:cNvSpPr txBox="1"/>
          <p:nvPr/>
        </p:nvSpPr>
        <p:spPr>
          <a:xfrm>
            <a:off x="4107306" y="2649227"/>
            <a:ext cx="3195981" cy="923330"/>
          </a:xfrm>
          <a:prstGeom prst="rect">
            <a:avLst/>
          </a:prstGeom>
          <a:noFill/>
        </p:spPr>
        <p:txBody>
          <a:bodyPr wrap="square" rtlCol="0">
            <a:spAutoFit/>
          </a:bodyPr>
          <a:lstStyle/>
          <a:p>
            <a:r>
              <a:rPr lang="en-US" dirty="0"/>
              <a:t>Volume trigger: ≥ 3 hits in 1000ns and cylinder r=175m h=75m, 3700 Hz</a:t>
            </a:r>
          </a:p>
        </p:txBody>
      </p:sp>
      <p:sp>
        <p:nvSpPr>
          <p:cNvPr id="58" name="TextBox 57">
            <a:extLst>
              <a:ext uri="{FF2B5EF4-FFF2-40B4-BE49-F238E27FC236}">
                <a16:creationId xmlns:a16="http://schemas.microsoft.com/office/drawing/2014/main" id="{301C6256-662E-453B-82CB-F081E888CC03}"/>
              </a:ext>
            </a:extLst>
          </p:cNvPr>
          <p:cNvSpPr txBox="1"/>
          <p:nvPr/>
        </p:nvSpPr>
        <p:spPr>
          <a:xfrm>
            <a:off x="4109143" y="5218044"/>
            <a:ext cx="2781540" cy="369332"/>
          </a:xfrm>
          <a:prstGeom prst="rect">
            <a:avLst/>
          </a:prstGeom>
          <a:noFill/>
        </p:spPr>
        <p:txBody>
          <a:bodyPr wrap="square" rtlCol="0">
            <a:spAutoFit/>
          </a:bodyPr>
          <a:lstStyle/>
          <a:p>
            <a:r>
              <a:rPr lang="en-US" dirty="0"/>
              <a:t>SLOP trigger, 12 Hz</a:t>
            </a:r>
          </a:p>
        </p:txBody>
      </p:sp>
      <p:cxnSp>
        <p:nvCxnSpPr>
          <p:cNvPr id="63" name="Straight Connector 62">
            <a:extLst>
              <a:ext uri="{FF2B5EF4-FFF2-40B4-BE49-F238E27FC236}">
                <a16:creationId xmlns:a16="http://schemas.microsoft.com/office/drawing/2014/main" id="{F3F9A5BD-05E0-41FD-8FED-CE033BAB0001}"/>
              </a:ext>
            </a:extLst>
          </p:cNvPr>
          <p:cNvCxnSpPr>
            <a:cxnSpLocks/>
            <a:stCxn id="3" idx="3"/>
          </p:cNvCxnSpPr>
          <p:nvPr/>
        </p:nvCxnSpPr>
        <p:spPr>
          <a:xfrm>
            <a:off x="7199925" y="1404844"/>
            <a:ext cx="1088267" cy="63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84BBA76-9FA4-46A1-A12B-EA9FF5514997}"/>
              </a:ext>
            </a:extLst>
          </p:cNvPr>
          <p:cNvCxnSpPr>
            <a:cxnSpLocks/>
          </p:cNvCxnSpPr>
          <p:nvPr/>
        </p:nvCxnSpPr>
        <p:spPr>
          <a:xfrm>
            <a:off x="7192665" y="3112362"/>
            <a:ext cx="1059999" cy="850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2E53C3D-778A-4EBF-AB5F-CCAD7A3ACC6C}"/>
              </a:ext>
            </a:extLst>
          </p:cNvPr>
          <p:cNvCxnSpPr>
            <a:cxnSpLocks/>
          </p:cNvCxnSpPr>
          <p:nvPr/>
        </p:nvCxnSpPr>
        <p:spPr>
          <a:xfrm>
            <a:off x="7192664" y="5408091"/>
            <a:ext cx="1059999" cy="850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A3793B08-6083-471F-BE4A-284E4BBFE575}"/>
              </a:ext>
            </a:extLst>
          </p:cNvPr>
          <p:cNvSpPr txBox="1"/>
          <p:nvPr/>
        </p:nvSpPr>
        <p:spPr>
          <a:xfrm>
            <a:off x="8339522" y="1552366"/>
            <a:ext cx="920378" cy="1477328"/>
          </a:xfrm>
          <a:prstGeom prst="rect">
            <a:avLst/>
          </a:prstGeom>
          <a:noFill/>
        </p:spPr>
        <p:txBody>
          <a:bodyPr wrap="square" rtlCol="0">
            <a:spAutoFit/>
          </a:bodyPr>
          <a:lstStyle/>
          <a:p>
            <a:r>
              <a:rPr lang="en-US" dirty="0"/>
              <a:t>Global Trigger and Event Builder</a:t>
            </a:r>
          </a:p>
        </p:txBody>
      </p:sp>
      <p:cxnSp>
        <p:nvCxnSpPr>
          <p:cNvPr id="79" name="Straight Connector 78">
            <a:extLst>
              <a:ext uri="{FF2B5EF4-FFF2-40B4-BE49-F238E27FC236}">
                <a16:creationId xmlns:a16="http://schemas.microsoft.com/office/drawing/2014/main" id="{97908E7F-8910-4AEE-8C8C-FA4C7851CF0B}"/>
              </a:ext>
            </a:extLst>
          </p:cNvPr>
          <p:cNvCxnSpPr>
            <a:cxnSpLocks/>
          </p:cNvCxnSpPr>
          <p:nvPr/>
        </p:nvCxnSpPr>
        <p:spPr>
          <a:xfrm>
            <a:off x="632904" y="6400800"/>
            <a:ext cx="814975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F590B4C-3E5C-45F6-83C5-8C26BC5F288E}"/>
              </a:ext>
            </a:extLst>
          </p:cNvPr>
          <p:cNvCxnSpPr>
            <a:cxnSpLocks/>
          </p:cNvCxnSpPr>
          <p:nvPr/>
        </p:nvCxnSpPr>
        <p:spPr>
          <a:xfrm>
            <a:off x="7210148" y="4350556"/>
            <a:ext cx="105457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BC81B9E2-2AD0-4021-A3DA-95B5197CC5A9}"/>
              </a:ext>
            </a:extLst>
          </p:cNvPr>
          <p:cNvCxnSpPr>
            <a:cxnSpLocks/>
          </p:cNvCxnSpPr>
          <p:nvPr/>
        </p:nvCxnSpPr>
        <p:spPr>
          <a:xfrm>
            <a:off x="8269302" y="3120869"/>
            <a:ext cx="104684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67D0FE1-EF2E-4054-A52C-BD11FA733254}"/>
              </a:ext>
            </a:extLst>
          </p:cNvPr>
          <p:cNvCxnSpPr>
            <a:cxnSpLocks/>
          </p:cNvCxnSpPr>
          <p:nvPr/>
        </p:nvCxnSpPr>
        <p:spPr>
          <a:xfrm flipV="1">
            <a:off x="645652" y="4124798"/>
            <a:ext cx="0" cy="22921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5EF872C0-1A88-4F90-8EBE-F56F9BF33093}"/>
              </a:ext>
            </a:extLst>
          </p:cNvPr>
          <p:cNvSpPr txBox="1"/>
          <p:nvPr/>
        </p:nvSpPr>
        <p:spPr>
          <a:xfrm>
            <a:off x="1590635" y="6000019"/>
            <a:ext cx="7797996" cy="369332"/>
          </a:xfrm>
          <a:prstGeom prst="rect">
            <a:avLst/>
          </a:prstGeom>
          <a:noFill/>
        </p:spPr>
        <p:txBody>
          <a:bodyPr wrap="square" rtlCol="0">
            <a:spAutoFit/>
          </a:bodyPr>
          <a:lstStyle/>
          <a:p>
            <a:r>
              <a:rPr lang="en-US" dirty="0"/>
              <a:t>Readout request of HLC and SLC hits for the corresponding time windows</a:t>
            </a:r>
          </a:p>
        </p:txBody>
      </p:sp>
      <p:cxnSp>
        <p:nvCxnSpPr>
          <p:cNvPr id="116" name="Straight Connector 115">
            <a:extLst>
              <a:ext uri="{FF2B5EF4-FFF2-40B4-BE49-F238E27FC236}">
                <a16:creationId xmlns:a16="http://schemas.microsoft.com/office/drawing/2014/main" id="{0DEF0018-6E1E-4B95-BB2D-A732B0CE3AC9}"/>
              </a:ext>
            </a:extLst>
          </p:cNvPr>
          <p:cNvCxnSpPr>
            <a:cxnSpLocks/>
          </p:cNvCxnSpPr>
          <p:nvPr/>
        </p:nvCxnSpPr>
        <p:spPr>
          <a:xfrm flipV="1">
            <a:off x="8264720" y="1395004"/>
            <a:ext cx="2226" cy="404717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514325B8-7F8E-4849-8087-377813C94883}"/>
              </a:ext>
            </a:extLst>
          </p:cNvPr>
          <p:cNvSpPr txBox="1"/>
          <p:nvPr/>
        </p:nvSpPr>
        <p:spPr>
          <a:xfrm>
            <a:off x="9419756" y="2325368"/>
            <a:ext cx="1589908" cy="1754326"/>
          </a:xfrm>
          <a:prstGeom prst="rect">
            <a:avLst/>
          </a:prstGeom>
          <a:noFill/>
        </p:spPr>
        <p:txBody>
          <a:bodyPr wrap="square" rtlCol="0">
            <a:spAutoFit/>
          </a:bodyPr>
          <a:lstStyle/>
          <a:p>
            <a:r>
              <a:rPr lang="en-US" dirty="0"/>
              <a:t>Analysis specific filters on HLC + SLC pulses  in the trigger time window</a:t>
            </a:r>
          </a:p>
        </p:txBody>
      </p:sp>
      <p:sp>
        <p:nvSpPr>
          <p:cNvPr id="122" name="Rectangle 121">
            <a:extLst>
              <a:ext uri="{FF2B5EF4-FFF2-40B4-BE49-F238E27FC236}">
                <a16:creationId xmlns:a16="http://schemas.microsoft.com/office/drawing/2014/main" id="{06FBD65F-5016-445C-B467-A17519B3F335}"/>
              </a:ext>
            </a:extLst>
          </p:cNvPr>
          <p:cNvSpPr/>
          <p:nvPr/>
        </p:nvSpPr>
        <p:spPr>
          <a:xfrm>
            <a:off x="9388631" y="2281286"/>
            <a:ext cx="1778000" cy="1821341"/>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6D1CA3EA-F799-4F96-8E27-E4AC0B7AA011}"/>
              </a:ext>
            </a:extLst>
          </p:cNvPr>
          <p:cNvSpPr txBox="1"/>
          <p:nvPr/>
        </p:nvSpPr>
        <p:spPr>
          <a:xfrm>
            <a:off x="3973089" y="655463"/>
            <a:ext cx="3079919" cy="369332"/>
          </a:xfrm>
          <a:prstGeom prst="rect">
            <a:avLst/>
          </a:prstGeom>
          <a:noFill/>
        </p:spPr>
        <p:txBody>
          <a:bodyPr wrap="square" rtlCol="0">
            <a:spAutoFit/>
          </a:bodyPr>
          <a:lstStyle/>
          <a:p>
            <a:r>
              <a:rPr lang="en-US" b="1" dirty="0"/>
              <a:t>S</a:t>
            </a:r>
            <a:r>
              <a:rPr lang="en-US" dirty="0"/>
              <a:t>imple </a:t>
            </a:r>
            <a:r>
              <a:rPr lang="en-US" b="1" dirty="0"/>
              <a:t>M</a:t>
            </a:r>
            <a:r>
              <a:rPr lang="en-US" dirty="0"/>
              <a:t>ultiplicity </a:t>
            </a:r>
            <a:r>
              <a:rPr lang="en-US" b="1" dirty="0"/>
              <a:t>T</a:t>
            </a:r>
            <a:r>
              <a:rPr lang="en-US" dirty="0"/>
              <a:t>rigger</a:t>
            </a:r>
          </a:p>
        </p:txBody>
      </p:sp>
      <p:cxnSp>
        <p:nvCxnSpPr>
          <p:cNvPr id="124" name="Straight Arrow Connector 123">
            <a:extLst>
              <a:ext uri="{FF2B5EF4-FFF2-40B4-BE49-F238E27FC236}">
                <a16:creationId xmlns:a16="http://schemas.microsoft.com/office/drawing/2014/main" id="{DD4A1CB9-9237-443F-9569-6A881863D857}"/>
              </a:ext>
            </a:extLst>
          </p:cNvPr>
          <p:cNvCxnSpPr>
            <a:cxnSpLocks/>
          </p:cNvCxnSpPr>
          <p:nvPr/>
        </p:nvCxnSpPr>
        <p:spPr>
          <a:xfrm flipV="1">
            <a:off x="8765014" y="3120869"/>
            <a:ext cx="0" cy="32960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3D71A2DE-6652-4CF8-9874-640B0C4D889D}"/>
              </a:ext>
            </a:extLst>
          </p:cNvPr>
          <p:cNvSpPr txBox="1"/>
          <p:nvPr/>
        </p:nvSpPr>
        <p:spPr>
          <a:xfrm>
            <a:off x="9267629" y="-27038"/>
            <a:ext cx="2790319"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One major limitation:</a:t>
            </a:r>
          </a:p>
          <a:p>
            <a:r>
              <a:rPr lang="en-US" dirty="0">
                <a:solidFill>
                  <a:schemeClr val="accent6"/>
                </a:solidFill>
              </a:rPr>
              <a:t>      Global time sorting      </a:t>
            </a:r>
          </a:p>
          <a:p>
            <a:r>
              <a:rPr lang="en-US" dirty="0">
                <a:solidFill>
                  <a:schemeClr val="accent6"/>
                </a:solidFill>
              </a:rPr>
              <a:t>      algorithm </a:t>
            </a:r>
            <a:r>
              <a:rPr lang="en-US" dirty="0"/>
              <a:t>can not  </a:t>
            </a:r>
          </a:p>
          <a:p>
            <a:r>
              <a:rPr lang="en-US" dirty="0"/>
              <a:t>      handle the SLC launch   </a:t>
            </a:r>
          </a:p>
          <a:p>
            <a:r>
              <a:rPr lang="en-US" dirty="0"/>
              <a:t>      rate</a:t>
            </a:r>
          </a:p>
          <a:p>
            <a:pPr marL="285750" indent="-285750">
              <a:buFont typeface="Arial" panose="020B0604020202020204" pitchFamily="34" charset="0"/>
              <a:buChar char="•"/>
            </a:pPr>
            <a:r>
              <a:rPr lang="en-US" dirty="0"/>
              <a:t>Last slides: Options how to get SLCs at trigger level</a:t>
            </a:r>
          </a:p>
        </p:txBody>
      </p:sp>
      <p:sp>
        <p:nvSpPr>
          <p:cNvPr id="135" name="TextBox 134">
            <a:extLst>
              <a:ext uri="{FF2B5EF4-FFF2-40B4-BE49-F238E27FC236}">
                <a16:creationId xmlns:a16="http://schemas.microsoft.com/office/drawing/2014/main" id="{E87A234D-9471-45F8-B41F-731B1FE0B9BF}"/>
              </a:ext>
            </a:extLst>
          </p:cNvPr>
          <p:cNvSpPr txBox="1"/>
          <p:nvPr/>
        </p:nvSpPr>
        <p:spPr>
          <a:xfrm>
            <a:off x="9228064" y="4302324"/>
            <a:ext cx="279031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Goal: Develop a new trigger  for dim exotic signatures in IceCube(that also uses SLC hits) or adjust the existing triggers (HLC based trigger)</a:t>
            </a:r>
          </a:p>
        </p:txBody>
      </p:sp>
    </p:spTree>
    <p:extLst>
      <p:ext uri="{BB962C8B-B14F-4D97-AF65-F5344CB8AC3E}">
        <p14:creationId xmlns:p14="http://schemas.microsoft.com/office/powerpoint/2010/main" val="101663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5DAE-95C8-4AB9-A6A9-5064E8EC71D6}"/>
              </a:ext>
            </a:extLst>
          </p:cNvPr>
          <p:cNvSpPr>
            <a:spLocks noGrp="1"/>
          </p:cNvSpPr>
          <p:nvPr>
            <p:ph type="title"/>
          </p:nvPr>
        </p:nvSpPr>
        <p:spPr/>
        <p:txBody>
          <a:bodyPr/>
          <a:lstStyle/>
          <a:p>
            <a:r>
              <a:rPr lang="en-US" dirty="0"/>
              <a:t>Background time scales</a:t>
            </a:r>
          </a:p>
        </p:txBody>
      </p:sp>
      <p:sp>
        <p:nvSpPr>
          <p:cNvPr id="5" name="Content Placeholder 4">
            <a:extLst>
              <a:ext uri="{FF2B5EF4-FFF2-40B4-BE49-F238E27FC236}">
                <a16:creationId xmlns:a16="http://schemas.microsoft.com/office/drawing/2014/main" id="{ADB11B22-7957-4796-A461-805B101A5802}"/>
              </a:ext>
            </a:extLst>
          </p:cNvPr>
          <p:cNvSpPr>
            <a:spLocks noGrp="1"/>
          </p:cNvSpPr>
          <p:nvPr>
            <p:ph idx="1"/>
          </p:nvPr>
        </p:nvSpPr>
        <p:spPr>
          <a:xfrm>
            <a:off x="403195" y="963561"/>
            <a:ext cx="4621089" cy="4351338"/>
          </a:xfrm>
        </p:spPr>
        <p:txBody>
          <a:bodyPr>
            <a:noAutofit/>
          </a:bodyPr>
          <a:lstStyle/>
          <a:p>
            <a:r>
              <a:rPr lang="en-US" sz="1800" dirty="0"/>
              <a:t>FRT (fixed rate trigger)data: Whole detector is readout every 5 minutes for 10ms</a:t>
            </a:r>
          </a:p>
          <a:p>
            <a:r>
              <a:rPr lang="en-US" sz="1800" dirty="0">
                <a:solidFill>
                  <a:srgbClr val="FF0000"/>
                </a:solidFill>
              </a:rPr>
              <a:t>Uncorrelated</a:t>
            </a:r>
          </a:p>
          <a:p>
            <a:pPr lvl="1"/>
            <a:r>
              <a:rPr lang="en-US" sz="1800" dirty="0"/>
              <a:t>Radioactive decay of </a:t>
            </a:r>
            <a:r>
              <a:rPr lang="en-US" sz="1800" baseline="30000" dirty="0"/>
              <a:t>40</a:t>
            </a:r>
            <a:r>
              <a:rPr lang="en-US" sz="1800" dirty="0"/>
              <a:t>K (low abundance in the cover of the pressure vessel)</a:t>
            </a:r>
          </a:p>
          <a:p>
            <a:pPr lvl="1"/>
            <a:r>
              <a:rPr lang="en-US" sz="1800" dirty="0"/>
              <a:t>Thermal hits (sub dominant)</a:t>
            </a:r>
          </a:p>
          <a:p>
            <a:r>
              <a:rPr lang="en-US" sz="1800" dirty="0">
                <a:solidFill>
                  <a:schemeClr val="accent6"/>
                </a:solidFill>
              </a:rPr>
              <a:t>Correlated </a:t>
            </a:r>
          </a:p>
          <a:p>
            <a:pPr lvl="1"/>
            <a:r>
              <a:rPr lang="en-US" sz="1800" dirty="0"/>
              <a:t>scintillation hits: daughter particles of radioactive decay excite elements in the pressure sphere</a:t>
            </a:r>
          </a:p>
          <a:p>
            <a:r>
              <a:rPr lang="en-US" sz="1800" dirty="0" err="1">
                <a:solidFill>
                  <a:srgbClr val="7030A0"/>
                </a:solidFill>
              </a:rPr>
              <a:t>Afterpulses</a:t>
            </a:r>
            <a:endParaRPr lang="en-US" sz="1800" dirty="0">
              <a:solidFill>
                <a:srgbClr val="7030A0"/>
              </a:solidFill>
            </a:endParaRPr>
          </a:p>
          <a:p>
            <a:endParaRPr lang="en-US" sz="1800" dirty="0"/>
          </a:p>
          <a:p>
            <a:r>
              <a:rPr lang="en-US" sz="1800" dirty="0"/>
              <a:t>Time differences between subsequent hits on the same DOM summed over all DOMs</a:t>
            </a:r>
          </a:p>
          <a:p>
            <a:pPr lvl="1"/>
            <a:endParaRPr lang="en-US" sz="1800" dirty="0"/>
          </a:p>
          <a:p>
            <a:pPr lvl="1"/>
            <a:endParaRPr lang="en-US" sz="1800" dirty="0"/>
          </a:p>
          <a:p>
            <a:endParaRPr lang="en-US" sz="1800" dirty="0"/>
          </a:p>
          <a:p>
            <a:endParaRPr lang="en-US" sz="1800" dirty="0"/>
          </a:p>
        </p:txBody>
      </p:sp>
      <p:pic>
        <p:nvPicPr>
          <p:cNvPr id="4" name="Picture 3" descr="Chart, line chart&#10;&#10;Description automatically generated">
            <a:extLst>
              <a:ext uri="{FF2B5EF4-FFF2-40B4-BE49-F238E27FC236}">
                <a16:creationId xmlns:a16="http://schemas.microsoft.com/office/drawing/2014/main" id="{31922CFE-DF6C-4012-9BAC-2A779CD30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3817" y="963561"/>
            <a:ext cx="7006463" cy="3775587"/>
          </a:xfrm>
          <a:prstGeom prst="rect">
            <a:avLst/>
          </a:prstGeom>
        </p:spPr>
      </p:pic>
      <p:cxnSp>
        <p:nvCxnSpPr>
          <p:cNvPr id="6" name="Straight Arrow Connector 5">
            <a:extLst>
              <a:ext uri="{FF2B5EF4-FFF2-40B4-BE49-F238E27FC236}">
                <a16:creationId xmlns:a16="http://schemas.microsoft.com/office/drawing/2014/main" id="{F692E727-7879-41D6-B034-A67F8C4E294C}"/>
              </a:ext>
            </a:extLst>
          </p:cNvPr>
          <p:cNvCxnSpPr/>
          <p:nvPr/>
        </p:nvCxnSpPr>
        <p:spPr>
          <a:xfrm>
            <a:off x="9901084" y="2438400"/>
            <a:ext cx="904568" cy="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14B9802-A942-4F3B-8D79-D0C2F5BE5716}"/>
              </a:ext>
            </a:extLst>
          </p:cNvPr>
          <p:cNvCxnSpPr>
            <a:cxnSpLocks/>
          </p:cNvCxnSpPr>
          <p:nvPr/>
        </p:nvCxnSpPr>
        <p:spPr>
          <a:xfrm>
            <a:off x="6528619" y="3429000"/>
            <a:ext cx="1268362" cy="0"/>
          </a:xfrm>
          <a:prstGeom prst="straightConnector1">
            <a:avLst/>
          </a:prstGeom>
          <a:ln w="2222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0DD7D7B-157E-4A31-9563-949E3C68D4E7}"/>
              </a:ext>
            </a:extLst>
          </p:cNvPr>
          <p:cNvCxnSpPr>
            <a:cxnSpLocks/>
          </p:cNvCxnSpPr>
          <p:nvPr/>
        </p:nvCxnSpPr>
        <p:spPr>
          <a:xfrm>
            <a:off x="7010400" y="3601065"/>
            <a:ext cx="304800" cy="0"/>
          </a:xfrm>
          <a:prstGeom prst="straightConnector1">
            <a:avLst/>
          </a:prstGeom>
          <a:ln w="2222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901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5DAE-95C8-4AB9-A6A9-5064E8EC71D6}"/>
              </a:ext>
            </a:extLst>
          </p:cNvPr>
          <p:cNvSpPr>
            <a:spLocks noGrp="1"/>
          </p:cNvSpPr>
          <p:nvPr>
            <p:ph type="title"/>
          </p:nvPr>
        </p:nvSpPr>
        <p:spPr>
          <a:xfrm>
            <a:off x="218767" y="-290092"/>
            <a:ext cx="10515600" cy="1325563"/>
          </a:xfrm>
        </p:spPr>
        <p:txBody>
          <a:bodyPr>
            <a:normAutofit/>
          </a:bodyPr>
          <a:lstStyle/>
          <a:p>
            <a:r>
              <a:rPr lang="en-US" sz="3000" dirty="0">
                <a:latin typeface="Calibri (Body)"/>
              </a:rPr>
              <a:t>Local Coincidence condition</a:t>
            </a:r>
          </a:p>
        </p:txBody>
      </p:sp>
      <p:sp>
        <p:nvSpPr>
          <p:cNvPr id="7" name="Content Placeholder 2">
            <a:extLst>
              <a:ext uri="{FF2B5EF4-FFF2-40B4-BE49-F238E27FC236}">
                <a16:creationId xmlns:a16="http://schemas.microsoft.com/office/drawing/2014/main" id="{109BDBB8-70E9-4F94-904D-1473FD8FEC6E}"/>
              </a:ext>
            </a:extLst>
          </p:cNvPr>
          <p:cNvSpPr txBox="1">
            <a:spLocks/>
          </p:cNvSpPr>
          <p:nvPr/>
        </p:nvSpPr>
        <p:spPr>
          <a:xfrm>
            <a:off x="330556" y="1277406"/>
            <a:ext cx="7647371" cy="5681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If a PMT is triggered digitization modules are launched </a:t>
            </a:r>
          </a:p>
          <a:p>
            <a:r>
              <a:rPr lang="en-US" sz="1800" dirty="0"/>
              <a:t>available information for each </a:t>
            </a:r>
            <a:r>
              <a:rPr lang="en-US" sz="1800" b="1" dirty="0"/>
              <a:t>hit: </a:t>
            </a:r>
            <a:r>
              <a:rPr lang="en-US" sz="1800" dirty="0"/>
              <a:t>time, position and </a:t>
            </a:r>
            <a:r>
              <a:rPr lang="en-US" sz="1800" b="1" dirty="0"/>
              <a:t>coincidence label</a:t>
            </a:r>
          </a:p>
          <a:p>
            <a:pPr marL="0" indent="0">
              <a:buNone/>
            </a:pPr>
            <a:endParaRPr lang="en-US" sz="1800" dirty="0"/>
          </a:p>
          <a:p>
            <a:pPr marL="0" indent="0">
              <a:buNone/>
            </a:pPr>
            <a:endParaRPr lang="en-US" sz="1800" dirty="0"/>
          </a:p>
          <a:p>
            <a:pPr marL="0" indent="0">
              <a:buNone/>
            </a:pPr>
            <a:r>
              <a:rPr lang="en-US" sz="1800" dirty="0"/>
              <a:t>Coincidence condition for DOMs on the same string:</a:t>
            </a:r>
          </a:p>
          <a:p>
            <a:r>
              <a:rPr lang="en-US" sz="1800" b="1" dirty="0"/>
              <a:t>Hard Local Coincidence </a:t>
            </a:r>
            <a:r>
              <a:rPr lang="en-US" sz="1800" dirty="0"/>
              <a:t>(HLC): in a time frame of ± 1 µs around the </a:t>
            </a:r>
            <a:r>
              <a:rPr lang="en-US" sz="1800" dirty="0">
                <a:solidFill>
                  <a:schemeClr val="accent2"/>
                </a:solidFill>
              </a:rPr>
              <a:t>own launch </a:t>
            </a:r>
            <a:r>
              <a:rPr lang="en-US" sz="1800" dirty="0"/>
              <a:t>a</a:t>
            </a:r>
            <a:r>
              <a:rPr lang="en-US" sz="1800" dirty="0">
                <a:solidFill>
                  <a:srgbClr val="FF0000"/>
                </a:solidFill>
              </a:rPr>
              <a:t> </a:t>
            </a:r>
            <a:r>
              <a:rPr lang="en-US" sz="1800" dirty="0">
                <a:solidFill>
                  <a:schemeClr val="accent1"/>
                </a:solidFill>
              </a:rPr>
              <a:t>neighboring DOM </a:t>
            </a:r>
            <a:r>
              <a:rPr lang="en-US" sz="1800" dirty="0"/>
              <a:t>is launched -&gt; </a:t>
            </a:r>
            <a:r>
              <a:rPr lang="en-US" sz="1800" b="1" dirty="0"/>
              <a:t>correlated hit pair</a:t>
            </a:r>
          </a:p>
          <a:p>
            <a:pPr lvl="1"/>
            <a:r>
              <a:rPr lang="en-US" sz="1400" b="1" dirty="0"/>
              <a:t>HLC rate: 77 kHz</a:t>
            </a:r>
            <a:endParaRPr lang="en-US" sz="1400" dirty="0"/>
          </a:p>
          <a:p>
            <a:r>
              <a:rPr lang="en-US" sz="1800" b="1" dirty="0"/>
              <a:t>Soft Local Coincidence </a:t>
            </a:r>
            <a:r>
              <a:rPr lang="en-US" sz="1800" dirty="0"/>
              <a:t>(SLC): no local coincidence signal received -&gt;</a:t>
            </a:r>
            <a:r>
              <a:rPr lang="en-US" sz="1800" b="1" dirty="0"/>
              <a:t> single hit</a:t>
            </a:r>
          </a:p>
          <a:p>
            <a:pPr lvl="1"/>
            <a:r>
              <a:rPr lang="en-US" sz="1400" b="1" dirty="0"/>
              <a:t>SLC rate: 2.7  MHz</a:t>
            </a:r>
          </a:p>
          <a:p>
            <a:pPr marL="0" indent="0">
              <a:buNone/>
            </a:pPr>
            <a:endParaRPr lang="en-US" sz="1800" dirty="0"/>
          </a:p>
        </p:txBody>
      </p:sp>
      <p:cxnSp>
        <p:nvCxnSpPr>
          <p:cNvPr id="17" name="Straight Connector 16">
            <a:extLst>
              <a:ext uri="{FF2B5EF4-FFF2-40B4-BE49-F238E27FC236}">
                <a16:creationId xmlns:a16="http://schemas.microsoft.com/office/drawing/2014/main" id="{FC28E918-257F-4CF0-BBD9-158C35BDD4E4}"/>
              </a:ext>
            </a:extLst>
          </p:cNvPr>
          <p:cNvCxnSpPr>
            <a:cxnSpLocks/>
          </p:cNvCxnSpPr>
          <p:nvPr/>
        </p:nvCxnSpPr>
        <p:spPr>
          <a:xfrm>
            <a:off x="9820827" y="754144"/>
            <a:ext cx="0" cy="5071621"/>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2499FB7-845D-47C9-A457-0B506B542919}"/>
              </a:ext>
            </a:extLst>
          </p:cNvPr>
          <p:cNvSpPr/>
          <p:nvPr/>
        </p:nvSpPr>
        <p:spPr>
          <a:xfrm>
            <a:off x="9697924" y="1667173"/>
            <a:ext cx="245806" cy="285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FF6005-5107-4579-9D3B-E6505F021C6F}"/>
              </a:ext>
            </a:extLst>
          </p:cNvPr>
          <p:cNvSpPr/>
          <p:nvPr/>
        </p:nvSpPr>
        <p:spPr>
          <a:xfrm>
            <a:off x="9697924" y="3116596"/>
            <a:ext cx="245806" cy="28513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FF00"/>
              </a:highlight>
            </a:endParaRPr>
          </a:p>
        </p:txBody>
      </p:sp>
      <p:sp>
        <p:nvSpPr>
          <p:cNvPr id="23" name="Oval 22">
            <a:extLst>
              <a:ext uri="{FF2B5EF4-FFF2-40B4-BE49-F238E27FC236}">
                <a16:creationId xmlns:a16="http://schemas.microsoft.com/office/drawing/2014/main" id="{D1ACAE45-D35C-4202-A4D6-4E1B1C35C948}"/>
              </a:ext>
            </a:extLst>
          </p:cNvPr>
          <p:cNvSpPr/>
          <p:nvPr/>
        </p:nvSpPr>
        <p:spPr>
          <a:xfrm>
            <a:off x="9697924" y="4553548"/>
            <a:ext cx="245806" cy="285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C57C07-B21A-4383-9039-6C0D85F93F93}"/>
              </a:ext>
            </a:extLst>
          </p:cNvPr>
          <p:cNvSpPr/>
          <p:nvPr/>
        </p:nvSpPr>
        <p:spPr>
          <a:xfrm>
            <a:off x="9697919" y="3748403"/>
            <a:ext cx="245806" cy="285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73CB19C-F3F4-4D17-A243-F9D4157248C9}"/>
              </a:ext>
            </a:extLst>
          </p:cNvPr>
          <p:cNvSpPr/>
          <p:nvPr/>
        </p:nvSpPr>
        <p:spPr>
          <a:xfrm>
            <a:off x="9697924" y="2391884"/>
            <a:ext cx="245806" cy="285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Bracket 25">
            <a:extLst>
              <a:ext uri="{FF2B5EF4-FFF2-40B4-BE49-F238E27FC236}">
                <a16:creationId xmlns:a16="http://schemas.microsoft.com/office/drawing/2014/main" id="{AB1CD96A-EE73-43CD-83A9-3EE41FD46299}"/>
              </a:ext>
            </a:extLst>
          </p:cNvPr>
          <p:cNvSpPr/>
          <p:nvPr/>
        </p:nvSpPr>
        <p:spPr>
          <a:xfrm>
            <a:off x="10098693" y="1809740"/>
            <a:ext cx="357809" cy="3028943"/>
          </a:xfrm>
          <a:prstGeom prst="rightBracket">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9636764E-BB21-464B-9F9D-1615D9EF1177}"/>
              </a:ext>
            </a:extLst>
          </p:cNvPr>
          <p:cNvSpPr txBox="1"/>
          <p:nvPr/>
        </p:nvSpPr>
        <p:spPr>
          <a:xfrm>
            <a:off x="10734367" y="2925236"/>
            <a:ext cx="1127076" cy="369332"/>
          </a:xfrm>
          <a:prstGeom prst="rect">
            <a:avLst/>
          </a:prstGeom>
          <a:noFill/>
        </p:spPr>
        <p:txBody>
          <a:bodyPr wrap="square" rtlCol="0">
            <a:spAutoFit/>
          </a:bodyPr>
          <a:lstStyle/>
          <a:p>
            <a:r>
              <a:rPr lang="en-US" dirty="0"/>
              <a:t>± 1µs</a:t>
            </a:r>
          </a:p>
        </p:txBody>
      </p:sp>
      <p:sp>
        <p:nvSpPr>
          <p:cNvPr id="14" name="Oval 13">
            <a:extLst>
              <a:ext uri="{FF2B5EF4-FFF2-40B4-BE49-F238E27FC236}">
                <a16:creationId xmlns:a16="http://schemas.microsoft.com/office/drawing/2014/main" id="{C0F94C0E-57FC-406A-B542-28630D31FC0A}"/>
              </a:ext>
            </a:extLst>
          </p:cNvPr>
          <p:cNvSpPr/>
          <p:nvPr/>
        </p:nvSpPr>
        <p:spPr>
          <a:xfrm>
            <a:off x="9697924" y="5303202"/>
            <a:ext cx="245806" cy="28513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6593E15-3423-4E74-BA19-4BA7FC56EF0A}"/>
              </a:ext>
            </a:extLst>
          </p:cNvPr>
          <p:cNvSpPr/>
          <p:nvPr/>
        </p:nvSpPr>
        <p:spPr>
          <a:xfrm>
            <a:off x="9697919" y="940752"/>
            <a:ext cx="245806" cy="28513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719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5DAE-95C8-4AB9-A6A9-5064E8EC71D6}"/>
              </a:ext>
            </a:extLst>
          </p:cNvPr>
          <p:cNvSpPr>
            <a:spLocks noGrp="1"/>
          </p:cNvSpPr>
          <p:nvPr>
            <p:ph type="title"/>
          </p:nvPr>
        </p:nvSpPr>
        <p:spPr>
          <a:xfrm>
            <a:off x="218767" y="-290092"/>
            <a:ext cx="10515600" cy="1325563"/>
          </a:xfrm>
        </p:spPr>
        <p:txBody>
          <a:bodyPr>
            <a:normAutofit/>
          </a:bodyPr>
          <a:lstStyle/>
          <a:p>
            <a:r>
              <a:rPr lang="en-US" sz="3000" dirty="0">
                <a:latin typeface="Calibri (Body)"/>
              </a:rPr>
              <a:t>Local Coincidence condition</a:t>
            </a:r>
          </a:p>
        </p:txBody>
      </p:sp>
      <p:sp>
        <p:nvSpPr>
          <p:cNvPr id="7" name="Content Placeholder 2">
            <a:extLst>
              <a:ext uri="{FF2B5EF4-FFF2-40B4-BE49-F238E27FC236}">
                <a16:creationId xmlns:a16="http://schemas.microsoft.com/office/drawing/2014/main" id="{109BDBB8-70E9-4F94-904D-1473FD8FEC6E}"/>
              </a:ext>
            </a:extLst>
          </p:cNvPr>
          <p:cNvSpPr txBox="1">
            <a:spLocks/>
          </p:cNvSpPr>
          <p:nvPr/>
        </p:nvSpPr>
        <p:spPr>
          <a:xfrm>
            <a:off x="349047" y="907712"/>
            <a:ext cx="9225970" cy="56813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Example of a muon that dominantly produces HLC hits</a:t>
            </a:r>
          </a:p>
          <a:p>
            <a:r>
              <a:rPr lang="en-US" sz="1800" dirty="0"/>
              <a:t>All </a:t>
            </a:r>
            <a:r>
              <a:rPr lang="en-US" sz="1800" dirty="0" err="1"/>
              <a:t>IceCube</a:t>
            </a:r>
            <a:r>
              <a:rPr lang="en-US" sz="1800" dirty="0"/>
              <a:t> triggers work on HLC hits</a:t>
            </a:r>
          </a:p>
          <a:p>
            <a:r>
              <a:rPr lang="en-US" sz="1800" dirty="0"/>
              <a:t>For signatures of </a:t>
            </a:r>
            <a:r>
              <a:rPr lang="en-US" sz="1800" b="1" dirty="0"/>
              <a:t>dim exotics SLCs</a:t>
            </a:r>
            <a:r>
              <a:rPr lang="en-US" sz="1800" dirty="0"/>
              <a:t> are the main hit </a:t>
            </a:r>
            <a:r>
              <a:rPr lang="en-US" sz="1800" b="1" dirty="0"/>
              <a:t>type</a:t>
            </a:r>
          </a:p>
          <a:p>
            <a:endParaRPr lang="en-US" sz="1800" dirty="0"/>
          </a:p>
          <a:p>
            <a:r>
              <a:rPr lang="en-US" sz="1800" dirty="0"/>
              <a:t>Goal: Build a new trigger for dim exotic signatures that also uses SLC hits</a:t>
            </a:r>
          </a:p>
        </p:txBody>
      </p:sp>
      <p:cxnSp>
        <p:nvCxnSpPr>
          <p:cNvPr id="17" name="Straight Connector 16">
            <a:extLst>
              <a:ext uri="{FF2B5EF4-FFF2-40B4-BE49-F238E27FC236}">
                <a16:creationId xmlns:a16="http://schemas.microsoft.com/office/drawing/2014/main" id="{FC28E918-257F-4CF0-BBD9-158C35BDD4E4}"/>
              </a:ext>
            </a:extLst>
          </p:cNvPr>
          <p:cNvCxnSpPr>
            <a:cxnSpLocks/>
          </p:cNvCxnSpPr>
          <p:nvPr/>
        </p:nvCxnSpPr>
        <p:spPr>
          <a:xfrm>
            <a:off x="9820827" y="754144"/>
            <a:ext cx="0" cy="5071621"/>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2499FB7-845D-47C9-A457-0B506B542919}"/>
              </a:ext>
            </a:extLst>
          </p:cNvPr>
          <p:cNvSpPr/>
          <p:nvPr/>
        </p:nvSpPr>
        <p:spPr>
          <a:xfrm>
            <a:off x="9697924" y="1667173"/>
            <a:ext cx="245806" cy="285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0FF6005-5107-4579-9D3B-E6505F021C6F}"/>
              </a:ext>
            </a:extLst>
          </p:cNvPr>
          <p:cNvSpPr/>
          <p:nvPr/>
        </p:nvSpPr>
        <p:spPr>
          <a:xfrm>
            <a:off x="9697924" y="3116596"/>
            <a:ext cx="245806" cy="28513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FF00"/>
              </a:highlight>
            </a:endParaRPr>
          </a:p>
        </p:txBody>
      </p:sp>
      <p:sp>
        <p:nvSpPr>
          <p:cNvPr id="23" name="Oval 22">
            <a:extLst>
              <a:ext uri="{FF2B5EF4-FFF2-40B4-BE49-F238E27FC236}">
                <a16:creationId xmlns:a16="http://schemas.microsoft.com/office/drawing/2014/main" id="{D1ACAE45-D35C-4202-A4D6-4E1B1C35C948}"/>
              </a:ext>
            </a:extLst>
          </p:cNvPr>
          <p:cNvSpPr/>
          <p:nvPr/>
        </p:nvSpPr>
        <p:spPr>
          <a:xfrm>
            <a:off x="9697924" y="4553548"/>
            <a:ext cx="245806" cy="285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C57C07-B21A-4383-9039-6C0D85F93F93}"/>
              </a:ext>
            </a:extLst>
          </p:cNvPr>
          <p:cNvSpPr/>
          <p:nvPr/>
        </p:nvSpPr>
        <p:spPr>
          <a:xfrm>
            <a:off x="9697919" y="3748403"/>
            <a:ext cx="245806" cy="285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73CB19C-F3F4-4D17-A243-F9D4157248C9}"/>
              </a:ext>
            </a:extLst>
          </p:cNvPr>
          <p:cNvSpPr/>
          <p:nvPr/>
        </p:nvSpPr>
        <p:spPr>
          <a:xfrm>
            <a:off x="9697924" y="2391884"/>
            <a:ext cx="245806" cy="285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Bracket 25">
            <a:extLst>
              <a:ext uri="{FF2B5EF4-FFF2-40B4-BE49-F238E27FC236}">
                <a16:creationId xmlns:a16="http://schemas.microsoft.com/office/drawing/2014/main" id="{AB1CD96A-EE73-43CD-83A9-3EE41FD46299}"/>
              </a:ext>
            </a:extLst>
          </p:cNvPr>
          <p:cNvSpPr/>
          <p:nvPr/>
        </p:nvSpPr>
        <p:spPr>
          <a:xfrm>
            <a:off x="10098693" y="1809740"/>
            <a:ext cx="357809" cy="3028943"/>
          </a:xfrm>
          <a:prstGeom prst="rightBracket">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9636764E-BB21-464B-9F9D-1615D9EF1177}"/>
              </a:ext>
            </a:extLst>
          </p:cNvPr>
          <p:cNvSpPr txBox="1"/>
          <p:nvPr/>
        </p:nvSpPr>
        <p:spPr>
          <a:xfrm>
            <a:off x="10734367" y="2925236"/>
            <a:ext cx="1127076" cy="369332"/>
          </a:xfrm>
          <a:prstGeom prst="rect">
            <a:avLst/>
          </a:prstGeom>
          <a:noFill/>
        </p:spPr>
        <p:txBody>
          <a:bodyPr wrap="square" rtlCol="0">
            <a:spAutoFit/>
          </a:bodyPr>
          <a:lstStyle/>
          <a:p>
            <a:r>
              <a:rPr lang="en-US" dirty="0"/>
              <a:t>± 1µs</a:t>
            </a:r>
          </a:p>
        </p:txBody>
      </p:sp>
      <p:sp>
        <p:nvSpPr>
          <p:cNvPr id="14" name="Oval 13">
            <a:extLst>
              <a:ext uri="{FF2B5EF4-FFF2-40B4-BE49-F238E27FC236}">
                <a16:creationId xmlns:a16="http://schemas.microsoft.com/office/drawing/2014/main" id="{C0F94C0E-57FC-406A-B542-28630D31FC0A}"/>
              </a:ext>
            </a:extLst>
          </p:cNvPr>
          <p:cNvSpPr/>
          <p:nvPr/>
        </p:nvSpPr>
        <p:spPr>
          <a:xfrm>
            <a:off x="9697924" y="5303202"/>
            <a:ext cx="245806" cy="28513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6593E15-3423-4E74-BA19-4BA7FC56EF0A}"/>
              </a:ext>
            </a:extLst>
          </p:cNvPr>
          <p:cNvSpPr/>
          <p:nvPr/>
        </p:nvSpPr>
        <p:spPr>
          <a:xfrm>
            <a:off x="9697919" y="940752"/>
            <a:ext cx="245806" cy="28513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884A756-55C1-4B45-B27F-1F90EA785641}"/>
              </a:ext>
            </a:extLst>
          </p:cNvPr>
          <p:cNvSpPr txBox="1"/>
          <p:nvPr/>
        </p:nvSpPr>
        <p:spPr>
          <a:xfrm>
            <a:off x="2410896" y="666139"/>
            <a:ext cx="5114508" cy="369332"/>
          </a:xfrm>
          <a:prstGeom prst="rect">
            <a:avLst/>
          </a:prstGeom>
          <a:noFill/>
        </p:spPr>
        <p:txBody>
          <a:bodyPr wrap="square">
            <a:spAutoFit/>
          </a:bodyPr>
          <a:lstStyle/>
          <a:p>
            <a:r>
              <a:rPr lang="en-US" sz="1800" dirty="0"/>
              <a:t>Muon 100 </a:t>
            </a:r>
            <a:r>
              <a:rPr lang="en-US" dirty="0" err="1"/>
              <a:t>T</a:t>
            </a:r>
            <a:r>
              <a:rPr lang="en-US" sz="1800" dirty="0" err="1"/>
              <a:t>eV</a:t>
            </a:r>
            <a:r>
              <a:rPr lang="en-US" sz="1800" dirty="0"/>
              <a:t> (≈ 3 </a:t>
            </a:r>
            <a:r>
              <a:rPr lang="en-US" dirty="0"/>
              <a:t>µ</a:t>
            </a:r>
            <a:r>
              <a:rPr lang="en-US" sz="1800" dirty="0"/>
              <a:t>s through the detector)</a:t>
            </a:r>
          </a:p>
        </p:txBody>
      </p:sp>
      <p:pic>
        <p:nvPicPr>
          <p:cNvPr id="21" name="Picture 20" descr="A picture containing curtain, red, dark&#10;&#10;Description automatically generated">
            <a:extLst>
              <a:ext uri="{FF2B5EF4-FFF2-40B4-BE49-F238E27FC236}">
                <a16:creationId xmlns:a16="http://schemas.microsoft.com/office/drawing/2014/main" id="{F3E230BA-3FC2-4751-9BEA-CE4266A2F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983" y="1035471"/>
            <a:ext cx="4055752" cy="3041813"/>
          </a:xfrm>
          <a:prstGeom prst="rect">
            <a:avLst/>
          </a:prstGeom>
        </p:spPr>
      </p:pic>
    </p:spTree>
    <p:extLst>
      <p:ext uri="{BB962C8B-B14F-4D97-AF65-F5344CB8AC3E}">
        <p14:creationId xmlns:p14="http://schemas.microsoft.com/office/powerpoint/2010/main" val="2800172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389448-788A-8C12-A04A-C83526B899F6}"/>
              </a:ext>
            </a:extLst>
          </p:cNvPr>
          <p:cNvPicPr>
            <a:picLocks noChangeAspect="1"/>
          </p:cNvPicPr>
          <p:nvPr/>
        </p:nvPicPr>
        <p:blipFill>
          <a:blip r:embed="rId2"/>
          <a:stretch>
            <a:fillRect/>
          </a:stretch>
        </p:blipFill>
        <p:spPr>
          <a:xfrm>
            <a:off x="6350010" y="1502890"/>
            <a:ext cx="4959399" cy="3145990"/>
          </a:xfrm>
          <a:prstGeom prst="rect">
            <a:avLst/>
          </a:prstGeom>
        </p:spPr>
      </p:pic>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58C25204-2794-4990-95D9-924BA0667EEB}"/>
              </a:ext>
            </a:extLst>
          </p:cNvPr>
          <p:cNvSpPr txBox="1"/>
          <p:nvPr/>
        </p:nvSpPr>
        <p:spPr>
          <a:xfrm>
            <a:off x="132169" y="2504"/>
            <a:ext cx="6942020" cy="553998"/>
          </a:xfrm>
          <a:prstGeom prst="rect">
            <a:avLst/>
          </a:prstGeom>
          <a:noFill/>
        </p:spPr>
        <p:txBody>
          <a:bodyPr wrap="square" rtlCol="0">
            <a:spAutoFit/>
          </a:bodyPr>
          <a:lstStyle/>
          <a:p>
            <a:r>
              <a:rPr lang="en-US" sz="3000" dirty="0"/>
              <a:t>Fractionally charged particles (FCPs)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30ED3B80-777D-483D-B343-943A6A46F41B}"/>
                  </a:ext>
                </a:extLst>
              </p:cNvPr>
              <p:cNvSpPr>
                <a:spLocks noGrp="1"/>
              </p:cNvSpPr>
              <p:nvPr>
                <p:ph idx="1"/>
              </p:nvPr>
            </p:nvSpPr>
            <p:spPr>
              <a:xfrm>
                <a:off x="132169" y="556502"/>
                <a:ext cx="5963831" cy="5739646"/>
              </a:xfrm>
            </p:spPr>
            <p:txBody>
              <a:bodyPr>
                <a:normAutofit/>
              </a:bodyPr>
              <a:lstStyle/>
              <a:p>
                <a:r>
                  <a:rPr lang="en-US" sz="2000" dirty="0"/>
                  <a:t>Assumptions</a:t>
                </a:r>
              </a:p>
              <a:p>
                <a:pPr lvl="1"/>
                <a:r>
                  <a:rPr lang="en-US" sz="1600" dirty="0"/>
                  <a:t>Charge in fractions of e: 1/3</a:t>
                </a:r>
              </a:p>
              <a:p>
                <a:pPr lvl="1"/>
                <a:r>
                  <a:rPr lang="en-US" sz="1600" dirty="0"/>
                  <a:t>Behave leptonically like muons</a:t>
                </a:r>
              </a:p>
              <a:p>
                <a:pPr lvl="1"/>
                <a:r>
                  <a:rPr lang="en-US" sz="1600" dirty="0"/>
                  <a:t>Stable particles</a:t>
                </a:r>
              </a:p>
              <a:p>
                <a:pPr lvl="1"/>
                <a:r>
                  <a:rPr lang="en-US" sz="1600" dirty="0"/>
                  <a:t>Mass: 1 </a:t>
                </a:r>
                <a:r>
                  <a:rPr lang="en-US" sz="1600" dirty="0" err="1"/>
                  <a:t>TeV</a:t>
                </a:r>
                <a:endParaRPr lang="en-US" sz="1600" dirty="0"/>
              </a:p>
              <a:p>
                <a:pPr lvl="1"/>
                <a:endParaRPr lang="en-US" sz="1600" dirty="0"/>
              </a:p>
              <a:p>
                <a:r>
                  <a:rPr lang="en-US" sz="2000" dirty="0"/>
                  <a:t>Produced Cherenkov photons scale with z</a:t>
                </a:r>
                <a:r>
                  <a:rPr lang="en-US" sz="2000" baseline="30000" dirty="0"/>
                  <a:t>2 </a:t>
                </a:r>
              </a:p>
              <a:p>
                <a:r>
                  <a:rPr lang="en-US" sz="2000" dirty="0"/>
                  <a:t>looks in the detector like </a:t>
                </a:r>
                <a:r>
                  <a:rPr lang="en-US" sz="2000" b="1" dirty="0"/>
                  <a:t>dim throughgoing muon </a:t>
                </a:r>
                <a:r>
                  <a:rPr lang="en-US" sz="2000" dirty="0"/>
                  <a:t>tracks</a:t>
                </a:r>
              </a:p>
              <a:p>
                <a:endParaRPr lang="en-US" sz="2000" baseline="30000" dirty="0"/>
              </a:p>
              <a:p>
                <a14:m>
                  <m:oMath xmlns:m="http://schemas.openxmlformats.org/officeDocument/2006/math">
                    <m:r>
                      <a:rPr lang="de-DE" sz="2000" b="0" i="1" smtClean="0">
                        <a:latin typeface="Cambria Math" panose="02040503050406030204" pitchFamily="18" charset="0"/>
                      </a:rPr>
                      <m:t>𝑆𝐿𝐶</m:t>
                    </m:r>
                    <m:r>
                      <a:rPr lang="de-DE" sz="2000" b="0" i="1" smtClean="0">
                        <a:latin typeface="Cambria Math" panose="02040503050406030204" pitchFamily="18" charset="0"/>
                      </a:rPr>
                      <m:t> </m:t>
                    </m:r>
                    <m:r>
                      <a:rPr lang="de-DE" sz="2000" b="0" i="1" smtClean="0">
                        <a:latin typeface="Cambria Math" panose="02040503050406030204" pitchFamily="18" charset="0"/>
                      </a:rPr>
                      <m:t>𝐹𝑟𝑎𝑐𝑡𝑖𝑜𝑛</m:t>
                    </m:r>
                    <m:r>
                      <a:rPr lang="de-DE" sz="2000" b="0" i="1" smtClean="0">
                        <a:latin typeface="Cambria Math" panose="02040503050406030204" pitchFamily="18" charset="0"/>
                      </a:rPr>
                      <m:t>=</m:t>
                    </m:r>
                    <m:f>
                      <m:fPr>
                        <m:ctrlPr>
                          <a:rPr lang="de-DE" sz="2000" b="0" i="1" smtClean="0">
                            <a:latin typeface="Cambria Math" panose="02040503050406030204" pitchFamily="18" charset="0"/>
                          </a:rPr>
                        </m:ctrlPr>
                      </m:fPr>
                      <m:num>
                        <m:r>
                          <a:rPr lang="de-DE" sz="2000" b="0" i="1" smtClean="0">
                            <a:latin typeface="Cambria Math" panose="02040503050406030204" pitchFamily="18" charset="0"/>
                          </a:rPr>
                          <m:t>#</m:t>
                        </m:r>
                        <m:r>
                          <a:rPr lang="de-DE" sz="2000" b="0" i="1" smtClean="0">
                            <a:latin typeface="Cambria Math" panose="02040503050406030204" pitchFamily="18" charset="0"/>
                          </a:rPr>
                          <m:t>𝑆𝐿𝐶h𝑖𝑡𝑠</m:t>
                        </m:r>
                      </m:num>
                      <m:den>
                        <m:r>
                          <a:rPr lang="de-DE" sz="2000" b="0" i="1" smtClean="0">
                            <a:latin typeface="Cambria Math" panose="02040503050406030204" pitchFamily="18" charset="0"/>
                          </a:rPr>
                          <m:t>#</m:t>
                        </m:r>
                        <m:r>
                          <a:rPr lang="de-DE" sz="2000" b="0" i="1" smtClean="0">
                            <a:latin typeface="Cambria Math" panose="02040503050406030204" pitchFamily="18" charset="0"/>
                          </a:rPr>
                          <m:t>𝑆𝐿𝐶h𝑖𝑡𝑠</m:t>
                        </m:r>
                        <m:r>
                          <a:rPr lang="de-DE" sz="2000" b="0" i="1" smtClean="0">
                            <a:latin typeface="Cambria Math" panose="02040503050406030204" pitchFamily="18" charset="0"/>
                          </a:rPr>
                          <m:t>+#</m:t>
                        </m:r>
                        <m:r>
                          <a:rPr lang="de-DE" sz="2000" b="0" i="1" smtClean="0">
                            <a:latin typeface="Cambria Math" panose="02040503050406030204" pitchFamily="18" charset="0"/>
                          </a:rPr>
                          <m:t>𝐻𝐿𝐶h𝑖𝑡𝑠</m:t>
                        </m:r>
                      </m:den>
                    </m:f>
                  </m:oMath>
                </a14:m>
                <a:endParaRPr lang="en-US" sz="2000" dirty="0">
                  <a:latin typeface="Calibri (Body)"/>
                </a:endParaRPr>
              </a:p>
              <a:p>
                <a:r>
                  <a:rPr lang="en-US" sz="2000" dirty="0"/>
                  <a:t>FCPs dominantly produce SLC hits</a:t>
                </a:r>
              </a:p>
              <a:p>
                <a14:m>
                  <m:oMath xmlns:m="http://schemas.openxmlformats.org/officeDocument/2006/math">
                    <m:r>
                      <a:rPr lang="de-DE" sz="2000" b="0" i="1" smtClean="0">
                        <a:latin typeface="Cambria Math" panose="02040503050406030204" pitchFamily="18" charset="0"/>
                      </a:rPr>
                      <m:t>≈11000 </m:t>
                    </m:r>
                  </m:oMath>
                </a14:m>
                <a:r>
                  <a:rPr lang="en-GB" sz="2000" dirty="0"/>
                  <a:t>events that satisfy a quality criterion of producing at least 10 signal hits in the detector</a:t>
                </a:r>
              </a:p>
              <a:p>
                <a:endParaRPr lang="en-US" sz="2000" dirty="0"/>
              </a:p>
              <a:p>
                <a:endParaRPr lang="en-US" sz="2000" b="1" dirty="0"/>
              </a:p>
              <a:p>
                <a:pPr marL="0" indent="0">
                  <a:buNone/>
                </a:pPr>
                <a:endParaRPr lang="en-US" sz="2000" dirty="0"/>
              </a:p>
              <a:p>
                <a:pPr lvl="1"/>
                <a:endParaRPr lang="en-US" sz="1600" dirty="0"/>
              </a:p>
              <a:p>
                <a:pPr lvl="1"/>
                <a:endParaRPr lang="en-US" sz="1600" dirty="0"/>
              </a:p>
              <a:p>
                <a:pPr lvl="2"/>
                <a:endParaRPr lang="de-DE" sz="1200" dirty="0"/>
              </a:p>
              <a:p>
                <a:endParaRPr lang="de-DE" sz="2000" dirty="0"/>
              </a:p>
              <a:p>
                <a:pPr marL="0" indent="0">
                  <a:buNone/>
                </a:pPr>
                <a:endParaRPr lang="de-DE" sz="2000" dirty="0"/>
              </a:p>
              <a:p>
                <a:endParaRPr lang="de-DE" sz="2000" dirty="0"/>
              </a:p>
              <a:p>
                <a:pPr lvl="1"/>
                <a:endParaRPr lang="en-US" sz="1600" dirty="0"/>
              </a:p>
              <a:p>
                <a:pPr marL="0" indent="0">
                  <a:buNone/>
                </a:pPr>
                <a:endParaRPr lang="en-US" sz="2000" dirty="0"/>
              </a:p>
              <a:p>
                <a:endParaRPr lang="en-US" sz="2000" dirty="0"/>
              </a:p>
              <a:p>
                <a:endParaRPr lang="en-US" sz="2000" dirty="0"/>
              </a:p>
            </p:txBody>
          </p:sp>
        </mc:Choice>
        <mc:Fallback xmlns="">
          <p:sp>
            <p:nvSpPr>
              <p:cNvPr id="4" name="Content Placeholder 3">
                <a:extLst>
                  <a:ext uri="{FF2B5EF4-FFF2-40B4-BE49-F238E27FC236}">
                    <a16:creationId xmlns:a16="http://schemas.microsoft.com/office/drawing/2014/main" id="{30ED3B80-777D-483D-B343-943A6A46F41B}"/>
                  </a:ext>
                </a:extLst>
              </p:cNvPr>
              <p:cNvSpPr>
                <a:spLocks noGrp="1" noRot="1" noChangeAspect="1" noMove="1" noResize="1" noEditPoints="1" noAdjustHandles="1" noChangeArrowheads="1" noChangeShapeType="1" noTextEdit="1"/>
              </p:cNvSpPr>
              <p:nvPr>
                <p:ph idx="1"/>
              </p:nvPr>
            </p:nvSpPr>
            <p:spPr>
              <a:xfrm>
                <a:off x="132169" y="556502"/>
                <a:ext cx="5963831" cy="5739646"/>
              </a:xfrm>
              <a:blipFill>
                <a:blip r:embed="rId3"/>
                <a:stretch>
                  <a:fillRect l="-920" t="-1062"/>
                </a:stretch>
              </a:blipFill>
            </p:spPr>
            <p:txBody>
              <a:bodyPr/>
              <a:lstStyle/>
              <a:p>
                <a:r>
                  <a:rPr lang="en-GB">
                    <a:noFill/>
                  </a:rPr>
                  <a:t> </a:t>
                </a:r>
              </a:p>
            </p:txBody>
          </p:sp>
        </mc:Fallback>
      </mc:AlternateContent>
      <p:sp>
        <p:nvSpPr>
          <p:cNvPr id="2" name="TextBox 1">
            <a:extLst>
              <a:ext uri="{FF2B5EF4-FFF2-40B4-BE49-F238E27FC236}">
                <a16:creationId xmlns:a16="http://schemas.microsoft.com/office/drawing/2014/main" id="{A7D58DB8-7895-4E4C-8408-76EBAB906456}"/>
              </a:ext>
            </a:extLst>
          </p:cNvPr>
          <p:cNvSpPr txBox="1"/>
          <p:nvPr/>
        </p:nvSpPr>
        <p:spPr>
          <a:xfrm>
            <a:off x="11104690" y="4685516"/>
            <a:ext cx="955141" cy="646331"/>
          </a:xfrm>
          <a:prstGeom prst="rect">
            <a:avLst/>
          </a:prstGeom>
          <a:noFill/>
        </p:spPr>
        <p:txBody>
          <a:bodyPr wrap="square" rtlCol="0">
            <a:spAutoFit/>
          </a:bodyPr>
          <a:lstStyle/>
          <a:p>
            <a:r>
              <a:rPr lang="en-US" dirty="0"/>
              <a:t>Only SLC hits</a:t>
            </a:r>
          </a:p>
        </p:txBody>
      </p:sp>
      <p:grpSp>
        <p:nvGrpSpPr>
          <p:cNvPr id="3" name="Group 2">
            <a:extLst>
              <a:ext uri="{FF2B5EF4-FFF2-40B4-BE49-F238E27FC236}">
                <a16:creationId xmlns:a16="http://schemas.microsoft.com/office/drawing/2014/main" id="{134ED92B-7EE8-6939-B65E-130AEBF9EAC8}"/>
              </a:ext>
            </a:extLst>
          </p:cNvPr>
          <p:cNvGrpSpPr/>
          <p:nvPr/>
        </p:nvGrpSpPr>
        <p:grpSpPr>
          <a:xfrm>
            <a:off x="6096001" y="4417438"/>
            <a:ext cx="5062975" cy="1220961"/>
            <a:chOff x="6908080" y="5505925"/>
            <a:chExt cx="4419856" cy="1053067"/>
          </a:xfrm>
        </p:grpSpPr>
        <p:cxnSp>
          <p:nvCxnSpPr>
            <p:cNvPr id="7" name="Straight Arrow Connector 6">
              <a:extLst>
                <a:ext uri="{FF2B5EF4-FFF2-40B4-BE49-F238E27FC236}">
                  <a16:creationId xmlns:a16="http://schemas.microsoft.com/office/drawing/2014/main" id="{8D603FED-CA02-43F5-BEAF-32C7864808AF}"/>
                </a:ext>
              </a:extLst>
            </p:cNvPr>
            <p:cNvCxnSpPr>
              <a:cxnSpLocks/>
            </p:cNvCxnSpPr>
            <p:nvPr/>
          </p:nvCxnSpPr>
          <p:spPr>
            <a:xfrm flipV="1">
              <a:off x="7246646" y="5623139"/>
              <a:ext cx="326641" cy="28952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02CB1C9-82E5-4D6C-A68C-1BCCA5D6E7C6}"/>
                </a:ext>
              </a:extLst>
            </p:cNvPr>
            <p:cNvCxnSpPr>
              <a:cxnSpLocks/>
            </p:cNvCxnSpPr>
            <p:nvPr/>
          </p:nvCxnSpPr>
          <p:spPr>
            <a:xfrm flipH="1" flipV="1">
              <a:off x="11090778" y="5505925"/>
              <a:ext cx="237158" cy="23442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8C9F7BA-82FF-49D2-BD4B-C3B584804361}"/>
                </a:ext>
              </a:extLst>
            </p:cNvPr>
            <p:cNvSpPr txBox="1"/>
            <p:nvPr/>
          </p:nvSpPr>
          <p:spPr>
            <a:xfrm>
              <a:off x="6908080" y="5912661"/>
              <a:ext cx="955141" cy="646331"/>
            </a:xfrm>
            <a:prstGeom prst="rect">
              <a:avLst/>
            </a:prstGeom>
            <a:noFill/>
          </p:spPr>
          <p:txBody>
            <a:bodyPr wrap="square" rtlCol="0">
              <a:spAutoFit/>
            </a:bodyPr>
            <a:lstStyle/>
            <a:p>
              <a:r>
                <a:rPr lang="en-US" dirty="0"/>
                <a:t>Only HLC hits</a:t>
              </a:r>
            </a:p>
          </p:txBody>
        </p:sp>
      </p:grpSp>
    </p:spTree>
    <p:extLst>
      <p:ext uri="{BB962C8B-B14F-4D97-AF65-F5344CB8AC3E}">
        <p14:creationId xmlns:p14="http://schemas.microsoft.com/office/powerpoint/2010/main" val="1687413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58C25204-2794-4990-95D9-924BA0667EEB}"/>
              </a:ext>
            </a:extLst>
          </p:cNvPr>
          <p:cNvSpPr txBox="1"/>
          <p:nvPr/>
        </p:nvSpPr>
        <p:spPr>
          <a:xfrm>
            <a:off x="227098" y="42828"/>
            <a:ext cx="11441441" cy="553998"/>
          </a:xfrm>
          <a:prstGeom prst="rect">
            <a:avLst/>
          </a:prstGeom>
          <a:noFill/>
        </p:spPr>
        <p:txBody>
          <a:bodyPr wrap="square" rtlCol="0">
            <a:spAutoFit/>
          </a:bodyPr>
          <a:lstStyle/>
          <a:p>
            <a:r>
              <a:rPr lang="en-US" sz="3000" dirty="0"/>
              <a:t>FCP simulation example</a:t>
            </a:r>
          </a:p>
        </p:txBody>
      </p:sp>
      <p:sp>
        <p:nvSpPr>
          <p:cNvPr id="4" name="Content Placeholder 3">
            <a:extLst>
              <a:ext uri="{FF2B5EF4-FFF2-40B4-BE49-F238E27FC236}">
                <a16:creationId xmlns:a16="http://schemas.microsoft.com/office/drawing/2014/main" id="{30ED3B80-777D-483D-B343-943A6A46F41B}"/>
              </a:ext>
            </a:extLst>
          </p:cNvPr>
          <p:cNvSpPr>
            <a:spLocks noGrp="1"/>
          </p:cNvSpPr>
          <p:nvPr>
            <p:ph idx="1"/>
          </p:nvPr>
        </p:nvSpPr>
        <p:spPr>
          <a:xfrm>
            <a:off x="6702969" y="778856"/>
            <a:ext cx="5147236" cy="528967"/>
          </a:xfrm>
        </p:spPr>
        <p:txBody>
          <a:bodyPr>
            <a:normAutofit/>
          </a:bodyPr>
          <a:lstStyle/>
          <a:p>
            <a:pPr marL="0" indent="0">
              <a:buNone/>
            </a:pPr>
            <a:r>
              <a:rPr lang="en-US" sz="2000" dirty="0"/>
              <a:t>FCP: q = 1/3, m= 1 </a:t>
            </a:r>
            <a:r>
              <a:rPr lang="en-US" sz="2000" dirty="0" err="1"/>
              <a:t>TeV</a:t>
            </a:r>
            <a:r>
              <a:rPr lang="en-US" sz="2000" dirty="0"/>
              <a:t> E = 10 </a:t>
            </a:r>
            <a:r>
              <a:rPr lang="en-US" sz="2000" dirty="0" err="1"/>
              <a:t>TeV</a:t>
            </a:r>
            <a:endParaRPr lang="en-US" sz="2000" dirty="0"/>
          </a:p>
          <a:p>
            <a:pPr lvl="2"/>
            <a:endParaRPr lang="de-DE" sz="1200" dirty="0"/>
          </a:p>
          <a:p>
            <a:endParaRPr lang="de-DE" sz="2000" dirty="0"/>
          </a:p>
          <a:p>
            <a:pPr marL="0" indent="0">
              <a:buNone/>
            </a:pPr>
            <a:endParaRPr lang="de-DE" sz="2000" dirty="0"/>
          </a:p>
          <a:p>
            <a:endParaRPr lang="de-DE" sz="2000" dirty="0"/>
          </a:p>
          <a:p>
            <a:pPr lvl="1"/>
            <a:endParaRPr lang="en-US" sz="1600" dirty="0"/>
          </a:p>
          <a:p>
            <a:pPr marL="0" indent="0">
              <a:buNone/>
            </a:pPr>
            <a:endParaRPr lang="en-US" sz="2000" dirty="0"/>
          </a:p>
          <a:p>
            <a:endParaRPr lang="en-US" sz="2000" dirty="0"/>
          </a:p>
          <a:p>
            <a:endParaRPr lang="en-US" sz="2000" dirty="0"/>
          </a:p>
        </p:txBody>
      </p:sp>
      <p:sp>
        <p:nvSpPr>
          <p:cNvPr id="11" name="TextBox 10">
            <a:extLst>
              <a:ext uri="{FF2B5EF4-FFF2-40B4-BE49-F238E27FC236}">
                <a16:creationId xmlns:a16="http://schemas.microsoft.com/office/drawing/2014/main" id="{6CD8201F-09AB-4197-97ED-93205682B32B}"/>
              </a:ext>
            </a:extLst>
          </p:cNvPr>
          <p:cNvSpPr txBox="1"/>
          <p:nvPr/>
        </p:nvSpPr>
        <p:spPr>
          <a:xfrm>
            <a:off x="266247" y="596825"/>
            <a:ext cx="481085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FCP: with and without detector noise</a:t>
            </a:r>
          </a:p>
          <a:p>
            <a:pPr marL="285750" indent="-285750">
              <a:buFont typeface="Arial" panose="020B0604020202020204" pitchFamily="34" charset="0"/>
              <a:buChar char="•"/>
            </a:pPr>
            <a:r>
              <a:rPr lang="en-US" dirty="0"/>
              <a:t>Energy close to detector entry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Detector noise dominantly produces random SLCs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signal part produces dominantly SLCs along the track that are velocity and directional consistent </a:t>
            </a:r>
          </a:p>
          <a:p>
            <a:endParaRPr lang="en-US" dirty="0"/>
          </a:p>
          <a:p>
            <a:pPr marL="285750" indent="-285750">
              <a:buFont typeface="Arial" panose="020B0604020202020204" pitchFamily="34" charset="0"/>
              <a:buChar char="•"/>
            </a:pPr>
            <a:r>
              <a:rPr lang="en-US" b="1" dirty="0"/>
              <a:t>Detector noise </a:t>
            </a:r>
            <a:r>
              <a:rPr lang="en-US" dirty="0"/>
              <a:t>is separatable by </a:t>
            </a:r>
            <a:r>
              <a:rPr lang="en-US" b="1" dirty="0"/>
              <a:t>velocity and directional consistency</a:t>
            </a:r>
            <a:r>
              <a:rPr lang="en-US" dirty="0"/>
              <a:t> of the hits </a:t>
            </a:r>
          </a:p>
          <a:p>
            <a:r>
              <a:rPr lang="en-US" dirty="0"/>
              <a:t>      </a:t>
            </a:r>
          </a:p>
        </p:txBody>
      </p:sp>
      <p:pic>
        <p:nvPicPr>
          <p:cNvPr id="12" name="Picture 11" descr="A picture containing curtain, dark, night&#10;&#10;Description automatically generated">
            <a:extLst>
              <a:ext uri="{FF2B5EF4-FFF2-40B4-BE49-F238E27FC236}">
                <a16:creationId xmlns:a16="http://schemas.microsoft.com/office/drawing/2014/main" id="{C4EAFAA9-B0D2-43A0-842F-0A2F04CA1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1290223"/>
            <a:ext cx="5297005" cy="3972754"/>
          </a:xfrm>
          <a:prstGeom prst="rect">
            <a:avLst/>
          </a:prstGeom>
        </p:spPr>
      </p:pic>
    </p:spTree>
    <p:extLst>
      <p:ext uri="{BB962C8B-B14F-4D97-AF65-F5344CB8AC3E}">
        <p14:creationId xmlns:p14="http://schemas.microsoft.com/office/powerpoint/2010/main" val="3105575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8896D6-105A-41D2-92B6-BBE9DEAFCE22}"/>
              </a:ext>
            </a:extLst>
          </p:cNvPr>
          <p:cNvGrpSpPr/>
          <p:nvPr/>
        </p:nvGrpSpPr>
        <p:grpSpPr>
          <a:xfrm>
            <a:off x="326045" y="3694330"/>
            <a:ext cx="11638071" cy="2885004"/>
            <a:chOff x="603242" y="770550"/>
            <a:chExt cx="11638071" cy="2885004"/>
          </a:xfrm>
        </p:grpSpPr>
        <p:sp>
          <p:nvSpPr>
            <p:cNvPr id="24" name="Rectangle 23">
              <a:extLst>
                <a:ext uri="{FF2B5EF4-FFF2-40B4-BE49-F238E27FC236}">
                  <a16:creationId xmlns:a16="http://schemas.microsoft.com/office/drawing/2014/main" id="{659D323E-61A7-4451-A8B5-57045359D742}"/>
                </a:ext>
              </a:extLst>
            </p:cNvPr>
            <p:cNvSpPr/>
            <p:nvPr/>
          </p:nvSpPr>
          <p:spPr>
            <a:xfrm>
              <a:off x="9999586" y="2350354"/>
              <a:ext cx="2085975" cy="906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5C321C-9C7F-4CEC-965D-397E75C67661}"/>
                </a:ext>
              </a:extLst>
            </p:cNvPr>
            <p:cNvSpPr/>
            <p:nvPr/>
          </p:nvSpPr>
          <p:spPr>
            <a:xfrm>
              <a:off x="7664641" y="2338297"/>
              <a:ext cx="2085975" cy="1243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4909D6B5-EFBE-4F5F-8E3B-52514ABDF819}"/>
                </a:ext>
              </a:extLst>
            </p:cNvPr>
            <p:cNvSpPr/>
            <p:nvPr/>
          </p:nvSpPr>
          <p:spPr>
            <a:xfrm>
              <a:off x="894989" y="2570978"/>
              <a:ext cx="2085975" cy="437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87A1D1-3D38-4C65-9AFC-3093167A8745}"/>
                </a:ext>
              </a:extLst>
            </p:cNvPr>
            <p:cNvSpPr txBox="1"/>
            <p:nvPr/>
          </p:nvSpPr>
          <p:spPr>
            <a:xfrm>
              <a:off x="1062036" y="2611897"/>
              <a:ext cx="1876425" cy="369332"/>
            </a:xfrm>
            <a:prstGeom prst="rect">
              <a:avLst/>
            </a:prstGeom>
            <a:noFill/>
          </p:spPr>
          <p:txBody>
            <a:bodyPr wrap="square" rtlCol="0">
              <a:spAutoFit/>
            </a:bodyPr>
            <a:lstStyle/>
            <a:p>
              <a:r>
                <a:rPr lang="en-US" dirty="0"/>
                <a:t>Hit count</a:t>
              </a:r>
            </a:p>
          </p:txBody>
        </p:sp>
        <p:sp>
          <p:nvSpPr>
            <p:cNvPr id="10" name="Rectangle 9">
              <a:extLst>
                <a:ext uri="{FF2B5EF4-FFF2-40B4-BE49-F238E27FC236}">
                  <a16:creationId xmlns:a16="http://schemas.microsoft.com/office/drawing/2014/main" id="{C43B958A-296A-484A-94AA-E7266AB38AED}"/>
                </a:ext>
              </a:extLst>
            </p:cNvPr>
            <p:cNvSpPr/>
            <p:nvPr/>
          </p:nvSpPr>
          <p:spPr>
            <a:xfrm>
              <a:off x="4263560" y="2466473"/>
              <a:ext cx="2085975" cy="669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28CC4BF-B851-4BA0-9580-1DA775EAD6A6}"/>
                </a:ext>
              </a:extLst>
            </p:cNvPr>
            <p:cNvCxnSpPr>
              <a:cxnSpLocks/>
            </p:cNvCxnSpPr>
            <p:nvPr/>
          </p:nvCxnSpPr>
          <p:spPr>
            <a:xfrm flipV="1">
              <a:off x="3003096" y="2789640"/>
              <a:ext cx="1238250"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952A2F9-5982-444E-BB70-85FBB042DF4A}"/>
                </a:ext>
              </a:extLst>
            </p:cNvPr>
            <p:cNvCxnSpPr/>
            <p:nvPr/>
          </p:nvCxnSpPr>
          <p:spPr>
            <a:xfrm flipV="1">
              <a:off x="6359066" y="2803699"/>
              <a:ext cx="1238250"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85F442-1411-4DD2-80D0-EA19B32996D6}"/>
                </a:ext>
              </a:extLst>
            </p:cNvPr>
            <p:cNvSpPr txBox="1"/>
            <p:nvPr/>
          </p:nvSpPr>
          <p:spPr>
            <a:xfrm>
              <a:off x="4366930" y="2466473"/>
              <a:ext cx="2085975" cy="646331"/>
            </a:xfrm>
            <a:prstGeom prst="rect">
              <a:avLst/>
            </a:prstGeom>
            <a:noFill/>
          </p:spPr>
          <p:txBody>
            <a:bodyPr wrap="square" rtlCol="0">
              <a:spAutoFit/>
            </a:bodyPr>
            <a:lstStyle/>
            <a:p>
              <a:r>
                <a:rPr lang="en-US" dirty="0"/>
                <a:t>#Velocity consistent hit pairs</a:t>
              </a:r>
            </a:p>
          </p:txBody>
        </p:sp>
        <p:sp>
          <p:nvSpPr>
            <p:cNvPr id="15" name="TextBox 14">
              <a:extLst>
                <a:ext uri="{FF2B5EF4-FFF2-40B4-BE49-F238E27FC236}">
                  <a16:creationId xmlns:a16="http://schemas.microsoft.com/office/drawing/2014/main" id="{A71CDDFB-8215-49BD-ACB8-B6DCA9705A1B}"/>
                </a:ext>
              </a:extLst>
            </p:cNvPr>
            <p:cNvSpPr txBox="1"/>
            <p:nvPr/>
          </p:nvSpPr>
          <p:spPr>
            <a:xfrm>
              <a:off x="7620377" y="2455225"/>
              <a:ext cx="2314574" cy="1200329"/>
            </a:xfrm>
            <a:prstGeom prst="rect">
              <a:avLst/>
            </a:prstGeom>
            <a:noFill/>
          </p:spPr>
          <p:txBody>
            <a:bodyPr wrap="square" rtlCol="0">
              <a:spAutoFit/>
            </a:bodyPr>
            <a:lstStyle/>
            <a:p>
              <a:r>
                <a:rPr lang="en-US" dirty="0"/>
                <a:t>#Velocity consistent combinations of three hits or clustering of </a:t>
              </a:r>
            </a:p>
            <a:p>
              <a:r>
                <a:rPr lang="en-US" dirty="0"/>
                <a:t>hit pairs</a:t>
              </a:r>
            </a:p>
          </p:txBody>
        </p:sp>
        <p:cxnSp>
          <p:nvCxnSpPr>
            <p:cNvPr id="25" name="Straight Arrow Connector 24">
              <a:extLst>
                <a:ext uri="{FF2B5EF4-FFF2-40B4-BE49-F238E27FC236}">
                  <a16:creationId xmlns:a16="http://schemas.microsoft.com/office/drawing/2014/main" id="{289BC307-2716-4BDF-A04A-CB27BB4124FF}"/>
                </a:ext>
              </a:extLst>
            </p:cNvPr>
            <p:cNvCxnSpPr>
              <a:cxnSpLocks/>
            </p:cNvCxnSpPr>
            <p:nvPr/>
          </p:nvCxnSpPr>
          <p:spPr>
            <a:xfrm>
              <a:off x="9765931" y="2803700"/>
              <a:ext cx="1996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22C4FD3-3D57-4738-A552-0BEC6F7BF51B}"/>
                </a:ext>
              </a:extLst>
            </p:cNvPr>
            <p:cNvSpPr txBox="1"/>
            <p:nvPr/>
          </p:nvSpPr>
          <p:spPr>
            <a:xfrm>
              <a:off x="1671409" y="1900235"/>
              <a:ext cx="352425" cy="369332"/>
            </a:xfrm>
            <a:prstGeom prst="rect">
              <a:avLst/>
            </a:prstGeom>
            <a:noFill/>
          </p:spPr>
          <p:txBody>
            <a:bodyPr wrap="square" rtlCol="0">
              <a:spAutoFit/>
            </a:bodyPr>
            <a:lstStyle/>
            <a:p>
              <a:r>
                <a:rPr lang="en-US" dirty="0"/>
                <a:t>1</a:t>
              </a:r>
            </a:p>
          </p:txBody>
        </p:sp>
        <p:sp>
          <p:nvSpPr>
            <p:cNvPr id="30" name="TextBox 29">
              <a:extLst>
                <a:ext uri="{FF2B5EF4-FFF2-40B4-BE49-F238E27FC236}">
                  <a16:creationId xmlns:a16="http://schemas.microsoft.com/office/drawing/2014/main" id="{0AD8648A-C205-475C-A1EE-EDA928DA460A}"/>
                </a:ext>
              </a:extLst>
            </p:cNvPr>
            <p:cNvSpPr txBox="1"/>
            <p:nvPr/>
          </p:nvSpPr>
          <p:spPr>
            <a:xfrm>
              <a:off x="5146770" y="1902698"/>
              <a:ext cx="352425" cy="369332"/>
            </a:xfrm>
            <a:prstGeom prst="rect">
              <a:avLst/>
            </a:prstGeom>
            <a:noFill/>
          </p:spPr>
          <p:txBody>
            <a:bodyPr wrap="square" rtlCol="0">
              <a:spAutoFit/>
            </a:bodyPr>
            <a:lstStyle/>
            <a:p>
              <a:r>
                <a:rPr lang="en-US" dirty="0"/>
                <a:t>2</a:t>
              </a:r>
            </a:p>
          </p:txBody>
        </p:sp>
        <p:sp>
          <p:nvSpPr>
            <p:cNvPr id="31" name="TextBox 30">
              <a:extLst>
                <a:ext uri="{FF2B5EF4-FFF2-40B4-BE49-F238E27FC236}">
                  <a16:creationId xmlns:a16="http://schemas.microsoft.com/office/drawing/2014/main" id="{D01D5E8E-FA84-438B-A815-3C951A3B4824}"/>
                </a:ext>
              </a:extLst>
            </p:cNvPr>
            <p:cNvSpPr txBox="1"/>
            <p:nvPr/>
          </p:nvSpPr>
          <p:spPr>
            <a:xfrm>
              <a:off x="8417114" y="1913424"/>
              <a:ext cx="1647826" cy="369332"/>
            </a:xfrm>
            <a:prstGeom prst="rect">
              <a:avLst/>
            </a:prstGeom>
            <a:noFill/>
          </p:spPr>
          <p:txBody>
            <a:bodyPr wrap="square" rtlCol="0">
              <a:spAutoFit/>
            </a:bodyPr>
            <a:lstStyle/>
            <a:p>
              <a:r>
                <a:rPr lang="en-US" dirty="0"/>
                <a:t>3</a:t>
              </a:r>
            </a:p>
          </p:txBody>
        </p:sp>
        <p:sp>
          <p:nvSpPr>
            <p:cNvPr id="32" name="TextBox 31">
              <a:extLst>
                <a:ext uri="{FF2B5EF4-FFF2-40B4-BE49-F238E27FC236}">
                  <a16:creationId xmlns:a16="http://schemas.microsoft.com/office/drawing/2014/main" id="{1A244473-CEFC-4B37-B40D-C0875924B766}"/>
                </a:ext>
              </a:extLst>
            </p:cNvPr>
            <p:cNvSpPr txBox="1"/>
            <p:nvPr/>
          </p:nvSpPr>
          <p:spPr>
            <a:xfrm>
              <a:off x="10862631" y="1900235"/>
              <a:ext cx="352425" cy="369332"/>
            </a:xfrm>
            <a:prstGeom prst="rect">
              <a:avLst/>
            </a:prstGeom>
            <a:noFill/>
          </p:spPr>
          <p:txBody>
            <a:bodyPr wrap="square" rtlCol="0">
              <a:spAutoFit/>
            </a:bodyPr>
            <a:lstStyle/>
            <a:p>
              <a:r>
                <a:rPr lang="en-US" dirty="0"/>
                <a:t>4</a:t>
              </a:r>
            </a:p>
          </p:txBody>
        </p:sp>
        <p:sp>
          <p:nvSpPr>
            <p:cNvPr id="2" name="Right Brace 1">
              <a:extLst>
                <a:ext uri="{FF2B5EF4-FFF2-40B4-BE49-F238E27FC236}">
                  <a16:creationId xmlns:a16="http://schemas.microsoft.com/office/drawing/2014/main" id="{1FE5F19C-4C26-4222-AA05-97E759888510}"/>
                </a:ext>
              </a:extLst>
            </p:cNvPr>
            <p:cNvSpPr/>
            <p:nvPr/>
          </p:nvSpPr>
          <p:spPr>
            <a:xfrm rot="16200000">
              <a:off x="1671576" y="606248"/>
              <a:ext cx="323971" cy="210133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CD6AD596-45FD-471A-A5AD-2291F8D13A07}"/>
                </a:ext>
              </a:extLst>
            </p:cNvPr>
            <p:cNvSpPr txBox="1"/>
            <p:nvPr/>
          </p:nvSpPr>
          <p:spPr>
            <a:xfrm>
              <a:off x="603242" y="770550"/>
              <a:ext cx="3323651" cy="646331"/>
            </a:xfrm>
            <a:prstGeom prst="rect">
              <a:avLst/>
            </a:prstGeom>
            <a:noFill/>
          </p:spPr>
          <p:txBody>
            <a:bodyPr wrap="square" rtlCol="0">
              <a:spAutoFit/>
            </a:bodyPr>
            <a:lstStyle/>
            <a:p>
              <a:r>
                <a:rPr lang="en-US" dirty="0"/>
                <a:t>Remove detector noise and too bright signatures</a:t>
              </a:r>
            </a:p>
          </p:txBody>
        </p:sp>
        <p:sp>
          <p:nvSpPr>
            <p:cNvPr id="26" name="Right Brace 25">
              <a:extLst>
                <a:ext uri="{FF2B5EF4-FFF2-40B4-BE49-F238E27FC236}">
                  <a16:creationId xmlns:a16="http://schemas.microsoft.com/office/drawing/2014/main" id="{C664DACF-C04A-4259-9E86-D3308DC1FC24}"/>
                </a:ext>
              </a:extLst>
            </p:cNvPr>
            <p:cNvSpPr/>
            <p:nvPr/>
          </p:nvSpPr>
          <p:spPr>
            <a:xfrm rot="16200000">
              <a:off x="6908683" y="-1046647"/>
              <a:ext cx="323971" cy="5531346"/>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F8B67AAD-2222-4E36-BFFE-CDD8B8C15F67}"/>
                </a:ext>
              </a:extLst>
            </p:cNvPr>
            <p:cNvSpPr txBox="1"/>
            <p:nvPr/>
          </p:nvSpPr>
          <p:spPr>
            <a:xfrm>
              <a:off x="10213933" y="804765"/>
              <a:ext cx="2027380" cy="646331"/>
            </a:xfrm>
            <a:prstGeom prst="rect">
              <a:avLst/>
            </a:prstGeom>
            <a:noFill/>
          </p:spPr>
          <p:txBody>
            <a:bodyPr wrap="square" rtlCol="0">
              <a:spAutoFit/>
            </a:bodyPr>
            <a:lstStyle/>
            <a:p>
              <a:r>
                <a:rPr lang="en-US" dirty="0"/>
                <a:t>Increase purity of dim signatures</a:t>
              </a:r>
            </a:p>
          </p:txBody>
        </p:sp>
        <p:sp>
          <p:nvSpPr>
            <p:cNvPr id="33" name="TextBox 32">
              <a:extLst>
                <a:ext uri="{FF2B5EF4-FFF2-40B4-BE49-F238E27FC236}">
                  <a16:creationId xmlns:a16="http://schemas.microsoft.com/office/drawing/2014/main" id="{11858688-CE9E-4AF8-8684-C832BA95D967}"/>
                </a:ext>
              </a:extLst>
            </p:cNvPr>
            <p:cNvSpPr txBox="1"/>
            <p:nvPr/>
          </p:nvSpPr>
          <p:spPr>
            <a:xfrm>
              <a:off x="5884116" y="848597"/>
              <a:ext cx="4796089" cy="646331"/>
            </a:xfrm>
            <a:prstGeom prst="rect">
              <a:avLst/>
            </a:prstGeom>
            <a:noFill/>
          </p:spPr>
          <p:txBody>
            <a:bodyPr wrap="square" rtlCol="0">
              <a:spAutoFit/>
            </a:bodyPr>
            <a:lstStyle/>
            <a:p>
              <a:r>
                <a:rPr lang="en-US" dirty="0"/>
                <a:t>Remove detector noise by velocity (or directional) hit consistency</a:t>
              </a:r>
            </a:p>
          </p:txBody>
        </p:sp>
        <p:sp>
          <p:nvSpPr>
            <p:cNvPr id="34" name="Right Brace 33">
              <a:extLst>
                <a:ext uri="{FF2B5EF4-FFF2-40B4-BE49-F238E27FC236}">
                  <a16:creationId xmlns:a16="http://schemas.microsoft.com/office/drawing/2014/main" id="{AAC2FF2C-D724-4865-9E84-A9D33DA15873}"/>
                </a:ext>
              </a:extLst>
            </p:cNvPr>
            <p:cNvSpPr/>
            <p:nvPr/>
          </p:nvSpPr>
          <p:spPr>
            <a:xfrm rot="16200000">
              <a:off x="10854293" y="677945"/>
              <a:ext cx="323971" cy="2101332"/>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TextBox 22">
            <a:extLst>
              <a:ext uri="{FF2B5EF4-FFF2-40B4-BE49-F238E27FC236}">
                <a16:creationId xmlns:a16="http://schemas.microsoft.com/office/drawing/2014/main" id="{1AB31ACD-7762-4D56-99DF-7DABAFCB4B18}"/>
              </a:ext>
            </a:extLst>
          </p:cNvPr>
          <p:cNvSpPr txBox="1"/>
          <p:nvPr/>
        </p:nvSpPr>
        <p:spPr>
          <a:xfrm>
            <a:off x="326045" y="352820"/>
            <a:ext cx="10335786" cy="3416320"/>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2.7 MHz SLC can not be processed by the DAQ and is reduced to 1.35 MHz </a:t>
            </a:r>
          </a:p>
          <a:p>
            <a:pPr marL="285750" indent="-285750">
              <a:buFont typeface="Arial" panose="020B0604020202020204" pitchFamily="34" charset="0"/>
              <a:buChar char="•"/>
            </a:pPr>
            <a:r>
              <a:rPr lang="en-US" dirty="0"/>
              <a:t>Part of the detector noise hits occur in bursts on the same PMT</a:t>
            </a:r>
          </a:p>
          <a:p>
            <a:pPr marL="285750" indent="-285750">
              <a:buFont typeface="Arial" panose="020B0604020202020204" pitchFamily="34" charset="0"/>
              <a:buChar char="•"/>
            </a:pPr>
            <a:r>
              <a:rPr lang="en-US" dirty="0"/>
              <a:t>Select PMTs that were hit once on the large time scale window of 100 µs and apply a sliding time window</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Sliding time window with 3000ns length is evaluated every 800ns</a:t>
            </a:r>
          </a:p>
          <a:p>
            <a:pPr marL="285750" indent="-285750">
              <a:buFont typeface="Arial" panose="020B0604020202020204" pitchFamily="34" charset="0"/>
              <a:buChar char="•"/>
            </a:pPr>
            <a:r>
              <a:rPr lang="en-US" dirty="0"/>
              <a:t>Calculate 4 cut variables in each time window</a:t>
            </a:r>
          </a:p>
        </p:txBody>
      </p:sp>
      <p:grpSp>
        <p:nvGrpSpPr>
          <p:cNvPr id="38" name="Group 37">
            <a:extLst>
              <a:ext uri="{FF2B5EF4-FFF2-40B4-BE49-F238E27FC236}">
                <a16:creationId xmlns:a16="http://schemas.microsoft.com/office/drawing/2014/main" id="{A0B74F6C-A557-4D1D-989F-4A425FDFC305}"/>
              </a:ext>
            </a:extLst>
          </p:cNvPr>
          <p:cNvGrpSpPr/>
          <p:nvPr/>
        </p:nvGrpSpPr>
        <p:grpSpPr>
          <a:xfrm>
            <a:off x="1723051" y="1442611"/>
            <a:ext cx="6448318" cy="1690518"/>
            <a:chOff x="1240618" y="4457613"/>
            <a:chExt cx="6448318" cy="1690518"/>
          </a:xfrm>
        </p:grpSpPr>
        <p:pic>
          <p:nvPicPr>
            <p:cNvPr id="39" name="Picture 38">
              <a:extLst>
                <a:ext uri="{FF2B5EF4-FFF2-40B4-BE49-F238E27FC236}">
                  <a16:creationId xmlns:a16="http://schemas.microsoft.com/office/drawing/2014/main" id="{F6A2092B-07D9-4F9C-A74D-DE17E2B511A4}"/>
                </a:ext>
              </a:extLst>
            </p:cNvPr>
            <p:cNvPicPr>
              <a:picLocks noChangeAspect="1"/>
            </p:cNvPicPr>
            <p:nvPr/>
          </p:nvPicPr>
          <p:blipFill>
            <a:blip r:embed="rId2"/>
            <a:stretch>
              <a:fillRect/>
            </a:stretch>
          </p:blipFill>
          <p:spPr>
            <a:xfrm>
              <a:off x="1240618" y="5614731"/>
              <a:ext cx="6448318" cy="533400"/>
            </a:xfrm>
            <a:prstGeom prst="rect">
              <a:avLst/>
            </a:prstGeom>
          </p:spPr>
        </p:pic>
        <p:cxnSp>
          <p:nvCxnSpPr>
            <p:cNvPr id="40" name="Straight Connector 39">
              <a:extLst>
                <a:ext uri="{FF2B5EF4-FFF2-40B4-BE49-F238E27FC236}">
                  <a16:creationId xmlns:a16="http://schemas.microsoft.com/office/drawing/2014/main" id="{7F17D17D-902E-41CD-9774-82561E8CB49B}"/>
                </a:ext>
              </a:extLst>
            </p:cNvPr>
            <p:cNvCxnSpPr/>
            <p:nvPr/>
          </p:nvCxnSpPr>
          <p:spPr>
            <a:xfrm>
              <a:off x="1663548" y="5256783"/>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C8FCF0F-E34A-4E61-8214-A7B6A3115E10}"/>
                </a:ext>
              </a:extLst>
            </p:cNvPr>
            <p:cNvCxnSpPr/>
            <p:nvPr/>
          </p:nvCxnSpPr>
          <p:spPr>
            <a:xfrm>
              <a:off x="1793914" y="5251175"/>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546DDF1-39DE-404E-86C9-79D7B1B6F109}"/>
                </a:ext>
              </a:extLst>
            </p:cNvPr>
            <p:cNvCxnSpPr/>
            <p:nvPr/>
          </p:nvCxnSpPr>
          <p:spPr>
            <a:xfrm>
              <a:off x="2388826" y="5251175"/>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600BC11-C80C-4845-A11A-A1A842374EE8}"/>
                </a:ext>
              </a:extLst>
            </p:cNvPr>
            <p:cNvCxnSpPr/>
            <p:nvPr/>
          </p:nvCxnSpPr>
          <p:spPr>
            <a:xfrm>
              <a:off x="2917635" y="5251175"/>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6BEEEC-81D1-49F2-B7AB-69F94A477830}"/>
                </a:ext>
              </a:extLst>
            </p:cNvPr>
            <p:cNvCxnSpPr/>
            <p:nvPr/>
          </p:nvCxnSpPr>
          <p:spPr>
            <a:xfrm>
              <a:off x="3049837" y="5251175"/>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EE44937-7870-48F4-A33B-0DEE5F733FD3}"/>
                </a:ext>
              </a:extLst>
            </p:cNvPr>
            <p:cNvCxnSpPr/>
            <p:nvPr/>
          </p:nvCxnSpPr>
          <p:spPr>
            <a:xfrm>
              <a:off x="3171023" y="5251175"/>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47E2C2C-65B5-4464-AB34-DC3867745344}"/>
                </a:ext>
              </a:extLst>
            </p:cNvPr>
            <p:cNvCxnSpPr/>
            <p:nvPr/>
          </p:nvCxnSpPr>
          <p:spPr>
            <a:xfrm>
              <a:off x="3843052" y="5251175"/>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987D8BC-9DBC-4103-A5DE-01A3F0E25C37}"/>
                </a:ext>
              </a:extLst>
            </p:cNvPr>
            <p:cNvCxnSpPr/>
            <p:nvPr/>
          </p:nvCxnSpPr>
          <p:spPr>
            <a:xfrm>
              <a:off x="3633731" y="5251175"/>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861D1D-57E8-47E2-917F-A85BD94DFEE9}"/>
                </a:ext>
              </a:extLst>
            </p:cNvPr>
            <p:cNvCxnSpPr/>
            <p:nvPr/>
          </p:nvCxnSpPr>
          <p:spPr>
            <a:xfrm>
              <a:off x="4394814" y="5251175"/>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8C2F547D-D2A0-4BC1-80E6-7F8CB13A95A8}"/>
                </a:ext>
              </a:extLst>
            </p:cNvPr>
            <p:cNvSpPr/>
            <p:nvPr/>
          </p:nvSpPr>
          <p:spPr>
            <a:xfrm>
              <a:off x="1294484" y="4913523"/>
              <a:ext cx="3208577" cy="701208"/>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3F2BE7D-2D96-408B-8008-D355EBD0BEB8}"/>
                </a:ext>
              </a:extLst>
            </p:cNvPr>
            <p:cNvSpPr/>
            <p:nvPr/>
          </p:nvSpPr>
          <p:spPr>
            <a:xfrm>
              <a:off x="2162979" y="4903527"/>
              <a:ext cx="3208577" cy="701208"/>
            </a:xfrm>
            <a:prstGeom prst="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65876E1-71B4-49C9-8252-E7739263CF2C}"/>
                </a:ext>
              </a:extLst>
            </p:cNvPr>
            <p:cNvSpPr/>
            <p:nvPr/>
          </p:nvSpPr>
          <p:spPr>
            <a:xfrm>
              <a:off x="3039817" y="4923519"/>
              <a:ext cx="3208579" cy="701208"/>
            </a:xfrm>
            <a:prstGeom prst="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6A14E9D-F2B2-44AE-A637-855E491041BE}"/>
                </a:ext>
              </a:extLst>
            </p:cNvPr>
            <p:cNvSpPr txBox="1"/>
            <p:nvPr/>
          </p:nvSpPr>
          <p:spPr>
            <a:xfrm>
              <a:off x="1401437" y="4459978"/>
              <a:ext cx="625667" cy="369332"/>
            </a:xfrm>
            <a:prstGeom prst="rect">
              <a:avLst/>
            </a:prstGeom>
            <a:noFill/>
          </p:spPr>
          <p:txBody>
            <a:bodyPr wrap="square" rtlCol="0">
              <a:spAutoFit/>
            </a:bodyPr>
            <a:lstStyle/>
            <a:p>
              <a:r>
                <a:rPr lang="en-US" dirty="0">
                  <a:solidFill>
                    <a:schemeClr val="accent1"/>
                  </a:solidFill>
                </a:rPr>
                <a:t>TW1</a:t>
              </a:r>
            </a:p>
          </p:txBody>
        </p:sp>
        <p:sp>
          <p:nvSpPr>
            <p:cNvPr id="53" name="TextBox 52">
              <a:extLst>
                <a:ext uri="{FF2B5EF4-FFF2-40B4-BE49-F238E27FC236}">
                  <a16:creationId xmlns:a16="http://schemas.microsoft.com/office/drawing/2014/main" id="{48956E78-7B51-4296-835F-3F005CD64C26}"/>
                </a:ext>
              </a:extLst>
            </p:cNvPr>
            <p:cNvSpPr txBox="1"/>
            <p:nvPr/>
          </p:nvSpPr>
          <p:spPr>
            <a:xfrm>
              <a:off x="2291968" y="4457613"/>
              <a:ext cx="625667" cy="369332"/>
            </a:xfrm>
            <a:prstGeom prst="rect">
              <a:avLst/>
            </a:prstGeom>
            <a:noFill/>
          </p:spPr>
          <p:txBody>
            <a:bodyPr wrap="square" rtlCol="0">
              <a:spAutoFit/>
            </a:bodyPr>
            <a:lstStyle/>
            <a:p>
              <a:r>
                <a:rPr lang="en-US" dirty="0">
                  <a:solidFill>
                    <a:schemeClr val="accent2"/>
                  </a:solidFill>
                </a:rPr>
                <a:t>TW2</a:t>
              </a:r>
            </a:p>
          </p:txBody>
        </p:sp>
        <p:sp>
          <p:nvSpPr>
            <p:cNvPr id="54" name="TextBox 53">
              <a:extLst>
                <a:ext uri="{FF2B5EF4-FFF2-40B4-BE49-F238E27FC236}">
                  <a16:creationId xmlns:a16="http://schemas.microsoft.com/office/drawing/2014/main" id="{6A06D2E8-F1D6-49A1-BA33-561F1EC8EF08}"/>
                </a:ext>
              </a:extLst>
            </p:cNvPr>
            <p:cNvSpPr txBox="1"/>
            <p:nvPr/>
          </p:nvSpPr>
          <p:spPr>
            <a:xfrm>
              <a:off x="3182499" y="4486244"/>
              <a:ext cx="625667" cy="369332"/>
            </a:xfrm>
            <a:prstGeom prst="rect">
              <a:avLst/>
            </a:prstGeom>
            <a:noFill/>
          </p:spPr>
          <p:txBody>
            <a:bodyPr wrap="square" rtlCol="0">
              <a:spAutoFit/>
            </a:bodyPr>
            <a:lstStyle/>
            <a:p>
              <a:r>
                <a:rPr lang="en-US" dirty="0">
                  <a:solidFill>
                    <a:schemeClr val="accent6">
                      <a:lumMod val="75000"/>
                    </a:schemeClr>
                  </a:solidFill>
                </a:rPr>
                <a:t>TW3</a:t>
              </a:r>
            </a:p>
          </p:txBody>
        </p:sp>
        <p:cxnSp>
          <p:nvCxnSpPr>
            <p:cNvPr id="55" name="Straight Connector 54">
              <a:extLst>
                <a:ext uri="{FF2B5EF4-FFF2-40B4-BE49-F238E27FC236}">
                  <a16:creationId xmlns:a16="http://schemas.microsoft.com/office/drawing/2014/main" id="{9F2BA9AA-37DD-40EA-9A0B-9FB480347945}"/>
                </a:ext>
              </a:extLst>
            </p:cNvPr>
            <p:cNvCxnSpPr/>
            <p:nvPr/>
          </p:nvCxnSpPr>
          <p:spPr>
            <a:xfrm>
              <a:off x="3995452" y="5261171"/>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2202DD6-3E1D-47FD-AE14-FB488B95499A}"/>
                </a:ext>
              </a:extLst>
            </p:cNvPr>
            <p:cNvCxnSpPr/>
            <p:nvPr/>
          </p:nvCxnSpPr>
          <p:spPr>
            <a:xfrm>
              <a:off x="4094603" y="5261171"/>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D20A02-3811-4461-9360-E43F6F11728A}"/>
                </a:ext>
              </a:extLst>
            </p:cNvPr>
            <p:cNvCxnSpPr/>
            <p:nvPr/>
          </p:nvCxnSpPr>
          <p:spPr>
            <a:xfrm>
              <a:off x="6096000" y="5251175"/>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6F1401-619F-4891-83D7-1E4AA1B6E9C7}"/>
                </a:ext>
              </a:extLst>
            </p:cNvPr>
            <p:cNvCxnSpPr/>
            <p:nvPr/>
          </p:nvCxnSpPr>
          <p:spPr>
            <a:xfrm>
              <a:off x="5961963" y="5251175"/>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1FCC5C9-46D1-45B6-849A-EE15C8278B1B}"/>
                </a:ext>
              </a:extLst>
            </p:cNvPr>
            <p:cNvCxnSpPr/>
            <p:nvPr/>
          </p:nvCxnSpPr>
          <p:spPr>
            <a:xfrm>
              <a:off x="5526796" y="5261171"/>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375AAD7-4AAF-4378-B79E-BF8872F91C49}"/>
                </a:ext>
              </a:extLst>
            </p:cNvPr>
            <p:cNvCxnSpPr/>
            <p:nvPr/>
          </p:nvCxnSpPr>
          <p:spPr>
            <a:xfrm>
              <a:off x="5747134" y="5261171"/>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B958DDB-98EA-42C3-87AA-BD09793F0A14}"/>
                </a:ext>
              </a:extLst>
            </p:cNvPr>
            <p:cNvCxnSpPr/>
            <p:nvPr/>
          </p:nvCxnSpPr>
          <p:spPr>
            <a:xfrm>
              <a:off x="3411558" y="5268103"/>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C2164DA-E882-4568-801A-703DEC66DD1A}"/>
                </a:ext>
              </a:extLst>
            </p:cNvPr>
            <p:cNvCxnSpPr/>
            <p:nvPr/>
          </p:nvCxnSpPr>
          <p:spPr>
            <a:xfrm>
              <a:off x="4676662" y="5268103"/>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A71705-CBC6-423A-83F0-3F94BD34A05E}"/>
                </a:ext>
              </a:extLst>
            </p:cNvPr>
            <p:cNvCxnSpPr/>
            <p:nvPr/>
          </p:nvCxnSpPr>
          <p:spPr>
            <a:xfrm>
              <a:off x="4764796" y="5268103"/>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7F28A0D-8B7C-4E8E-8D35-22773B01E64E}"/>
                </a:ext>
              </a:extLst>
            </p:cNvPr>
            <p:cNvCxnSpPr/>
            <p:nvPr/>
          </p:nvCxnSpPr>
          <p:spPr>
            <a:xfrm>
              <a:off x="5128354" y="5261171"/>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01E688A-0BFD-4643-BB47-B4F1106EE1D2}"/>
                </a:ext>
              </a:extLst>
            </p:cNvPr>
            <p:cNvCxnSpPr/>
            <p:nvPr/>
          </p:nvCxnSpPr>
          <p:spPr>
            <a:xfrm>
              <a:off x="5271572" y="5261171"/>
              <a:ext cx="0" cy="363556"/>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5F7CAAE-1EF2-4EA1-97DB-17EBB8DE3D60}"/>
              </a:ext>
            </a:extLst>
          </p:cNvPr>
          <p:cNvSpPr txBox="1"/>
          <p:nvPr/>
        </p:nvSpPr>
        <p:spPr>
          <a:xfrm>
            <a:off x="9855811" y="5542813"/>
            <a:ext cx="2085975" cy="369332"/>
          </a:xfrm>
          <a:prstGeom prst="rect">
            <a:avLst/>
          </a:prstGeom>
          <a:noFill/>
        </p:spPr>
        <p:txBody>
          <a:bodyPr wrap="square" rtlCol="0">
            <a:spAutoFit/>
          </a:bodyPr>
          <a:lstStyle/>
          <a:p>
            <a:r>
              <a:rPr lang="en-US" dirty="0"/>
              <a:t>Cut on SLC fraction</a:t>
            </a:r>
          </a:p>
        </p:txBody>
      </p:sp>
      <p:sp>
        <p:nvSpPr>
          <p:cNvPr id="5" name="TextBox 4">
            <a:extLst>
              <a:ext uri="{FF2B5EF4-FFF2-40B4-BE49-F238E27FC236}">
                <a16:creationId xmlns:a16="http://schemas.microsoft.com/office/drawing/2014/main" id="{1645740B-15B9-0AD0-15DB-54040733EBB8}"/>
              </a:ext>
            </a:extLst>
          </p:cNvPr>
          <p:cNvSpPr txBox="1"/>
          <p:nvPr/>
        </p:nvSpPr>
        <p:spPr>
          <a:xfrm>
            <a:off x="239071" y="52403"/>
            <a:ext cx="11603634" cy="553998"/>
          </a:xfrm>
          <a:prstGeom prst="rect">
            <a:avLst/>
          </a:prstGeom>
          <a:noFill/>
        </p:spPr>
        <p:txBody>
          <a:bodyPr wrap="square" rtlCol="0">
            <a:spAutoFit/>
          </a:bodyPr>
          <a:lstStyle/>
          <a:p>
            <a:r>
              <a:rPr lang="en-US" sz="3000" dirty="0"/>
              <a:t>Trigger structure</a:t>
            </a:r>
          </a:p>
        </p:txBody>
      </p:sp>
    </p:spTree>
    <p:extLst>
      <p:ext uri="{BB962C8B-B14F-4D97-AF65-F5344CB8AC3E}">
        <p14:creationId xmlns:p14="http://schemas.microsoft.com/office/powerpoint/2010/main" val="3467743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Content Placeholder 8">
            <a:extLst>
              <a:ext uri="{FF2B5EF4-FFF2-40B4-BE49-F238E27FC236}">
                <a16:creationId xmlns:a16="http://schemas.microsoft.com/office/drawing/2014/main" id="{587D7D66-8472-4159-B54C-29DA63C631E5}"/>
              </a:ext>
            </a:extLst>
          </p:cNvPr>
          <p:cNvSpPr>
            <a:spLocks noGrp="1"/>
          </p:cNvSpPr>
          <p:nvPr>
            <p:ph idx="1"/>
          </p:nvPr>
        </p:nvSpPr>
        <p:spPr>
          <a:xfrm>
            <a:off x="259770" y="623026"/>
            <a:ext cx="12000292" cy="5263332"/>
          </a:xfrm>
        </p:spPr>
        <p:txBody>
          <a:bodyPr>
            <a:normAutofit/>
          </a:bodyPr>
          <a:lstStyle/>
          <a:p>
            <a:r>
              <a:rPr lang="en-US" sz="2000" dirty="0"/>
              <a:t>On the x-axis is the hit count in the time window</a:t>
            </a:r>
          </a:p>
          <a:p>
            <a:r>
              <a:rPr lang="en-US" sz="2000" dirty="0"/>
              <a:t>The y-axis shows the count of hit pairs that satisfy a signal like velocity cut in the time window</a:t>
            </a:r>
          </a:p>
          <a:p>
            <a:r>
              <a:rPr lang="en-US" sz="2000" dirty="0"/>
              <a:t>Detector data dominantly produce less #hits and produces a lower number of velocity consistent hit pairs</a:t>
            </a:r>
          </a:p>
          <a:p>
            <a:r>
              <a:rPr lang="en-US" sz="2000" dirty="0"/>
              <a:t>Cut on #hits: 5≤#hits ≤ 24</a:t>
            </a:r>
          </a:p>
          <a:p>
            <a:r>
              <a:rPr lang="en-US" sz="2000" dirty="0"/>
              <a:t>Cut on #velocity consistent 5≤ #hitpairs ≤ 200</a:t>
            </a:r>
          </a:p>
          <a:p>
            <a:pPr marL="0" indent="0">
              <a:buNone/>
            </a:pPr>
            <a:endParaRPr lang="en-US" sz="2000" dirty="0"/>
          </a:p>
        </p:txBody>
      </p:sp>
      <p:sp>
        <p:nvSpPr>
          <p:cNvPr id="10" name="TextBox 9">
            <a:extLst>
              <a:ext uri="{FF2B5EF4-FFF2-40B4-BE49-F238E27FC236}">
                <a16:creationId xmlns:a16="http://schemas.microsoft.com/office/drawing/2014/main" id="{9A8B94AF-62F6-4124-8B11-31B3E7D62BD6}"/>
              </a:ext>
            </a:extLst>
          </p:cNvPr>
          <p:cNvSpPr txBox="1"/>
          <p:nvPr/>
        </p:nvSpPr>
        <p:spPr>
          <a:xfrm>
            <a:off x="149692" y="69028"/>
            <a:ext cx="11493668" cy="553998"/>
          </a:xfrm>
          <a:prstGeom prst="rect">
            <a:avLst/>
          </a:prstGeom>
          <a:noFill/>
        </p:spPr>
        <p:txBody>
          <a:bodyPr wrap="square" rtlCol="0">
            <a:spAutoFit/>
          </a:bodyPr>
          <a:lstStyle/>
          <a:p>
            <a:r>
              <a:rPr lang="en-US" sz="3000" dirty="0"/>
              <a:t>Cuts 1. and 2. </a:t>
            </a:r>
          </a:p>
        </p:txBody>
      </p:sp>
      <p:pic>
        <p:nvPicPr>
          <p:cNvPr id="3" name="Grafik 2">
            <a:extLst>
              <a:ext uri="{FF2B5EF4-FFF2-40B4-BE49-F238E27FC236}">
                <a16:creationId xmlns:a16="http://schemas.microsoft.com/office/drawing/2014/main" id="{836F37A3-4C99-DA75-8F59-55AB30B82B40}"/>
              </a:ext>
            </a:extLst>
          </p:cNvPr>
          <p:cNvPicPr>
            <a:picLocks noChangeAspect="1"/>
          </p:cNvPicPr>
          <p:nvPr/>
        </p:nvPicPr>
        <p:blipFill>
          <a:blip r:embed="rId2"/>
          <a:stretch>
            <a:fillRect/>
          </a:stretch>
        </p:blipFill>
        <p:spPr>
          <a:xfrm>
            <a:off x="1049214" y="3080384"/>
            <a:ext cx="4646645" cy="2805974"/>
          </a:xfrm>
          <a:prstGeom prst="rect">
            <a:avLst/>
          </a:prstGeom>
        </p:spPr>
      </p:pic>
      <p:pic>
        <p:nvPicPr>
          <p:cNvPr id="5" name="Grafik 4">
            <a:extLst>
              <a:ext uri="{FF2B5EF4-FFF2-40B4-BE49-F238E27FC236}">
                <a16:creationId xmlns:a16="http://schemas.microsoft.com/office/drawing/2014/main" id="{01404D10-D100-F92C-7726-D86E6D39DAE3}"/>
              </a:ext>
            </a:extLst>
          </p:cNvPr>
          <p:cNvPicPr>
            <a:picLocks noChangeAspect="1"/>
          </p:cNvPicPr>
          <p:nvPr/>
        </p:nvPicPr>
        <p:blipFill>
          <a:blip r:embed="rId3"/>
          <a:stretch>
            <a:fillRect/>
          </a:stretch>
        </p:blipFill>
        <p:spPr>
          <a:xfrm>
            <a:off x="6248400" y="2978958"/>
            <a:ext cx="4589832" cy="2929812"/>
          </a:xfrm>
          <a:prstGeom prst="rect">
            <a:avLst/>
          </a:prstGeom>
        </p:spPr>
      </p:pic>
      <p:cxnSp>
        <p:nvCxnSpPr>
          <p:cNvPr id="7" name="Gerade Verbindung mit Pfeil 6">
            <a:extLst>
              <a:ext uri="{FF2B5EF4-FFF2-40B4-BE49-F238E27FC236}">
                <a16:creationId xmlns:a16="http://schemas.microsoft.com/office/drawing/2014/main" id="{1311C5A2-EBBA-86C9-6B87-B0A7E2E70F25}"/>
              </a:ext>
            </a:extLst>
          </p:cNvPr>
          <p:cNvCxnSpPr>
            <a:cxnSpLocks/>
          </p:cNvCxnSpPr>
          <p:nvPr/>
        </p:nvCxnSpPr>
        <p:spPr>
          <a:xfrm flipV="1">
            <a:off x="6331789" y="5408762"/>
            <a:ext cx="664234" cy="3623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B34EB2CE-AE61-DE1F-DC0E-F43E2A85FB09}"/>
              </a:ext>
            </a:extLst>
          </p:cNvPr>
          <p:cNvSpPr txBox="1"/>
          <p:nvPr/>
        </p:nvSpPr>
        <p:spPr>
          <a:xfrm>
            <a:off x="5414096" y="5728453"/>
            <a:ext cx="1691640" cy="369332"/>
          </a:xfrm>
          <a:prstGeom prst="rect">
            <a:avLst/>
          </a:prstGeom>
          <a:noFill/>
        </p:spPr>
        <p:txBody>
          <a:bodyPr wrap="square" rtlCol="0">
            <a:spAutoFit/>
          </a:bodyPr>
          <a:lstStyle/>
          <a:p>
            <a:r>
              <a:rPr lang="en-GB" dirty="0"/>
              <a:t>Detector noise</a:t>
            </a:r>
          </a:p>
        </p:txBody>
      </p:sp>
    </p:spTree>
    <p:extLst>
      <p:ext uri="{BB962C8B-B14F-4D97-AF65-F5344CB8AC3E}">
        <p14:creationId xmlns:p14="http://schemas.microsoft.com/office/powerpoint/2010/main" val="1523614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04DDA215-8705-42A7-910C-A4E99E72AE6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Content Placeholder 8">
            <a:extLst>
              <a:ext uri="{FF2B5EF4-FFF2-40B4-BE49-F238E27FC236}">
                <a16:creationId xmlns:a16="http://schemas.microsoft.com/office/drawing/2014/main" id="{587D7D66-8472-4159-B54C-29DA63C631E5}"/>
              </a:ext>
            </a:extLst>
          </p:cNvPr>
          <p:cNvSpPr>
            <a:spLocks noGrp="1"/>
          </p:cNvSpPr>
          <p:nvPr>
            <p:ph idx="1"/>
          </p:nvPr>
        </p:nvSpPr>
        <p:spPr>
          <a:xfrm>
            <a:off x="259769" y="623026"/>
            <a:ext cx="11484817" cy="5263332"/>
          </a:xfrm>
        </p:spPr>
        <p:txBody>
          <a:bodyPr>
            <a:normAutofit/>
          </a:bodyPr>
          <a:lstStyle/>
          <a:p>
            <a:r>
              <a:rPr lang="en-US" sz="2000" dirty="0"/>
              <a:t>Out of the remaining hit pairs, velocity consistent combinations of three hits are formed</a:t>
            </a:r>
          </a:p>
          <a:p>
            <a:r>
              <a:rPr lang="en-US" sz="2000" dirty="0"/>
              <a:t>Detector data peak at a lower number of velocity consistent combinations</a:t>
            </a:r>
          </a:p>
          <a:p>
            <a:r>
              <a:rPr lang="en-US" sz="2000" dirty="0"/>
              <a:t>10≤#three velocity consistent hits≤90</a:t>
            </a:r>
          </a:p>
          <a:p>
            <a:r>
              <a:rPr lang="en-US" sz="2000" dirty="0"/>
              <a:t>An alternative for this cut looks for the directional clustering of hit pairs with comparable results</a:t>
            </a:r>
          </a:p>
          <a:p>
            <a:endParaRPr lang="en-US" sz="2000" dirty="0"/>
          </a:p>
          <a:p>
            <a:endParaRPr lang="en-US" sz="2000" dirty="0"/>
          </a:p>
        </p:txBody>
      </p:sp>
      <p:sp>
        <p:nvSpPr>
          <p:cNvPr id="10" name="TextBox 9">
            <a:extLst>
              <a:ext uri="{FF2B5EF4-FFF2-40B4-BE49-F238E27FC236}">
                <a16:creationId xmlns:a16="http://schemas.microsoft.com/office/drawing/2014/main" id="{9A8B94AF-62F6-4124-8B11-31B3E7D62BD6}"/>
              </a:ext>
            </a:extLst>
          </p:cNvPr>
          <p:cNvSpPr txBox="1"/>
          <p:nvPr/>
        </p:nvSpPr>
        <p:spPr>
          <a:xfrm>
            <a:off x="176642" y="82454"/>
            <a:ext cx="9211330" cy="553998"/>
          </a:xfrm>
          <a:prstGeom prst="rect">
            <a:avLst/>
          </a:prstGeom>
          <a:noFill/>
        </p:spPr>
        <p:txBody>
          <a:bodyPr wrap="square" rtlCol="0">
            <a:spAutoFit/>
          </a:bodyPr>
          <a:lstStyle/>
          <a:p>
            <a:r>
              <a:rPr lang="en-US" sz="3000" dirty="0"/>
              <a:t>Cut 3.</a:t>
            </a:r>
          </a:p>
        </p:txBody>
      </p:sp>
      <p:pic>
        <p:nvPicPr>
          <p:cNvPr id="4" name="Grafik 3">
            <a:extLst>
              <a:ext uri="{FF2B5EF4-FFF2-40B4-BE49-F238E27FC236}">
                <a16:creationId xmlns:a16="http://schemas.microsoft.com/office/drawing/2014/main" id="{AF17CD76-7771-910F-55FA-9CBF2FB382D2}"/>
              </a:ext>
            </a:extLst>
          </p:cNvPr>
          <p:cNvPicPr>
            <a:picLocks noChangeAspect="1"/>
          </p:cNvPicPr>
          <p:nvPr/>
        </p:nvPicPr>
        <p:blipFill>
          <a:blip r:embed="rId2"/>
          <a:stretch>
            <a:fillRect/>
          </a:stretch>
        </p:blipFill>
        <p:spPr>
          <a:xfrm>
            <a:off x="2339303" y="2484392"/>
            <a:ext cx="6520025" cy="3942538"/>
          </a:xfrm>
          <a:prstGeom prst="rect">
            <a:avLst/>
          </a:prstGeom>
        </p:spPr>
      </p:pic>
    </p:spTree>
    <p:extLst>
      <p:ext uri="{BB962C8B-B14F-4D97-AF65-F5344CB8AC3E}">
        <p14:creationId xmlns:p14="http://schemas.microsoft.com/office/powerpoint/2010/main" val="545516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äsentation_Master_RWTH_Verwaltung">
  <a:themeElements>
    <a:clrScheme name="RWTH Farben">
      <a:dk1>
        <a:sysClr val="windowText" lastClr="000000"/>
      </a:dk1>
      <a:lt1>
        <a:sysClr val="window" lastClr="FFFFFF"/>
      </a:lt1>
      <a:dk2>
        <a:srgbClr val="00549F"/>
      </a:dk2>
      <a:lt2>
        <a:srgbClr val="8EBAE5"/>
      </a:lt2>
      <a:accent1>
        <a:srgbClr val="006165"/>
      </a:accent1>
      <a:accent2>
        <a:srgbClr val="0098A1"/>
      </a:accent2>
      <a:accent3>
        <a:srgbClr val="57AB27"/>
      </a:accent3>
      <a:accent4>
        <a:srgbClr val="BDCD00"/>
      </a:accent4>
      <a:accent5>
        <a:srgbClr val="F6A800"/>
      </a:accent5>
      <a:accent6>
        <a:srgbClr val="CC071E"/>
      </a:accent6>
      <a:hlink>
        <a:srgbClr val="612158"/>
      </a:hlink>
      <a:folHlink>
        <a:srgbClr val="7A6F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40715_Powerpointvorlage_verwaltung" id="{E6E3156E-61B3-43A8-894B-5CDF8EFEBA85}" vid="{367F704D-7C25-4A66-AD76-86CABAF55F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1661</Words>
  <Application>Microsoft Office PowerPoint</Application>
  <PresentationFormat>Breitbild</PresentationFormat>
  <Paragraphs>301</Paragraphs>
  <Slides>22</Slides>
  <Notes>1</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22</vt:i4>
      </vt:variant>
    </vt:vector>
  </HeadingPairs>
  <TitlesOfParts>
    <vt:vector size="32" baseType="lpstr">
      <vt:lpstr>Arial</vt:lpstr>
      <vt:lpstr>Calibri</vt:lpstr>
      <vt:lpstr>Calibri (Body)</vt:lpstr>
      <vt:lpstr>Calibri Light</vt:lpstr>
      <vt:lpstr>Cambria Math</vt:lpstr>
      <vt:lpstr>SFBX0800</vt:lpstr>
      <vt:lpstr>Symbol</vt:lpstr>
      <vt:lpstr>Wingdings</vt:lpstr>
      <vt:lpstr>Office Theme</vt:lpstr>
      <vt:lpstr>Präsentation_Master_RWTH_Verwaltung</vt:lpstr>
      <vt:lpstr>PowerPoint-Präsentation</vt:lpstr>
      <vt:lpstr>PowerPoint-Präsentation</vt:lpstr>
      <vt:lpstr>Local Coincidence condition</vt:lpstr>
      <vt:lpstr>Local Coincidence condition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Methods to reduce the hit rate</vt:lpstr>
      <vt:lpstr>PowerPoint-Präsentation</vt:lpstr>
      <vt:lpstr>PowerPoint-Präsentation</vt:lpstr>
      <vt:lpstr>PowerPoint-Präsentation</vt:lpstr>
      <vt:lpstr>PowerPoint-Präsentation</vt:lpstr>
      <vt:lpstr>PowerPoint-Präsentation</vt:lpstr>
      <vt:lpstr>IceCube standard Triggers and Filtering</vt:lpstr>
      <vt:lpstr>Background time scales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 Stürwald</dc:creator>
  <cp:lastModifiedBy>Timo Stürwald</cp:lastModifiedBy>
  <cp:revision>1108</cp:revision>
  <dcterms:created xsi:type="dcterms:W3CDTF">2020-09-16T10:17:32Z</dcterms:created>
  <dcterms:modified xsi:type="dcterms:W3CDTF">2022-10-06T06:22:12Z</dcterms:modified>
</cp:coreProperties>
</file>