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60745be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60745b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f53d2cb67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f53d2cb67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f53d2cb67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f53d2cb67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f561923fd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f561923fd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a60745be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aa60745be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f3b5e929e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f3b5e929e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f3b5e929e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f3b5e929e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f3b5e929e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f3b5e929e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f3b5e929e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f3b5e929e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f3b5e929e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f3b5e929e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a60745be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a60745be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a60745be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a60745be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a60745be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a60745be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f561923fd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f561923fd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f53d2cb67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f53d2cb67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561923fd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561923fd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f53d2cb67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f53d2cb67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f53d2cb67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f53d2cb67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920600" y="2203325"/>
            <a:ext cx="6911700" cy="1191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152">
                <a:solidFill>
                  <a:srgbClr val="EFEFEF"/>
                </a:solidFill>
              </a:rPr>
              <a:t>Transitioning Between Theory and Observations</a:t>
            </a:r>
            <a:br>
              <a:rPr lang="en" sz="2152">
                <a:solidFill>
                  <a:srgbClr val="EFEFEF"/>
                </a:solidFill>
              </a:rPr>
            </a:br>
            <a:r>
              <a:rPr lang="en" sz="2152">
                <a:solidFill>
                  <a:srgbClr val="EFEFEF"/>
                </a:solidFill>
              </a:rPr>
              <a:t> of Strongly Magnetized Accreting Neutron Stars</a:t>
            </a:r>
            <a:endParaRPr sz="2152"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2652">
              <a:solidFill>
                <a:srgbClr val="EFEFE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698763"/>
            <a:ext cx="8520600" cy="7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rgbClr val="F1C232"/>
                </a:solidFill>
              </a:rPr>
              <a:t>Nur Schettino</a:t>
            </a:r>
            <a:br>
              <a:rPr lang="en" sz="1280">
                <a:solidFill>
                  <a:srgbClr val="F1C232"/>
                </a:solidFill>
              </a:rPr>
            </a:br>
            <a:endParaRPr sz="1280">
              <a:solidFill>
                <a:srgbClr val="F1C232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>
                <a:solidFill>
                  <a:srgbClr val="F1C232"/>
                </a:solidFill>
              </a:rPr>
              <a:t>Supervisor: Dr. Ekaterina Sokolova-Lapa</a:t>
            </a:r>
            <a:endParaRPr sz="1280">
              <a:solidFill>
                <a:srgbClr val="F1C23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072000" y="4414400"/>
            <a:ext cx="30000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">
                <a:solidFill>
                  <a:schemeClr val="accent5"/>
                </a:solidFill>
              </a:rPr>
              <a:t>Friedrich-Alexander University Erlangen-Nuremberg Karl-Remeis Sternwarte</a:t>
            </a:r>
            <a:endParaRPr sz="1000">
              <a:solidFill>
                <a:schemeClr val="accent5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75" y="1575788"/>
            <a:ext cx="1991925" cy="19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251" y="0"/>
            <a:ext cx="2070052" cy="13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38">
                <a:solidFill>
                  <a:srgbClr val="EFEFEF"/>
                </a:solidFill>
              </a:rPr>
              <a:t>Results: Second Synth Spectrum (Source 6)</a:t>
            </a:r>
            <a:endParaRPr sz="2838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981025" y="4641950"/>
            <a:ext cx="4849800" cy="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676">
                <a:solidFill>
                  <a:srgbClr val="F1C232"/>
                </a:solidFill>
              </a:rPr>
              <a:t>Source: Dr. Ekaterina Sokolova-Lapa</a:t>
            </a:r>
            <a:endParaRPr i="1" sz="676">
              <a:solidFill>
                <a:srgbClr val="F1C232"/>
              </a:solidFill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13" y="1149999"/>
            <a:ext cx="7181973" cy="34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9150" y="3915766"/>
            <a:ext cx="2349273" cy="3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EFEFEF"/>
                </a:solidFill>
              </a:rPr>
              <a:t>Conclusions</a:t>
            </a:r>
            <a:endParaRPr sz="2820">
              <a:solidFill>
                <a:srgbClr val="EFEFEF"/>
              </a:solidFill>
            </a:endParaRPr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212100" y="1120025"/>
            <a:ext cx="8719800" cy="37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F1C232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2000"/>
              <a:buChar char="-"/>
            </a:pPr>
            <a:r>
              <a:rPr b="1" i="1" lang="en" sz="1600">
                <a:solidFill>
                  <a:srgbClr val="F1C232"/>
                </a:solidFill>
              </a:rPr>
              <a:t>Is this spectral feature real? Is it artifactual?</a:t>
            </a:r>
            <a:br>
              <a:rPr lang="en" sz="1600">
                <a:solidFill>
                  <a:srgbClr val="F1C232"/>
                </a:solidFill>
              </a:rPr>
            </a:br>
            <a:endParaRPr sz="1600">
              <a:solidFill>
                <a:srgbClr val="F1C23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Char char="-"/>
            </a:pPr>
            <a:r>
              <a:rPr lang="en" sz="1600">
                <a:solidFill>
                  <a:srgbClr val="D9D9D9"/>
                </a:solidFill>
              </a:rPr>
              <a:t>Fitting often required artifactual features</a:t>
            </a:r>
            <a:br>
              <a:rPr lang="en">
                <a:solidFill>
                  <a:srgbClr val="D9D9D9"/>
                </a:solidFill>
              </a:rPr>
            </a:br>
            <a:endParaRPr>
              <a:solidFill>
                <a:srgbClr val="D9D9D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-"/>
            </a:pPr>
            <a:r>
              <a:rPr lang="en" sz="1600">
                <a:solidFill>
                  <a:srgbClr val="D9D9D9"/>
                </a:solidFill>
              </a:rPr>
              <a:t>Phenomenological fitting alone is insufficient</a:t>
            </a:r>
            <a:br>
              <a:rPr lang="en" sz="1600">
                <a:solidFill>
                  <a:srgbClr val="D9D9D9"/>
                </a:solidFill>
              </a:rPr>
            </a:b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-"/>
            </a:pPr>
            <a:r>
              <a:rPr lang="en" sz="1600">
                <a:solidFill>
                  <a:srgbClr val="D9D9D9"/>
                </a:solidFill>
              </a:rPr>
              <a:t>Physical models are vital to understanding the physics of spectra</a:t>
            </a:r>
            <a:endParaRPr sz="1600"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D9D9D9"/>
              </a:solidFill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EFEFEF"/>
                </a:solidFill>
              </a:rPr>
              <a:t>Thank you!</a:t>
            </a:r>
            <a:endParaRPr sz="2820">
              <a:solidFill>
                <a:srgbClr val="EFEFEF"/>
              </a:solidFill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5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38">
                <a:solidFill>
                  <a:srgbClr val="EFEFEF"/>
                </a:solidFill>
              </a:rPr>
              <a:t>Bibliography</a:t>
            </a:r>
            <a:endParaRPr sz="2838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227400" y="1171150"/>
            <a:ext cx="8604900" cy="36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-"/>
            </a:pPr>
            <a:r>
              <a:rPr lang="en" sz="1900">
                <a:solidFill>
                  <a:schemeClr val="accent1"/>
                </a:solidFill>
              </a:rPr>
              <a:t>Ludlam, R. M., et al. 2023, Front. Astron. Space Sci., 10, 1292500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-"/>
            </a:pPr>
            <a:r>
              <a:rPr lang="en" sz="1900">
                <a:solidFill>
                  <a:schemeClr val="accent1"/>
                </a:solidFill>
              </a:rPr>
              <a:t>Staubert, R., et al. 2019, A&amp;A, 622, A61</a:t>
            </a:r>
            <a:endParaRPr sz="1900">
              <a:solidFill>
                <a:schemeClr val="accent1"/>
              </a:solidFill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EFEFEF"/>
                </a:solidFill>
              </a:rPr>
              <a:t>Electron temperature from fit</a:t>
            </a:r>
            <a:endParaRPr sz="2820">
              <a:solidFill>
                <a:srgbClr val="EFEFEF"/>
              </a:solidFill>
            </a:endParaRPr>
          </a:p>
        </p:txBody>
      </p:sp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212100" y="1313700"/>
            <a:ext cx="8719800" cy="3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9D9D9"/>
                </a:solidFill>
              </a:rPr>
              <a:t>	</a:t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600"/>
              <a:buChar char="-"/>
            </a:pPr>
            <a:r>
              <a:rPr lang="en" sz="1600">
                <a:solidFill>
                  <a:srgbClr val="D9D9D9"/>
                </a:solidFill>
              </a:rPr>
              <a:t>Doppler broadening equation</a:t>
            </a:r>
            <a:br>
              <a:rPr lang="en" sz="1600">
                <a:solidFill>
                  <a:srgbClr val="D9D9D9"/>
                </a:solidFill>
              </a:rPr>
            </a:b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-"/>
            </a:pPr>
            <a:r>
              <a:rPr lang="en" sz="1600">
                <a:solidFill>
                  <a:srgbClr val="D9D9D9"/>
                </a:solidFill>
              </a:rPr>
              <a:t>Deriving electron temperature kT from line width?</a:t>
            </a:r>
            <a:br>
              <a:rPr lang="en" sz="1600">
                <a:solidFill>
                  <a:srgbClr val="D9D9D9"/>
                </a:solidFill>
              </a:rPr>
            </a:b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-"/>
            </a:pPr>
            <a:r>
              <a:rPr lang="en" sz="1600">
                <a:solidFill>
                  <a:srgbClr val="D9D9D9"/>
                </a:solidFill>
              </a:rPr>
              <a:t>Fit parameters (gabs sigma) yields kT_e up to 3 times too high</a:t>
            </a:r>
            <a:endParaRPr sz="1600"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725" y="1313703"/>
            <a:ext cx="5715001" cy="9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7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EFEFEF"/>
                </a:solidFill>
              </a:rPr>
              <a:t>Red wing confusion: more examples</a:t>
            </a:r>
            <a:endParaRPr sz="2820">
              <a:solidFill>
                <a:srgbClr val="EFEFEF"/>
              </a:solidFill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96963"/>
            <a:ext cx="2724851" cy="209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9575" y="1496963"/>
            <a:ext cx="2724851" cy="209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7451" y="1496950"/>
            <a:ext cx="2724851" cy="20926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/>
        </p:nvSpPr>
        <p:spPr>
          <a:xfrm>
            <a:off x="7124725" y="3589550"/>
            <a:ext cx="69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1C232"/>
                </a:solidFill>
              </a:rPr>
              <a:t>Source 9</a:t>
            </a:r>
            <a:endParaRPr sz="900">
              <a:solidFill>
                <a:srgbClr val="F1C232"/>
              </a:solidFill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690250" y="2864925"/>
            <a:ext cx="489900" cy="32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4023175" y="2864925"/>
            <a:ext cx="612300" cy="38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6926725" y="2897325"/>
            <a:ext cx="489900" cy="32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1180800" y="4068800"/>
            <a:ext cx="678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</a:rPr>
              <a:t>All three spectra fit only with a simple cutoff powerlaw model: no gaussian emission or absorption.</a:t>
            </a:r>
            <a:endParaRPr sz="1200">
              <a:solidFill>
                <a:srgbClr val="D9D9D9"/>
              </a:solidFill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1328975" y="3589550"/>
            <a:ext cx="69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1C232"/>
                </a:solidFill>
              </a:rPr>
              <a:t>Source 8</a:t>
            </a:r>
            <a:endParaRPr sz="900">
              <a:solidFill>
                <a:srgbClr val="F1C232"/>
              </a:solidFill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4226850" y="3589550"/>
            <a:ext cx="69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1C232"/>
                </a:solidFill>
              </a:rPr>
              <a:t>Source 4</a:t>
            </a:r>
            <a:endParaRPr sz="9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EFEFEF"/>
                </a:solidFill>
              </a:rPr>
              <a:t>Red wing confusion: more examples</a:t>
            </a:r>
            <a:endParaRPr sz="2820">
              <a:solidFill>
                <a:srgbClr val="EFEFEF"/>
              </a:solidFill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96963"/>
            <a:ext cx="2724851" cy="209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9575" y="1496963"/>
            <a:ext cx="2724851" cy="209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7451" y="1496950"/>
            <a:ext cx="2724851" cy="209260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/>
          <p:nvPr/>
        </p:nvSpPr>
        <p:spPr>
          <a:xfrm>
            <a:off x="690250" y="2864925"/>
            <a:ext cx="489900" cy="32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4023175" y="2864925"/>
            <a:ext cx="612300" cy="38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6926725" y="2897325"/>
            <a:ext cx="489900" cy="32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1180800" y="4068800"/>
            <a:ext cx="678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</a:rPr>
              <a:t>All three spectra fit only with a simple cutoff powerlaw model: no gaussian emission or absorption.</a:t>
            </a:r>
            <a:endParaRPr sz="1200">
              <a:solidFill>
                <a:srgbClr val="D9D9D9"/>
              </a:solidFill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7450" y="1483012"/>
            <a:ext cx="2724850" cy="212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09574" y="1472000"/>
            <a:ext cx="2768803" cy="214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1700" y="1483000"/>
            <a:ext cx="2724850" cy="21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/>
          <p:nvPr/>
        </p:nvSpPr>
        <p:spPr>
          <a:xfrm>
            <a:off x="357425" y="280532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3260975" y="264212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6151400" y="270172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954575" y="3625525"/>
            <a:ext cx="143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</a:rPr>
              <a:t>Source 8</a:t>
            </a:r>
            <a:br>
              <a:rPr lang="en" sz="1000">
                <a:solidFill>
                  <a:srgbClr val="F1C232"/>
                </a:solidFill>
              </a:rPr>
            </a:br>
            <a:r>
              <a:rPr lang="en" sz="1000">
                <a:solidFill>
                  <a:srgbClr val="F1C232"/>
                </a:solidFill>
              </a:rPr>
              <a:t>Chi^2_red = 1.77</a:t>
            </a:r>
            <a:endParaRPr sz="1000">
              <a:solidFill>
                <a:srgbClr val="F1C232"/>
              </a:solidFill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3874425" y="3625525"/>
            <a:ext cx="143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</a:rPr>
              <a:t>Source 4</a:t>
            </a:r>
            <a:br>
              <a:rPr lang="en" sz="1000">
                <a:solidFill>
                  <a:srgbClr val="F1C232"/>
                </a:solidFill>
              </a:rPr>
            </a:br>
            <a:r>
              <a:rPr lang="en" sz="1000">
                <a:solidFill>
                  <a:srgbClr val="F1C232"/>
                </a:solidFill>
              </a:rPr>
              <a:t>Chi^2_red = 1.19</a:t>
            </a:r>
            <a:endParaRPr sz="1000">
              <a:solidFill>
                <a:srgbClr val="F1C232"/>
              </a:solidFill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6750325" y="3625525"/>
            <a:ext cx="143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C232"/>
                </a:solidFill>
              </a:rPr>
              <a:t>Source 9</a:t>
            </a:r>
            <a:br>
              <a:rPr lang="en" sz="1000">
                <a:solidFill>
                  <a:srgbClr val="F1C232"/>
                </a:solidFill>
              </a:rPr>
            </a:br>
            <a:r>
              <a:rPr lang="en" sz="1000">
                <a:solidFill>
                  <a:srgbClr val="F1C232"/>
                </a:solidFill>
              </a:rPr>
              <a:t>Chi^2_red = 1.36</a:t>
            </a:r>
            <a:endParaRPr sz="10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9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EFEFEF"/>
                </a:solidFill>
              </a:rPr>
              <a:t>Source 6: Middle Finger Residuals</a:t>
            </a:r>
            <a:endParaRPr sz="2820">
              <a:solidFill>
                <a:srgbClr val="EFEFEF"/>
              </a:solidFill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269875" y="4219875"/>
            <a:ext cx="678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</a:rPr>
              <a:t>The above is a cutoff powerlaw + gaussian absorption</a:t>
            </a:r>
            <a:endParaRPr sz="1200">
              <a:solidFill>
                <a:srgbClr val="D9D9D9"/>
              </a:solidFill>
            </a:endParaRPr>
          </a:p>
        </p:txBody>
      </p:sp>
      <p:pic>
        <p:nvPicPr>
          <p:cNvPr id="255" name="Google Shape;2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875" y="1188638"/>
            <a:ext cx="3968175" cy="29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0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EFEFEF"/>
                </a:solidFill>
              </a:rPr>
              <a:t>Source 6: Middle Finger Residuals</a:t>
            </a:r>
            <a:endParaRPr sz="2820">
              <a:solidFill>
                <a:srgbClr val="EFEFEF"/>
              </a:solidFill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587925" y="4203975"/>
            <a:ext cx="678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</a:rPr>
              <a:t>Final spectrum</a:t>
            </a:r>
            <a:endParaRPr sz="1200">
              <a:solidFill>
                <a:srgbClr val="D9D9D9"/>
              </a:solidFill>
            </a:endParaRPr>
          </a:p>
        </p:txBody>
      </p:sp>
      <p:pic>
        <p:nvPicPr>
          <p:cNvPr id="264" name="Google Shape;2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625" y="1188650"/>
            <a:ext cx="4150500" cy="30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926" y="1188650"/>
            <a:ext cx="3590752" cy="296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0"/>
          <p:cNvSpPr/>
          <p:nvPr/>
        </p:nvSpPr>
        <p:spPr>
          <a:xfrm>
            <a:off x="4770775" y="2651100"/>
            <a:ext cx="2798100" cy="1956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4732350" y="3209000"/>
            <a:ext cx="2798100" cy="1956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68" name="Google Shape;26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4625" y="4364200"/>
            <a:ext cx="2495053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/>
          <p:nvPr/>
        </p:nvSpPr>
        <p:spPr>
          <a:xfrm>
            <a:off x="4770775" y="3576075"/>
            <a:ext cx="2798100" cy="1956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cxnSp>
        <p:nvCxnSpPr>
          <p:cNvPr id="270" name="Google Shape;270;p30"/>
          <p:cNvCxnSpPr/>
          <p:nvPr/>
        </p:nvCxnSpPr>
        <p:spPr>
          <a:xfrm>
            <a:off x="5510250" y="3673500"/>
            <a:ext cx="349800" cy="827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EFEFEF"/>
                </a:solidFill>
              </a:rPr>
              <a:t>Where to bridge the gap?</a:t>
            </a:r>
            <a:endParaRPr sz="2820">
              <a:solidFill>
                <a:srgbClr val="EFEFEF"/>
              </a:solidFill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212100" y="1120025"/>
            <a:ext cx="8719800" cy="37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F1C232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F1C232"/>
              </a:buClr>
              <a:buSzPts val="2000"/>
              <a:buChar char="-"/>
            </a:pPr>
            <a:r>
              <a:rPr b="1" i="1" lang="en" sz="1600">
                <a:solidFill>
                  <a:srgbClr val="F1C232"/>
                </a:solidFill>
              </a:rPr>
              <a:t>Is this spectral feature real? </a:t>
            </a:r>
            <a:br>
              <a:rPr b="1" i="1" lang="en" sz="1600">
                <a:solidFill>
                  <a:srgbClr val="F1C232"/>
                </a:solidFill>
              </a:rPr>
            </a:br>
            <a:r>
              <a:rPr b="1" i="1" lang="en" sz="1600">
                <a:solidFill>
                  <a:srgbClr val="F1C232"/>
                </a:solidFill>
              </a:rPr>
              <a:t>Is it artifactual?</a:t>
            </a:r>
            <a:br>
              <a:rPr lang="en" sz="1600">
                <a:solidFill>
                  <a:srgbClr val="F1C232"/>
                </a:solidFill>
              </a:rPr>
            </a:br>
            <a:endParaRPr sz="1600">
              <a:solidFill>
                <a:srgbClr val="F1C23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Char char="-"/>
            </a:pPr>
            <a:r>
              <a:rPr lang="en" sz="1600">
                <a:solidFill>
                  <a:srgbClr val="D9D9D9"/>
                </a:solidFill>
              </a:rPr>
              <a:t>Sample spectrum (Cen X-3):</a:t>
            </a:r>
            <a:endParaRPr sz="1600">
              <a:solidFill>
                <a:srgbClr val="D9D9D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-"/>
            </a:pPr>
            <a:r>
              <a:rPr lang="en">
                <a:solidFill>
                  <a:srgbClr val="D9D9D9"/>
                </a:solidFill>
              </a:rPr>
              <a:t>10 keV feature: mysterious</a:t>
            </a:r>
            <a:endParaRPr>
              <a:solidFill>
                <a:srgbClr val="D9D9D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-"/>
            </a:pPr>
            <a:r>
              <a:rPr lang="en">
                <a:solidFill>
                  <a:srgbClr val="D9D9D9"/>
                </a:solidFill>
              </a:rPr>
              <a:t>CRSF: cyclotron resonant </a:t>
            </a:r>
            <a:br>
              <a:rPr lang="en">
                <a:solidFill>
                  <a:srgbClr val="D9D9D9"/>
                </a:solidFill>
              </a:rPr>
            </a:br>
            <a:r>
              <a:rPr lang="en">
                <a:solidFill>
                  <a:srgbClr val="D9D9D9"/>
                </a:solidFill>
              </a:rPr>
              <a:t>scattering feature</a:t>
            </a:r>
            <a:endParaRPr>
              <a:solidFill>
                <a:srgbClr val="D9D9D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-"/>
            </a:pPr>
            <a:r>
              <a:rPr lang="en">
                <a:solidFill>
                  <a:srgbClr val="D9D9D9"/>
                </a:solidFill>
              </a:rPr>
              <a:t>Continuum: powerlaw + cutoff</a:t>
            </a:r>
            <a:br>
              <a:rPr lang="en">
                <a:solidFill>
                  <a:srgbClr val="D9D9D9"/>
                </a:solidFill>
              </a:rPr>
            </a:br>
            <a:endParaRPr>
              <a:solidFill>
                <a:srgbClr val="D9D9D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-"/>
            </a:pPr>
            <a:r>
              <a:rPr lang="en" sz="1600">
                <a:solidFill>
                  <a:srgbClr val="D9D9D9"/>
                </a:solidFill>
              </a:rPr>
              <a:t>So what was my project?</a:t>
            </a:r>
            <a:endParaRPr sz="1600"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D9D9D9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157125" y="4541500"/>
            <a:ext cx="3321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1C232"/>
                </a:solidFill>
              </a:rPr>
              <a:t>Modified after </a:t>
            </a:r>
            <a:r>
              <a:rPr lang="en" sz="600">
                <a:solidFill>
                  <a:srgbClr val="F1C232"/>
                </a:solidFill>
              </a:rPr>
              <a:t>Pottschmidt et al., submitted; spectrum generated by Aafia Zainab</a:t>
            </a:r>
            <a:endParaRPr sz="600">
              <a:solidFill>
                <a:srgbClr val="F1C232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7125" y="1455750"/>
            <a:ext cx="3910651" cy="30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429375"/>
            <a:ext cx="3999900" cy="46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i="1" lang="en" sz="1750">
                <a:solidFill>
                  <a:srgbClr val="F1C232"/>
                </a:solidFill>
              </a:rPr>
              <a:t>What I Thought I Signed Up For</a:t>
            </a:r>
            <a:br>
              <a:rPr b="1" i="1" lang="en" sz="1950">
                <a:solidFill>
                  <a:srgbClr val="F1C232"/>
                </a:solidFill>
              </a:rPr>
            </a:br>
            <a:br>
              <a:rPr lang="en" sz="1500">
                <a:solidFill>
                  <a:srgbClr val="D9D9D9"/>
                </a:solidFill>
              </a:rPr>
            </a:b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-"/>
            </a:pPr>
            <a:r>
              <a:rPr lang="en" sz="1500">
                <a:solidFill>
                  <a:srgbClr val="D9D9D9"/>
                </a:solidFill>
              </a:rPr>
              <a:t>Blinded spectral analysis of nine sources</a:t>
            </a:r>
            <a:br>
              <a:rPr lang="en" sz="1500">
                <a:solidFill>
                  <a:schemeClr val="lt1"/>
                </a:solidFill>
              </a:rPr>
            </a:br>
            <a:br>
              <a:rPr lang="en" sz="1500">
                <a:solidFill>
                  <a:schemeClr val="lt1"/>
                </a:solidFill>
              </a:rPr>
            </a:b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-"/>
            </a:pPr>
            <a:r>
              <a:rPr lang="en" sz="1500">
                <a:solidFill>
                  <a:srgbClr val="D9D9D9"/>
                </a:solidFill>
              </a:rPr>
              <a:t>Data taken with </a:t>
            </a:r>
            <a:r>
              <a:rPr i="1" lang="en" sz="1500">
                <a:solidFill>
                  <a:srgbClr val="D9D9D9"/>
                </a:solidFill>
              </a:rPr>
              <a:t>NuSTAR </a:t>
            </a:r>
            <a:br>
              <a:rPr i="1" lang="en" sz="1500">
                <a:solidFill>
                  <a:srgbClr val="D9D9D9"/>
                </a:solidFill>
              </a:rPr>
            </a:br>
            <a:r>
              <a:rPr lang="en" sz="1500">
                <a:solidFill>
                  <a:srgbClr val="D9D9D9"/>
                </a:solidFill>
              </a:rPr>
              <a:t>(X-ray telescope, 3-79 keV)</a:t>
            </a:r>
            <a:br>
              <a:rPr lang="en" sz="1500">
                <a:solidFill>
                  <a:srgbClr val="D9D9D9"/>
                </a:solidFill>
              </a:rPr>
            </a:br>
            <a:br>
              <a:rPr lang="en" sz="1500">
                <a:solidFill>
                  <a:srgbClr val="D9D9D9"/>
                </a:solidFill>
              </a:rPr>
            </a:b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-"/>
            </a:pPr>
            <a:r>
              <a:rPr lang="en" sz="1500">
                <a:solidFill>
                  <a:srgbClr val="D9D9D9"/>
                </a:solidFill>
              </a:rPr>
              <a:t>Unbiased spectral characterization</a:t>
            </a:r>
            <a:br>
              <a:rPr lang="en" sz="1500">
                <a:solidFill>
                  <a:srgbClr val="D9D9D9"/>
                </a:solidFill>
              </a:rPr>
            </a:br>
            <a:br>
              <a:rPr lang="en" sz="1500">
                <a:solidFill>
                  <a:srgbClr val="D9D9D9"/>
                </a:solidFill>
              </a:rPr>
            </a:br>
            <a:endParaRPr sz="1500">
              <a:solidFill>
                <a:srgbClr val="D9D9D9"/>
              </a:solidFill>
            </a:endParaRPr>
          </a:p>
          <a:p>
            <a:pPr indent="-328656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76"/>
              <a:buChar char="-"/>
            </a:pPr>
            <a:r>
              <a:rPr lang="en" sz="1500">
                <a:solidFill>
                  <a:srgbClr val="D9D9D9"/>
                </a:solidFill>
              </a:rPr>
              <a:t>Experience working with point sources; zero with XRPs</a:t>
            </a:r>
            <a:br>
              <a:rPr lang="en" sz="1576">
                <a:solidFill>
                  <a:srgbClr val="D9D9D9"/>
                </a:solidFill>
              </a:rPr>
            </a:br>
            <a:endParaRPr sz="1576">
              <a:solidFill>
                <a:srgbClr val="D9D9D9"/>
              </a:solidFill>
            </a:endParaRPr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832400" y="429375"/>
            <a:ext cx="3999900" cy="4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041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293"/>
              <a:buChar char="-"/>
            </a:pPr>
            <a:r>
              <a:rPr b="1" i="1" lang="en" sz="2050">
                <a:solidFill>
                  <a:srgbClr val="F1C232"/>
                </a:solidFill>
              </a:rPr>
              <a:t>What I Actually Signed Up For</a:t>
            </a:r>
            <a:br>
              <a:rPr lang="en" sz="2050">
                <a:solidFill>
                  <a:srgbClr val="D9D9D9"/>
                </a:solidFill>
              </a:rPr>
            </a:br>
            <a:br>
              <a:rPr lang="en" sz="1800">
                <a:solidFill>
                  <a:srgbClr val="D9D9D9"/>
                </a:solidFill>
              </a:rPr>
            </a:br>
            <a:endParaRPr sz="1800">
              <a:solidFill>
                <a:srgbClr val="D9D9D9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Char char="-"/>
            </a:pPr>
            <a:r>
              <a:rPr lang="en" sz="1800">
                <a:solidFill>
                  <a:srgbClr val="D9D9D9"/>
                </a:solidFill>
              </a:rPr>
              <a:t>Five of nine sources synthetic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28454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ct val="102778"/>
              <a:buChar char="-"/>
            </a:pPr>
            <a:r>
              <a:rPr lang="en" sz="1800">
                <a:solidFill>
                  <a:srgbClr val="D9D9D9"/>
                </a:solidFill>
              </a:rPr>
              <a:t>Generated with a slab physical model </a:t>
            </a:r>
            <a:r>
              <a:rPr i="1" lang="en" sz="1043">
                <a:solidFill>
                  <a:srgbClr val="F1C232"/>
                </a:solidFill>
              </a:rPr>
              <a:t>(homogeneous atmosphere, vacuum + plasma, angle integrated)</a:t>
            </a:r>
            <a:endParaRPr sz="185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D9D9D9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ct val="100000"/>
              <a:buChar char="-"/>
            </a:pPr>
            <a:r>
              <a:rPr lang="en" sz="1800">
                <a:solidFill>
                  <a:srgbClr val="D9D9D9"/>
                </a:solidFill>
              </a:rPr>
              <a:t>Known input parameters vs. phenomenological fit parameters</a:t>
            </a:r>
            <a:endParaRPr sz="18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9D9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ct val="100000"/>
              <a:buChar char="-"/>
            </a:pPr>
            <a:r>
              <a:rPr lang="en" sz="1800">
                <a:solidFill>
                  <a:srgbClr val="D9D9D9"/>
                </a:solidFill>
              </a:rPr>
              <a:t>Physical parameter recoverability through fit?</a:t>
            </a:r>
            <a:endParaRPr sz="1800">
              <a:solidFill>
                <a:srgbClr val="D9D9D9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838">
                <a:solidFill>
                  <a:srgbClr val="EFEFEF"/>
                </a:solidFill>
              </a:rPr>
              <a:t>Cyclotron Lines</a:t>
            </a:r>
            <a:endParaRPr sz="2838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277450" y="1447488"/>
            <a:ext cx="3701700" cy="29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sz="1900">
                <a:solidFill>
                  <a:srgbClr val="D9D9D9"/>
                </a:solidFill>
              </a:rPr>
              <a:t>Resonant scattering features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Quantized energy levels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</a:t>
            </a:r>
            <a:r>
              <a:rPr lang="en">
                <a:solidFill>
                  <a:schemeClr val="lt1"/>
                </a:solidFill>
              </a:rPr>
              <a:t> direct proxy for B:</a:t>
            </a:r>
            <a:br>
              <a:rPr lang="en">
                <a:solidFill>
                  <a:schemeClr val="lt1"/>
                </a:solidFill>
              </a:rPr>
            </a:br>
            <a:br>
              <a:rPr lang="en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(Staubert et al. 2019)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939425" y="420150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433900" y="4081975"/>
            <a:ext cx="213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1C232"/>
                </a:solidFill>
              </a:rPr>
              <a:t>Figure 6 from Ludlam et al. (2023); modified.</a:t>
            </a:r>
            <a:endParaRPr sz="600">
              <a:solidFill>
                <a:srgbClr val="F1C232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375" y="3484275"/>
            <a:ext cx="1813050" cy="2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3900" y="1407375"/>
            <a:ext cx="5307756" cy="267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38">
                <a:solidFill>
                  <a:srgbClr val="EFEFEF"/>
                </a:solidFill>
              </a:rPr>
              <a:t>Results: First Synth Spectrum (Source 5)</a:t>
            </a:r>
            <a:endParaRPr sz="2838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97" name="Google Shape;97;p17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5581925" y="2949350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5581925" y="342832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5581925" y="3907300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5539300" y="4366875"/>
            <a:ext cx="1313100" cy="50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25" y="1458513"/>
            <a:ext cx="4318877" cy="328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8825" y="1444975"/>
            <a:ext cx="3198275" cy="30426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4" name="Google Shape;104;p17"/>
          <p:cNvCxnSpPr>
            <a:endCxn id="105" idx="1"/>
          </p:cNvCxnSpPr>
          <p:nvPr/>
        </p:nvCxnSpPr>
        <p:spPr>
          <a:xfrm flipH="1" rot="10800000">
            <a:off x="2747125" y="3580250"/>
            <a:ext cx="2874000" cy="5406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7"/>
          <p:cNvSpPr/>
          <p:nvPr/>
        </p:nvSpPr>
        <p:spPr>
          <a:xfrm>
            <a:off x="5621125" y="301967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5621125" y="3498650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621125" y="397762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544375" y="4437200"/>
            <a:ext cx="1313100" cy="50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" name="Google Shape;109;p17"/>
          <p:cNvCxnSpPr>
            <a:endCxn id="106" idx="1"/>
          </p:cNvCxnSpPr>
          <p:nvPr/>
        </p:nvCxnSpPr>
        <p:spPr>
          <a:xfrm flipH="1" rot="10800000">
            <a:off x="1914925" y="3101275"/>
            <a:ext cx="3706200" cy="969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7"/>
          <p:cNvCxnSpPr>
            <a:endCxn id="107" idx="1"/>
          </p:cNvCxnSpPr>
          <p:nvPr/>
        </p:nvCxnSpPr>
        <p:spPr>
          <a:xfrm flipH="1" rot="10800000">
            <a:off x="3579325" y="4059225"/>
            <a:ext cx="2041800" cy="192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38">
                <a:solidFill>
                  <a:srgbClr val="EFEFEF"/>
                </a:solidFill>
              </a:rPr>
              <a:t>Results: First Synth Spectrum (Source 5)</a:t>
            </a:r>
            <a:endParaRPr sz="2838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8825" y="1444975"/>
            <a:ext cx="3198275" cy="30426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4875" y="1428350"/>
            <a:ext cx="4053801" cy="33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5621125" y="301967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5621125" y="3498650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5621125" y="397762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5544375" y="4437200"/>
            <a:ext cx="1313100" cy="50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38">
                <a:solidFill>
                  <a:srgbClr val="EFEFEF"/>
                </a:solidFill>
              </a:rPr>
              <a:t>Results: First Synth Spectrum (Source 5)</a:t>
            </a:r>
            <a:endParaRPr sz="2838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30" name="Google Shape;130;p19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500" y="1444150"/>
            <a:ext cx="3980525" cy="33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933500" y="1167250"/>
            <a:ext cx="3623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1C232"/>
                </a:solidFill>
              </a:rPr>
              <a:t>The input model parameters are</a:t>
            </a:r>
            <a:r>
              <a:rPr b="1" lang="en" sz="600">
                <a:solidFill>
                  <a:srgbClr val="F1C232"/>
                </a:solidFill>
              </a:rPr>
              <a:t> electron temp, cyclotron line energy, and optical depth</a:t>
            </a:r>
            <a:endParaRPr b="1" sz="600">
              <a:solidFill>
                <a:srgbClr val="F1C232"/>
              </a:solidFill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8825" y="1444975"/>
            <a:ext cx="3198275" cy="30426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19"/>
          <p:cNvSpPr/>
          <p:nvPr/>
        </p:nvSpPr>
        <p:spPr>
          <a:xfrm>
            <a:off x="5621125" y="301967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5621125" y="3498650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5621125" y="397762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5544375" y="4437200"/>
            <a:ext cx="1313100" cy="50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38">
                <a:solidFill>
                  <a:srgbClr val="EFEFEF"/>
                </a:solidFill>
              </a:rPr>
              <a:t>Results: Second Synth Spectrum (Source 6)</a:t>
            </a:r>
            <a:endParaRPr sz="2838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44" name="Google Shape;144;p20"/>
          <p:cNvSpPr txBox="1"/>
          <p:nvPr/>
        </p:nvSpPr>
        <p:spPr>
          <a:xfrm>
            <a:off x="5714925" y="4440100"/>
            <a:ext cx="3414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1C232"/>
                </a:solidFill>
              </a:rPr>
              <a:t>The input model parameters: electron temperature, cyclotron line energy, and optical </a:t>
            </a:r>
            <a:r>
              <a:rPr lang="en" sz="600">
                <a:solidFill>
                  <a:srgbClr val="F1C232"/>
                </a:solidFill>
              </a:rPr>
              <a:t>depth</a:t>
            </a:r>
            <a:endParaRPr sz="600">
              <a:solidFill>
                <a:srgbClr val="F1C232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400" y="1373825"/>
            <a:ext cx="4280799" cy="34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4925" y="4045641"/>
            <a:ext cx="2349273" cy="3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7625" y="1373825"/>
            <a:ext cx="3243873" cy="25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5470100" y="343347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5470100" y="2814363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 title="heic1608a.jpg"/>
          <p:cNvPicPr preferRelativeResize="0"/>
          <p:nvPr/>
        </p:nvPicPr>
        <p:blipFill rotWithShape="1">
          <a:blip r:embed="rId3">
            <a:alphaModFix/>
          </a:blip>
          <a:srcRect b="43570" l="0" r="6297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38">
                <a:solidFill>
                  <a:srgbClr val="EFEFEF"/>
                </a:solidFill>
              </a:rPr>
              <a:t>Results: Second Synth Spectrum (Source 6)</a:t>
            </a:r>
            <a:endParaRPr sz="2838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925" y="4045641"/>
            <a:ext cx="2349273" cy="3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625" y="1373825"/>
            <a:ext cx="3243873" cy="25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650" y="1373825"/>
            <a:ext cx="4588899" cy="353074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7568850" y="4774200"/>
            <a:ext cx="12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Image credit: NASA, ESA, Hubble Heritage team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5470100" y="3433475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5470100" y="2814363"/>
            <a:ext cx="2367600" cy="163200"/>
          </a:xfrm>
          <a:prstGeom prst="rect">
            <a:avLst/>
          </a:prstGeom>
          <a:solidFill>
            <a:srgbClr val="FFF200">
              <a:alpha val="27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cxnSp>
        <p:nvCxnSpPr>
          <p:cNvPr id="163" name="Google Shape;163;p21"/>
          <p:cNvCxnSpPr>
            <a:stCxn id="161" idx="1"/>
          </p:cNvCxnSpPr>
          <p:nvPr/>
        </p:nvCxnSpPr>
        <p:spPr>
          <a:xfrm flipH="1">
            <a:off x="2011400" y="3515075"/>
            <a:ext cx="3458700" cy="374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1"/>
          <p:cNvSpPr txBox="1"/>
          <p:nvPr/>
        </p:nvSpPr>
        <p:spPr>
          <a:xfrm>
            <a:off x="5714925" y="4440100"/>
            <a:ext cx="3585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1C232"/>
                </a:solidFill>
              </a:rPr>
              <a:t>The input model parameters: electron temperature, cyclotron line energy, and optical depth</a:t>
            </a:r>
            <a:endParaRPr sz="6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