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zählun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zählun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Title"/>
          <p:cNvSpPr txBox="1"/>
          <p:nvPr>
            <p:ph type="title" hasCustomPrompt="1"/>
          </p:nvPr>
        </p:nvSpPr>
        <p:spPr>
          <a:xfrm>
            <a:off x="643466" y="1727199"/>
            <a:ext cx="11717868" cy="764355"/>
          </a:xfrm>
          <a:prstGeom prst="rect">
            <a:avLst/>
          </a:prstGeom>
        </p:spPr>
        <p:txBody>
          <a:bodyPr lIns="27093" tIns="27093" rIns="27093" bIns="27093" anchor="t"/>
          <a:lstStyle>
            <a:lvl1pPr algn="l" defTabSz="1733930">
              <a:lnSpc>
                <a:spcPct val="80000"/>
              </a:lnSpc>
              <a:defRPr b="1" spc="-119" sz="6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34" name="Slide Subtitle"/>
          <p:cNvSpPr txBox="1"/>
          <p:nvPr>
            <p:ph type="body" sz="quarter" idx="21" hasCustomPrompt="1"/>
          </p:nvPr>
        </p:nvSpPr>
        <p:spPr>
          <a:xfrm>
            <a:off x="643466" y="2417046"/>
            <a:ext cx="11717868" cy="498550"/>
          </a:xfrm>
          <a:prstGeom prst="rect">
            <a:avLst/>
          </a:prstGeom>
        </p:spPr>
        <p:txBody>
          <a:bodyPr lIns="24383" tIns="24383" rIns="24383" bIns="24383" anchor="t"/>
          <a:lstStyle>
            <a:lvl1pPr marL="0" indent="0" defTabSz="457877">
              <a:spcBef>
                <a:spcPts val="0"/>
              </a:spcBef>
              <a:buClrTx/>
              <a:buSzTx/>
              <a:buNone/>
              <a:defRPr b="1"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135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</p:spPr>
        <p:txBody>
          <a:bodyPr lIns="27093" tIns="27093" rIns="27093" bIns="27093" anchor="b"/>
          <a:lstStyle>
            <a:lvl1pPr defTabSz="415431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uthor and Date"/>
          <p:cNvSpPr txBox="1"/>
          <p:nvPr>
            <p:ph type="body" sz="quarter" idx="21" hasCustomPrompt="1"/>
          </p:nvPr>
        </p:nvSpPr>
        <p:spPr>
          <a:xfrm>
            <a:off x="640714" y="7544460"/>
            <a:ext cx="11717870" cy="339723"/>
          </a:xfrm>
          <a:prstGeom prst="rect">
            <a:avLst/>
          </a:prstGeom>
        </p:spPr>
        <p:txBody>
          <a:bodyPr lIns="24383" tIns="24383" rIns="24383" bIns="24383" anchor="t"/>
          <a:lstStyle>
            <a:lvl1pPr marL="0" indent="0" defTabSz="487228">
              <a:spcBef>
                <a:spcPts val="0"/>
              </a:spcBef>
              <a:buClrTx/>
              <a:buSzTx/>
              <a:buNone/>
              <a:defRPr b="1" sz="1992">
                <a:solidFill>
                  <a:srgbClr val="000000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53" name="Presentation Title"/>
          <p:cNvSpPr txBox="1"/>
          <p:nvPr>
            <p:ph type="title" hasCustomPrompt="1"/>
          </p:nvPr>
        </p:nvSpPr>
        <p:spPr>
          <a:xfrm>
            <a:off x="643464" y="2592528"/>
            <a:ext cx="11717870" cy="2479041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l" defTabSz="1733930">
              <a:lnSpc>
                <a:spcPct val="80000"/>
              </a:lnSpc>
              <a:defRPr b="1" spc="-164" sz="8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54" name="Body Level One…"/>
          <p:cNvSpPr txBox="1"/>
          <p:nvPr>
            <p:ph type="body" sz="quarter" idx="1" hasCustomPrompt="1"/>
          </p:nvPr>
        </p:nvSpPr>
        <p:spPr>
          <a:xfrm>
            <a:off x="640715" y="5071568"/>
            <a:ext cx="11717868" cy="1016001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defTabSz="587022">
              <a:spcBef>
                <a:spcPts val="0"/>
              </a:spcBef>
              <a:buClrTx/>
              <a:buSzTx/>
              <a:buNone/>
              <a:defRPr b="1" sz="3800">
                <a:solidFill>
                  <a:srgbClr val="000000"/>
                </a:solidFill>
              </a:defRPr>
            </a:lvl1pPr>
            <a:lvl2pPr marL="0" indent="457200" defTabSz="587022">
              <a:spcBef>
                <a:spcPts val="0"/>
              </a:spcBef>
              <a:buClrTx/>
              <a:buSzTx/>
              <a:buNone/>
              <a:defRPr b="1" sz="3800">
                <a:solidFill>
                  <a:srgbClr val="000000"/>
                </a:solidFill>
              </a:defRPr>
            </a:lvl2pPr>
            <a:lvl3pPr marL="0" indent="914400" defTabSz="587022">
              <a:spcBef>
                <a:spcPts val="0"/>
              </a:spcBef>
              <a:buClrTx/>
              <a:buSzTx/>
              <a:buNone/>
              <a:defRPr b="1" sz="3800">
                <a:solidFill>
                  <a:srgbClr val="000000"/>
                </a:solidFill>
              </a:defRPr>
            </a:lvl3pPr>
            <a:lvl4pPr marL="0" indent="1371600" defTabSz="587022">
              <a:spcBef>
                <a:spcPts val="0"/>
              </a:spcBef>
              <a:buClrTx/>
              <a:buSzTx/>
              <a:buNone/>
              <a:defRPr b="1" sz="3800">
                <a:solidFill>
                  <a:srgbClr val="000000"/>
                </a:solidFill>
              </a:defRPr>
            </a:lvl4pPr>
            <a:lvl5pPr marL="0" indent="1828800" defTabSz="587022">
              <a:spcBef>
                <a:spcPts val="0"/>
              </a:spcBef>
              <a:buClrTx/>
              <a:buSzTx/>
              <a:buNone/>
              <a:defRPr b="1" sz="3800">
                <a:solidFill>
                  <a:srgbClr val="000000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</p:spPr>
        <p:txBody>
          <a:bodyPr lIns="27093" tIns="27093" rIns="27093" bIns="27093" anchor="b"/>
          <a:lstStyle>
            <a:lvl1pPr defTabSz="415431"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Author and Date"/>
          <p:cNvSpPr txBox="1"/>
          <p:nvPr>
            <p:ph type="body" sz="quarter" idx="21" hasCustomPrompt="1"/>
          </p:nvPr>
        </p:nvSpPr>
        <p:spPr>
          <a:xfrm>
            <a:off x="643465" y="7533359"/>
            <a:ext cx="11717870" cy="339723"/>
          </a:xfrm>
          <a:prstGeom prst="rect">
            <a:avLst/>
          </a:prstGeom>
        </p:spPr>
        <p:txBody>
          <a:bodyPr lIns="24383" tIns="24383" rIns="24383" bIns="24383" anchor="b"/>
          <a:lstStyle>
            <a:lvl1pPr marL="0" indent="0" defTabSz="487228">
              <a:spcBef>
                <a:spcPts val="0"/>
              </a:spcBef>
              <a:buClrTx/>
              <a:buSzTx/>
              <a:buNone/>
              <a:defRPr b="1" sz="1992"/>
            </a:lvl1pPr>
          </a:lstStyle>
          <a:p>
            <a:pPr/>
            <a:r>
              <a:t>Author and Date</a:t>
            </a:r>
          </a:p>
        </p:txBody>
      </p:sp>
      <p:sp>
        <p:nvSpPr>
          <p:cNvPr id="163" name="Presentation Title"/>
          <p:cNvSpPr txBox="1"/>
          <p:nvPr>
            <p:ph type="title" hasCustomPrompt="1"/>
          </p:nvPr>
        </p:nvSpPr>
        <p:spPr>
          <a:xfrm>
            <a:off x="643464" y="2592528"/>
            <a:ext cx="11717870" cy="2479041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l" defTabSz="1733930">
              <a:lnSpc>
                <a:spcPct val="80000"/>
              </a:lnSpc>
              <a:defRPr b="1" spc="-164" sz="8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64" name="Body Level One…"/>
          <p:cNvSpPr txBox="1"/>
          <p:nvPr>
            <p:ph type="body" sz="quarter" idx="1" hasCustomPrompt="1"/>
          </p:nvPr>
        </p:nvSpPr>
        <p:spPr>
          <a:xfrm>
            <a:off x="643466" y="5057528"/>
            <a:ext cx="11717868" cy="1016001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defTabSz="587022">
              <a:spcBef>
                <a:spcPts val="0"/>
              </a:spcBef>
              <a:buClrTx/>
              <a:buSzTx/>
              <a:buNone/>
              <a:defRPr b="1" sz="3800"/>
            </a:lvl1pPr>
            <a:lvl2pPr marL="0" indent="457200" defTabSz="587022">
              <a:spcBef>
                <a:spcPts val="0"/>
              </a:spcBef>
              <a:buClrTx/>
              <a:buSzTx/>
              <a:buNone/>
              <a:defRPr b="1" sz="3800"/>
            </a:lvl2pPr>
            <a:lvl3pPr marL="0" indent="914400" defTabSz="587022">
              <a:spcBef>
                <a:spcPts val="0"/>
              </a:spcBef>
              <a:buClrTx/>
              <a:buSzTx/>
              <a:buNone/>
              <a:defRPr b="1" sz="3800"/>
            </a:lvl3pPr>
            <a:lvl4pPr marL="0" indent="1371600" defTabSz="587022">
              <a:spcBef>
                <a:spcPts val="0"/>
              </a:spcBef>
              <a:buClrTx/>
              <a:buSzTx/>
              <a:buNone/>
              <a:defRPr b="1" sz="3800"/>
            </a:lvl4pPr>
            <a:lvl5pPr marL="0" indent="1828800" defTabSz="587022">
              <a:spcBef>
                <a:spcPts val="0"/>
              </a:spcBef>
              <a:buClrTx/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6384222" y="8167799"/>
            <a:ext cx="236356" cy="227721"/>
          </a:xfrm>
          <a:prstGeom prst="rect">
            <a:avLst/>
          </a:prstGeom>
        </p:spPr>
        <p:txBody>
          <a:bodyPr lIns="27093" tIns="27093" rIns="27093" bIns="27093" anchor="b"/>
          <a:lstStyle>
            <a:lvl1pPr defTabSz="415431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olientitel"/>
          <p:cNvSpPr txBox="1"/>
          <p:nvPr>
            <p:ph type="title" hasCustomPrompt="1"/>
          </p:nvPr>
        </p:nvSpPr>
        <p:spPr>
          <a:xfrm>
            <a:off x="643466" y="1727199"/>
            <a:ext cx="11717868" cy="764355"/>
          </a:xfrm>
          <a:prstGeom prst="rect">
            <a:avLst/>
          </a:prstGeom>
        </p:spPr>
        <p:txBody>
          <a:bodyPr lIns="27093" tIns="27093" rIns="27093" bIns="27093" anchor="t"/>
          <a:lstStyle>
            <a:lvl1pPr algn="l" defTabSz="1733930">
              <a:lnSpc>
                <a:spcPct val="80000"/>
              </a:lnSpc>
              <a:defRPr b="1" spc="-119" sz="6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Folientitel</a:t>
            </a:r>
          </a:p>
        </p:txBody>
      </p:sp>
      <p:sp>
        <p:nvSpPr>
          <p:cNvPr id="173" name="Folien-Untertitel"/>
          <p:cNvSpPr txBox="1"/>
          <p:nvPr>
            <p:ph type="body" sz="quarter" idx="21" hasCustomPrompt="1"/>
          </p:nvPr>
        </p:nvSpPr>
        <p:spPr>
          <a:xfrm>
            <a:off x="643466" y="2417046"/>
            <a:ext cx="11717868" cy="498550"/>
          </a:xfrm>
          <a:prstGeom prst="rect">
            <a:avLst/>
          </a:prstGeom>
        </p:spPr>
        <p:txBody>
          <a:bodyPr lIns="24383" tIns="24383" rIns="24383" bIns="24383" anchor="t"/>
          <a:lstStyle>
            <a:lvl1pPr marL="0" indent="0" defTabSz="457877">
              <a:spcBef>
                <a:spcPts val="0"/>
              </a:spcBef>
              <a:buClrTx/>
              <a:buSzTx/>
              <a:buNone/>
              <a:defRPr b="1" sz="2964"/>
            </a:lvl1pPr>
          </a:lstStyle>
          <a:p>
            <a:pPr/>
            <a:r>
              <a:t>Folien-Untertitel</a:t>
            </a:r>
          </a:p>
        </p:txBody>
      </p:sp>
      <p:sp>
        <p:nvSpPr>
          <p:cNvPr id="174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ClrTx/>
              <a:buSzPct val="123000"/>
              <a:defRPr sz="3400"/>
            </a:lvl5pPr>
          </a:lstStyle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</p:spPr>
        <p:txBody>
          <a:bodyPr lIns="27093" tIns="27093" rIns="27093" bIns="27093" anchor="b"/>
          <a:lstStyle>
            <a:lvl1pPr defTabSz="415431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jpeg"/><Relationship Id="rId6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gif"/><Relationship Id="rId3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jpeg"/><Relationship Id="rId6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render3dbfieldlarge12.png" descr="render3dbfieldlarge12.png"/>
          <p:cNvPicPr>
            <a:picLocks noChangeAspect="1"/>
          </p:cNvPicPr>
          <p:nvPr/>
        </p:nvPicPr>
        <p:blipFill>
          <a:blip r:embed="rId2">
            <a:alphaModFix amt="75033"/>
            <a:extLst/>
          </a:blip>
          <a:stretch>
            <a:fillRect/>
          </a:stretch>
        </p:blipFill>
        <p:spPr>
          <a:xfrm>
            <a:off x="-2250671" y="-6327"/>
            <a:ext cx="15319594" cy="8617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14" y="8576954"/>
            <a:ext cx="2724911" cy="1189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creenshot 2023-09-18 at 09.50.11.png" descr="Screenshot 2023-09-18 at 09.50.11.png"/>
          <p:cNvPicPr>
            <a:picLocks noChangeAspect="0"/>
          </p:cNvPicPr>
          <p:nvPr/>
        </p:nvPicPr>
        <p:blipFill>
          <a:blip r:embed="rId4">
            <a:extLst/>
          </a:blip>
          <a:srcRect l="0" t="13261" r="0" b="0"/>
          <a:stretch>
            <a:fillRect/>
          </a:stretch>
        </p:blipFill>
        <p:spPr>
          <a:xfrm>
            <a:off x="11164171" y="8527416"/>
            <a:ext cx="1805120" cy="118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dfg_logo_englisch_blau_en.jpg" descr="dfg_logo_englisch_blau_e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9453" y="8577070"/>
            <a:ext cx="5805445" cy="1189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roup"/>
          <p:cNvGrpSpPr/>
          <p:nvPr/>
        </p:nvGrpSpPr>
        <p:grpSpPr>
          <a:xfrm>
            <a:off x="2718990" y="8577161"/>
            <a:ext cx="2576729" cy="1189436"/>
            <a:chOff x="0" y="0"/>
            <a:chExt cx="2576728" cy="1189434"/>
          </a:xfrm>
        </p:grpSpPr>
        <p:sp>
          <p:nvSpPr>
            <p:cNvPr id="188" name="Rectangle"/>
            <p:cNvSpPr/>
            <p:nvPr/>
          </p:nvSpPr>
          <p:spPr>
            <a:xfrm>
              <a:off x="0" y="1209"/>
              <a:ext cx="2576729" cy="11870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7181" y="0"/>
              <a:ext cx="2482366" cy="1189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1" name="Probing the physics of jet launching and propagation through numerical simulations"/>
          <p:cNvSpPr txBox="1"/>
          <p:nvPr/>
        </p:nvSpPr>
        <p:spPr>
          <a:xfrm>
            <a:off x="356707" y="2834800"/>
            <a:ext cx="12291386" cy="2709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Probing the physics of jet launching and propagation through numerical simulations </a:t>
            </a:r>
          </a:p>
        </p:txBody>
      </p:sp>
      <p:sp>
        <p:nvSpPr>
          <p:cNvPr id="192" name="Ainara Saiz-Pérez"/>
          <p:cNvSpPr txBox="1"/>
          <p:nvPr/>
        </p:nvSpPr>
        <p:spPr>
          <a:xfrm>
            <a:off x="356707" y="5773071"/>
            <a:ext cx="12291386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Ainara Saiz-Pérez</a:t>
            </a:r>
          </a:p>
        </p:txBody>
      </p:sp>
      <p:sp>
        <p:nvSpPr>
          <p:cNvPr id="193" name="Christian M. Fromm, Felix Glaser,  Raoul Kinadeter, Matthias Nägele"/>
          <p:cNvSpPr txBox="1"/>
          <p:nvPr/>
        </p:nvSpPr>
        <p:spPr>
          <a:xfrm>
            <a:off x="356707" y="6533122"/>
            <a:ext cx="12291386" cy="105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t>Christian M. Fromm, Felix Glaser, </a:t>
            </a:r>
            <a:br/>
            <a:r>
              <a:t>Raoul Kinadeter, Matthias Nägele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grA* and flaring"/>
          <p:cNvSpPr txBox="1"/>
          <p:nvPr/>
        </p:nvSpPr>
        <p:spPr>
          <a:xfrm>
            <a:off x="148616" y="102797"/>
            <a:ext cx="42346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SgrA* and flaring</a:t>
            </a:r>
          </a:p>
        </p:txBody>
      </p:sp>
      <p:sp>
        <p:nvSpPr>
          <p:cNvPr id="332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098" t="8903" r="4098" b="8903"/>
          <a:stretch>
            <a:fillRect/>
          </a:stretch>
        </p:blipFill>
        <p:spPr>
          <a:xfrm>
            <a:off x="457545" y="1541102"/>
            <a:ext cx="5211560" cy="466605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334" name="sgravariability.png" descr="sgravariabi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4298" y="6569843"/>
            <a:ext cx="8947066" cy="264771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Zhao et al. (2003)"/>
          <p:cNvSpPr txBox="1"/>
          <p:nvPr/>
        </p:nvSpPr>
        <p:spPr>
          <a:xfrm>
            <a:off x="275460" y="9258209"/>
            <a:ext cx="999301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Zhao et al. (2003) </a:t>
            </a:r>
          </a:p>
        </p:txBody>
      </p:sp>
      <p:sp>
        <p:nvSpPr>
          <p:cNvPr id="336" name="Flaring emission over the entire electromagnetic spectrum, but…"/>
          <p:cNvSpPr txBox="1"/>
          <p:nvPr/>
        </p:nvSpPr>
        <p:spPr>
          <a:xfrm>
            <a:off x="5981606" y="1477738"/>
            <a:ext cx="7839355" cy="3951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200"/>
            </a:pPr>
            <a:r>
              <a:t>Flaring emission over the entire electromagnetic spectrum, but</a:t>
            </a:r>
          </a:p>
          <a:p>
            <a:pPr algn="l">
              <a:defRPr b="0" sz="3200"/>
            </a:pPr>
            <a:r>
              <a:t>no clear evidence of significant</a:t>
            </a:r>
          </a:p>
          <a:p>
            <a:pPr algn="l">
              <a:defRPr b="0" sz="3200"/>
            </a:pPr>
            <a:r>
              <a:t>jet emission</a:t>
            </a:r>
          </a:p>
          <a:p>
            <a:pPr algn="l">
              <a:defRPr b="0" sz="3200"/>
            </a:pPr>
          </a:p>
          <a:p>
            <a:pPr algn="l">
              <a:defRPr b="0" sz="3200"/>
            </a:pPr>
            <a:r>
              <a:t>“Killing” and re-launching a jet</a:t>
            </a:r>
            <a:br/>
            <a:r>
              <a:t>to explain variable particle</a:t>
            </a:r>
            <a:br/>
            <a:r>
              <a:t>acceleration?</a:t>
            </a: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37858" y="7261117"/>
            <a:ext cx="1970106" cy="2273199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Raoul Kinadeter"/>
          <p:cNvSpPr txBox="1"/>
          <p:nvPr/>
        </p:nvSpPr>
        <p:spPr>
          <a:xfrm>
            <a:off x="10576253" y="6718018"/>
            <a:ext cx="229331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Raoul Kinadeter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Black Hole Accretion and Flares"/>
          <p:cNvSpPr txBox="1"/>
          <p:nvPr/>
        </p:nvSpPr>
        <p:spPr>
          <a:xfrm>
            <a:off x="148616" y="102797"/>
            <a:ext cx="786485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Black Hole Accretion and Flares</a:t>
            </a:r>
          </a:p>
        </p:txBody>
      </p:sp>
      <p:sp>
        <p:nvSpPr>
          <p:cNvPr id="341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44" name="Group"/>
          <p:cNvGrpSpPr/>
          <p:nvPr/>
        </p:nvGrpSpPr>
        <p:grpSpPr>
          <a:xfrm>
            <a:off x="-2527226" y="7618885"/>
            <a:ext cx="2367382" cy="3523625"/>
            <a:chOff x="0" y="0"/>
            <a:chExt cx="2367381" cy="3523624"/>
          </a:xfrm>
        </p:grpSpPr>
        <p:pic>
          <p:nvPicPr>
            <p:cNvPr id="34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67382" cy="3523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" name="Fendt &amp; Fromm"/>
            <p:cNvSpPr txBox="1"/>
            <p:nvPr/>
          </p:nvSpPr>
          <p:spPr>
            <a:xfrm>
              <a:off x="6248" y="2437585"/>
              <a:ext cx="2354886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Fendt &amp; Fromm</a:t>
              </a:r>
            </a:p>
          </p:txBody>
        </p:sp>
      </p:grpSp>
      <p:sp>
        <p:nvSpPr>
          <p:cNvPr id="345" name="Kinadeter  at al. (2026) (submitted)"/>
          <p:cNvSpPr txBox="1"/>
          <p:nvPr/>
        </p:nvSpPr>
        <p:spPr>
          <a:xfrm>
            <a:off x="275460" y="9270909"/>
            <a:ext cx="12753003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Kinadeter  at al. (2026) (submitted)</a:t>
            </a:r>
          </a:p>
        </p:txBody>
      </p:sp>
      <p:sp>
        <p:nvSpPr>
          <p:cNvPr id="346" name="Rectangle"/>
          <p:cNvSpPr/>
          <p:nvPr/>
        </p:nvSpPr>
        <p:spPr>
          <a:xfrm>
            <a:off x="25464" y="6691832"/>
            <a:ext cx="12605942" cy="229665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50" name="Group"/>
          <p:cNvGrpSpPr/>
          <p:nvPr/>
        </p:nvGrpSpPr>
        <p:grpSpPr>
          <a:xfrm>
            <a:off x="1081444" y="5147625"/>
            <a:ext cx="4931685" cy="3740897"/>
            <a:chOff x="0" y="0"/>
            <a:chExt cx="4931683" cy="3740896"/>
          </a:xfrm>
        </p:grpSpPr>
        <p:pic>
          <p:nvPicPr>
            <p:cNvPr id="347" name="3368.pdf" descr="3368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75305"/>
              <a:ext cx="4807989" cy="3365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934003" y="2097831"/>
              <a:ext cx="1160549" cy="1165326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349" name="quiescent state (no jet)"/>
            <p:cNvSpPr txBox="1"/>
            <p:nvPr/>
          </p:nvSpPr>
          <p:spPr>
            <a:xfrm>
              <a:off x="539201" y="0"/>
              <a:ext cx="4392483" cy="554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500"/>
              </a:lvl1pPr>
            </a:lstStyle>
            <a:p>
              <a:pPr/>
              <a:r>
                <a:t>quiescent state (no jet)</a:t>
              </a:r>
            </a:p>
          </p:txBody>
        </p:sp>
      </p:grpSp>
      <p:grpSp>
        <p:nvGrpSpPr>
          <p:cNvPr id="354" name="Group"/>
          <p:cNvGrpSpPr/>
          <p:nvPr/>
        </p:nvGrpSpPr>
        <p:grpSpPr>
          <a:xfrm>
            <a:off x="7284943" y="4998436"/>
            <a:ext cx="4930289" cy="3863973"/>
            <a:chOff x="0" y="0"/>
            <a:chExt cx="4930288" cy="3863971"/>
          </a:xfrm>
        </p:grpSpPr>
        <p:pic>
          <p:nvPicPr>
            <p:cNvPr id="351" name="2702.pdf" descr="2702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488754"/>
              <a:ext cx="4821740" cy="3375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810079" y="2259277"/>
              <a:ext cx="1163868" cy="1145020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353" name="active state (strong jet)"/>
            <p:cNvSpPr txBox="1"/>
            <p:nvPr/>
          </p:nvSpPr>
          <p:spPr>
            <a:xfrm>
              <a:off x="380814" y="0"/>
              <a:ext cx="4549475" cy="750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500"/>
              </a:lvl1pPr>
            </a:lstStyle>
            <a:p>
              <a:pPr/>
              <a:r>
                <a:t>active state (strong jet)</a:t>
              </a:r>
            </a:p>
          </p:txBody>
        </p:sp>
      </p:grpSp>
      <p:sp>
        <p:nvSpPr>
          <p:cNvPr id="355" name="—&gt; jet formation/propagation connect to high-energy flares"/>
          <p:cNvSpPr txBox="1"/>
          <p:nvPr/>
        </p:nvSpPr>
        <p:spPr>
          <a:xfrm>
            <a:off x="1376870" y="8733156"/>
            <a:ext cx="1022566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000"/>
            </a:lvl1pPr>
          </a:lstStyle>
          <a:p>
            <a:pPr/>
            <a:r>
              <a:t>—&gt; jet formation/propagation connect to high-energy flares</a:t>
            </a:r>
          </a:p>
        </p:txBody>
      </p:sp>
      <p:pic>
        <p:nvPicPr>
          <p:cNvPr id="356" name="GRMHD_3Dtimeevo.pdf" descr="GRMHD_3Dtimeevo.pdf"/>
          <p:cNvPicPr>
            <a:picLocks noChangeAspect="1"/>
          </p:cNvPicPr>
          <p:nvPr/>
        </p:nvPicPr>
        <p:blipFill>
          <a:blip r:embed="rId7">
            <a:extLst/>
          </a:blip>
          <a:srcRect l="20763" t="1927" r="1443" b="43366"/>
          <a:stretch>
            <a:fillRect/>
          </a:stretch>
        </p:blipFill>
        <p:spPr>
          <a:xfrm>
            <a:off x="317564" y="1093610"/>
            <a:ext cx="12021772" cy="3872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" grpId="2"/>
      <p:bldP build="whole" bldLvl="1" animBg="1" rev="0" advAuto="0" spid="355" grpId="3"/>
      <p:bldP build="whole" bldLvl="1" animBg="1" rev="0" advAuto="0" spid="35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hysics informed neural networks"/>
          <p:cNvSpPr txBox="1"/>
          <p:nvPr/>
        </p:nvSpPr>
        <p:spPr>
          <a:xfrm>
            <a:off x="148616" y="102797"/>
            <a:ext cx="835355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Physics informed neural networks</a:t>
            </a:r>
          </a:p>
        </p:txBody>
      </p:sp>
      <p:sp>
        <p:nvSpPr>
          <p:cNvPr id="359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60" name="OTvortex.gif" descr="OTvortex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06" y="3004928"/>
            <a:ext cx="7728066" cy="676954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Orszag-Tang vortex:…"/>
          <p:cNvSpPr txBox="1"/>
          <p:nvPr/>
        </p:nvSpPr>
        <p:spPr>
          <a:xfrm>
            <a:off x="8013547" y="3388364"/>
            <a:ext cx="4645153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Orszag-Tang vortex: </a:t>
            </a:r>
          </a:p>
          <a:p>
            <a:pPr>
              <a:defRPr sz="3600"/>
            </a:pPr>
            <a:r>
              <a:t>test of</a:t>
            </a:r>
          </a:p>
          <a:p>
            <a:pPr>
              <a:defRPr sz="3600"/>
            </a:pPr>
            <a:r>
              <a:t>numerical MHD</a:t>
            </a:r>
          </a:p>
        </p:txBody>
      </p:sp>
      <p:sp>
        <p:nvSpPr>
          <p:cNvPr id="362" name="Line"/>
          <p:cNvSpPr/>
          <p:nvPr/>
        </p:nvSpPr>
        <p:spPr>
          <a:xfrm flipH="1">
            <a:off x="7978659" y="5230500"/>
            <a:ext cx="1581519" cy="943044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3" name="Simulations are expensive and limited to explore parameter spaces…"/>
          <p:cNvSpPr txBox="1"/>
          <p:nvPr/>
        </p:nvSpPr>
        <p:spPr>
          <a:xfrm>
            <a:off x="690245" y="1038712"/>
            <a:ext cx="11624311" cy="146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/>
            </a:pPr>
            <a:r>
              <a:t>Simulations are expensive and limited to explore parameter spaces </a:t>
            </a:r>
          </a:p>
          <a:p>
            <a:pPr>
              <a:defRPr b="0" sz="3000"/>
            </a:pPr>
            <a:r>
              <a:t>—&gt; ML techniques?</a:t>
            </a:r>
          </a:p>
          <a:p>
            <a:pPr>
              <a:defRPr b="0" sz="3000"/>
            </a:pPr>
            <a:r>
              <a:t>PINN solve the equations of full-resistive RMHD</a:t>
            </a:r>
          </a:p>
        </p:txBody>
      </p:sp>
      <p:sp>
        <p:nvSpPr>
          <p:cNvPr id="364" name="Credit: Matthias Nägele"/>
          <p:cNvSpPr txBox="1"/>
          <p:nvPr/>
        </p:nvSpPr>
        <p:spPr>
          <a:xfrm>
            <a:off x="7787866" y="9360212"/>
            <a:ext cx="999301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Credit: Matthias Nägele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661" y="6822793"/>
            <a:ext cx="2214879" cy="2916713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Matthias Nägele"/>
          <p:cNvSpPr txBox="1"/>
          <p:nvPr/>
        </p:nvSpPr>
        <p:spPr>
          <a:xfrm>
            <a:off x="8113262" y="6326750"/>
            <a:ext cx="746196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Matthias Nägele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" grpId="2"/>
      <p:bldP build="whole" bldLvl="1" animBg="1" rev="0" advAuto="0" spid="36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hysics informed neural networks"/>
          <p:cNvSpPr txBox="1"/>
          <p:nvPr/>
        </p:nvSpPr>
        <p:spPr>
          <a:xfrm>
            <a:off x="148616" y="102797"/>
            <a:ext cx="835355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Physics informed neural networks</a:t>
            </a:r>
          </a:p>
        </p:txBody>
      </p:sp>
      <p:sp>
        <p:nvSpPr>
          <p:cNvPr id="369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70" name="rho_compare_pred_ep60_ep480_t020_noDATA_eta1p08.png" descr="rho_compare_pred_ep60_ep480_t020_noDATA_eta1p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40836"/>
            <a:ext cx="13004801" cy="443575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Neural networks in which conservation equations are used for the loss terms:…"/>
          <p:cNvSpPr txBox="1"/>
          <p:nvPr/>
        </p:nvSpPr>
        <p:spPr>
          <a:xfrm>
            <a:off x="1550641" y="6477777"/>
            <a:ext cx="10118623" cy="22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600"/>
            </a:pPr>
            <a:r>
              <a:t>Neural networks in which conservation equations are used for the loss terms:</a:t>
            </a:r>
          </a:p>
          <a:p>
            <a:pPr>
              <a:defRPr b="0" sz="3600"/>
            </a:pPr>
          </a:p>
          <a:p>
            <a:pPr>
              <a:defRPr b="0" sz="3600"/>
            </a:pPr>
            <a:r>
              <a:t>NOT trained on images, but on the physics! </a:t>
            </a:r>
          </a:p>
        </p:txBody>
      </p:sp>
      <p:sp>
        <p:nvSpPr>
          <p:cNvPr id="372" name="Credit: Matthias Nägele"/>
          <p:cNvSpPr txBox="1"/>
          <p:nvPr/>
        </p:nvSpPr>
        <p:spPr>
          <a:xfrm>
            <a:off x="285114" y="9261550"/>
            <a:ext cx="999301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Credit: Matthias Nägele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onclusions"/>
          <p:cNvSpPr txBox="1"/>
          <p:nvPr/>
        </p:nvSpPr>
        <p:spPr>
          <a:xfrm>
            <a:off x="148616" y="102797"/>
            <a:ext cx="31145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Conclusions</a:t>
            </a:r>
          </a:p>
        </p:txBody>
      </p:sp>
      <p:sp>
        <p:nvSpPr>
          <p:cNvPr id="375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6" name="Incorporating particle-in-cell results into (G)RMHD and radiative transfer provides essential insight into the origin of non thermal radiation in the Universe…"/>
          <p:cNvSpPr txBox="1"/>
          <p:nvPr/>
        </p:nvSpPr>
        <p:spPr>
          <a:xfrm>
            <a:off x="461289" y="1555800"/>
            <a:ext cx="12056822" cy="664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b="0" sz="3600"/>
            </a:pPr>
            <a:r>
              <a:t>Incorporating particle-in-cell results into (G)RMHD and radiative transfer provides essential insight into the origin</a:t>
            </a:r>
            <a:br/>
            <a:r>
              <a:t>of non thermal radiation in the Universe</a:t>
            </a:r>
            <a:br/>
          </a:p>
          <a:p>
            <a:pPr marL="228600" indent="-228600" algn="l">
              <a:buSzPct val="100000"/>
              <a:buChar char="•"/>
              <a:defRPr b="0" sz="3600"/>
            </a:pPr>
            <a:r>
              <a:t>Exploration of different physics: opacity effects, magnetic</a:t>
            </a:r>
            <a:br/>
            <a:r>
              <a:t>reconnection, anisotropic emission, variable accretion…</a:t>
            </a:r>
            <a:br/>
          </a:p>
          <a:p>
            <a:pPr marL="228600" indent="-228600" algn="l">
              <a:buSzPct val="100000"/>
              <a:buChar char="•"/>
              <a:defRPr b="0" sz="3600"/>
            </a:pPr>
            <a:r>
              <a:t>Physics-informed neural networks may make it possible</a:t>
            </a:r>
            <a:br/>
            <a:r>
              <a:t>to explore the parameter space efficiently</a:t>
            </a:r>
            <a:br/>
          </a:p>
          <a:p>
            <a:pPr marL="228600" indent="-228600" algn="l">
              <a:buSzPct val="100000"/>
              <a:buChar char="•"/>
              <a:defRPr b="0" sz="3600"/>
            </a:pPr>
            <a:r>
              <a:t>Upscattering connects the entire electromagnetic</a:t>
            </a:r>
            <a:br/>
            <a:r>
              <a:t>spectrum. Next step: neutrinos.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render3dbfieldlarge12.png" descr="render3dbfieldlarge12.png"/>
          <p:cNvPicPr>
            <a:picLocks noChangeAspect="1"/>
          </p:cNvPicPr>
          <p:nvPr/>
        </p:nvPicPr>
        <p:blipFill>
          <a:blip r:embed="rId2">
            <a:alphaModFix amt="75033"/>
            <a:extLst/>
          </a:blip>
          <a:stretch>
            <a:fillRect/>
          </a:stretch>
        </p:blipFill>
        <p:spPr>
          <a:xfrm>
            <a:off x="-2250671" y="-6327"/>
            <a:ext cx="15319594" cy="8617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14" y="8576954"/>
            <a:ext cx="2724911" cy="1189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Screenshot 2023-09-18 at 09.50.11.png" descr="Screenshot 2023-09-18 at 09.50.11.png"/>
          <p:cNvPicPr>
            <a:picLocks noChangeAspect="0"/>
          </p:cNvPicPr>
          <p:nvPr/>
        </p:nvPicPr>
        <p:blipFill>
          <a:blip r:embed="rId4">
            <a:extLst/>
          </a:blip>
          <a:srcRect l="0" t="13261" r="0" b="0"/>
          <a:stretch>
            <a:fillRect/>
          </a:stretch>
        </p:blipFill>
        <p:spPr>
          <a:xfrm>
            <a:off x="11164171" y="8527416"/>
            <a:ext cx="1805120" cy="118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dfg_logo_englisch_blau_en.jpg" descr="dfg_logo_englisch_blau_e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9453" y="8577070"/>
            <a:ext cx="5805445" cy="1189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" name="Group"/>
          <p:cNvGrpSpPr/>
          <p:nvPr/>
        </p:nvGrpSpPr>
        <p:grpSpPr>
          <a:xfrm>
            <a:off x="2718990" y="8577161"/>
            <a:ext cx="2576729" cy="1189436"/>
            <a:chOff x="0" y="0"/>
            <a:chExt cx="2576728" cy="1189434"/>
          </a:xfrm>
        </p:grpSpPr>
        <p:sp>
          <p:nvSpPr>
            <p:cNvPr id="382" name="Rectangle"/>
            <p:cNvSpPr/>
            <p:nvPr/>
          </p:nvSpPr>
          <p:spPr>
            <a:xfrm>
              <a:off x="0" y="1209"/>
              <a:ext cx="2576729" cy="11870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8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7181" y="0"/>
              <a:ext cx="2482366" cy="1189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5" name="Thanks for your attention!"/>
          <p:cNvSpPr txBox="1"/>
          <p:nvPr/>
        </p:nvSpPr>
        <p:spPr>
          <a:xfrm>
            <a:off x="356707" y="3711100"/>
            <a:ext cx="12291386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Thanks for your attention!</a:t>
            </a:r>
          </a:p>
        </p:txBody>
      </p:sp>
      <p:sp>
        <p:nvSpPr>
          <p:cNvPr id="386" name="Ainara Saiz-Pérez"/>
          <p:cNvSpPr txBox="1"/>
          <p:nvPr/>
        </p:nvSpPr>
        <p:spPr>
          <a:xfrm>
            <a:off x="356707" y="5773071"/>
            <a:ext cx="12291386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Ainara Saiz-Pérez</a:t>
            </a:r>
          </a:p>
        </p:txBody>
      </p:sp>
      <p:sp>
        <p:nvSpPr>
          <p:cNvPr id="387" name="Christian M. Fromm, Felix Glaser,  Raoul Kinadeter, Matthias Nägele"/>
          <p:cNvSpPr txBox="1"/>
          <p:nvPr/>
        </p:nvSpPr>
        <p:spPr>
          <a:xfrm>
            <a:off x="356707" y="6533122"/>
            <a:ext cx="12291386" cy="105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t>Christian M. Fromm, Felix Glaser, </a:t>
            </a:r>
            <a:br/>
            <a:r>
              <a:t>Raoul Kinadeter, Matthias Nägele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francislideraoul.png" descr="francislideraou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063970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otivation"/>
          <p:cNvSpPr txBox="1"/>
          <p:nvPr/>
        </p:nvSpPr>
        <p:spPr>
          <a:xfrm>
            <a:off x="390216" y="102797"/>
            <a:ext cx="26725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Motivation</a:t>
            </a:r>
          </a:p>
        </p:txBody>
      </p:sp>
      <p:sp>
        <p:nvSpPr>
          <p:cNvPr id="196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97" name="m87flare.jpg" descr="m87fla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404" y="988037"/>
            <a:ext cx="12426554" cy="8806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heory: GRMHD + PIC simulations"/>
          <p:cNvSpPr txBox="1"/>
          <p:nvPr/>
        </p:nvSpPr>
        <p:spPr>
          <a:xfrm>
            <a:off x="324581" y="88702"/>
            <a:ext cx="84134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Theory: GRMHD + PIC simulations</a:t>
            </a:r>
          </a:p>
        </p:txBody>
      </p:sp>
      <p:sp>
        <p:nvSpPr>
          <p:cNvPr id="200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01" name="render3dbfieldlarge12.png" descr="render3dbfieldlar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1" y="1008482"/>
            <a:ext cx="12980718" cy="7301655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02" name="Rectangle"/>
          <p:cNvSpPr/>
          <p:nvPr/>
        </p:nvSpPr>
        <p:spPr>
          <a:xfrm>
            <a:off x="5808149" y="4481099"/>
            <a:ext cx="692773" cy="67507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b="0"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3" name="Line"/>
          <p:cNvSpPr/>
          <p:nvPr/>
        </p:nvSpPr>
        <p:spPr>
          <a:xfrm flipH="1" flipV="1">
            <a:off x="1806755" y="4103669"/>
            <a:ext cx="3989904" cy="104999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1733930">
              <a:defRPr b="0" sz="1600"/>
            </a:pPr>
          </a:p>
        </p:txBody>
      </p:sp>
      <p:sp>
        <p:nvSpPr>
          <p:cNvPr id="204" name="Line"/>
          <p:cNvSpPr/>
          <p:nvPr/>
        </p:nvSpPr>
        <p:spPr>
          <a:xfrm flipH="1" flipV="1">
            <a:off x="5738188" y="1033900"/>
            <a:ext cx="767317" cy="3437208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1733930">
              <a:defRPr b="0" sz="1600"/>
            </a:pP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102" b="0"/>
          <a:stretch>
            <a:fillRect/>
          </a:stretch>
        </p:blipFill>
        <p:spPr>
          <a:xfrm>
            <a:off x="1662004" y="1008482"/>
            <a:ext cx="4039365" cy="308864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06" name="Render: Christian M. Fromm…"/>
          <p:cNvSpPr txBox="1"/>
          <p:nvPr/>
        </p:nvSpPr>
        <p:spPr>
          <a:xfrm>
            <a:off x="385356" y="8839409"/>
            <a:ext cx="5581270" cy="6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1800"/>
            </a:pPr>
            <a:r>
              <a:t>Render: Christian M. Fromm</a:t>
            </a:r>
          </a:p>
          <a:p>
            <a:pPr algn="l">
              <a:defRPr b="0" sz="1800"/>
            </a:pPr>
            <a:r>
              <a:t>Images: Hakobyan et al. (2023), Ripperda et al. (2022)</a:t>
            </a:r>
          </a:p>
        </p:txBody>
      </p:sp>
      <p:sp>
        <p:nvSpPr>
          <p:cNvPr id="207" name="Rectangle"/>
          <p:cNvSpPr/>
          <p:nvPr/>
        </p:nvSpPr>
        <p:spPr>
          <a:xfrm>
            <a:off x="3993892" y="2383561"/>
            <a:ext cx="251844" cy="192345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b="0"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184" y="4307927"/>
            <a:ext cx="5174231" cy="128342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09" name="Line"/>
          <p:cNvSpPr/>
          <p:nvPr/>
        </p:nvSpPr>
        <p:spPr>
          <a:xfrm flipV="1">
            <a:off x="318884" y="2384821"/>
            <a:ext cx="3666770" cy="190147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1733930">
              <a:defRPr b="0" sz="1600"/>
            </a:pPr>
          </a:p>
        </p:txBody>
      </p:sp>
      <p:sp>
        <p:nvSpPr>
          <p:cNvPr id="210" name="Line"/>
          <p:cNvSpPr/>
          <p:nvPr/>
        </p:nvSpPr>
        <p:spPr>
          <a:xfrm flipH="1" flipV="1">
            <a:off x="4245847" y="2392601"/>
            <a:ext cx="1195989" cy="1888448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1733930">
              <a:defRPr b="0" sz="1600"/>
            </a:pPr>
          </a:p>
        </p:txBody>
      </p:sp>
      <p:grpSp>
        <p:nvGrpSpPr>
          <p:cNvPr id="213" name="Group"/>
          <p:cNvGrpSpPr/>
          <p:nvPr/>
        </p:nvGrpSpPr>
        <p:grpSpPr>
          <a:xfrm>
            <a:off x="1462972" y="5756438"/>
            <a:ext cx="4437459" cy="2489062"/>
            <a:chOff x="0" y="0"/>
            <a:chExt cx="4437458" cy="2489060"/>
          </a:xfrm>
        </p:grpSpPr>
        <p:sp>
          <p:nvSpPr>
            <p:cNvPr id="211" name="Rectangle"/>
            <p:cNvSpPr/>
            <p:nvPr/>
          </p:nvSpPr>
          <p:spPr>
            <a:xfrm>
              <a:off x="0" y="-1"/>
              <a:ext cx="4437459" cy="2489062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defTabSz="415431">
                <a:defRPr b="0" sz="14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12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0" t="1675" r="0" b="1675"/>
            <a:stretch>
              <a:fillRect/>
            </a:stretch>
          </p:blipFill>
          <p:spPr>
            <a:xfrm>
              <a:off x="20383" y="79810"/>
              <a:ext cx="4162536" cy="2293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6773" t="0" r="0" b="0"/>
          <a:stretch>
            <a:fillRect/>
          </a:stretch>
        </p:blipFill>
        <p:spPr>
          <a:xfrm>
            <a:off x="7997957" y="3792561"/>
            <a:ext cx="4542454" cy="4393043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9"/>
      <p:bldP build="whole" bldLvl="1" animBg="1" rev="0" advAuto="0" spid="210" grpId="8"/>
      <p:bldP build="whole" bldLvl="1" animBg="1" rev="0" advAuto="0" spid="207" grpId="6"/>
      <p:bldP build="whole" bldLvl="1" animBg="1" rev="0" advAuto="0" spid="204" grpId="2"/>
      <p:bldP build="whole" bldLvl="1" animBg="1" rev="0" advAuto="0" spid="205" grpId="1"/>
      <p:bldP build="whole" bldLvl="1" animBg="1" rev="0" advAuto="0" spid="209" grpId="7"/>
      <p:bldP build="whole" bldLvl="1" animBg="1" rev="0" advAuto="0" spid="214" grpId="10"/>
      <p:bldP build="whole" bldLvl="1" animBg="1" rev="0" advAuto="0" spid="202" grpId="3"/>
      <p:bldP build="whole" bldLvl="1" animBg="1" rev="0" advAuto="0" spid="208" grpId="5"/>
      <p:bldP build="whole" bldLvl="1" animBg="1" rev="0" advAuto="0" spid="203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M87: evidence for particle acceleration?"/>
          <p:cNvSpPr txBox="1"/>
          <p:nvPr/>
        </p:nvSpPr>
        <p:spPr>
          <a:xfrm>
            <a:off x="278357" y="94704"/>
            <a:ext cx="994359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M87: evidence for particle acceleration? </a:t>
            </a:r>
          </a:p>
        </p:txBody>
      </p:sp>
      <p:sp>
        <p:nvSpPr>
          <p:cNvPr id="217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" name="Images: Lu et al. (2023), EHT Collaboration (2019)"/>
          <p:cNvSpPr txBox="1"/>
          <p:nvPr/>
        </p:nvSpPr>
        <p:spPr>
          <a:xfrm>
            <a:off x="385356" y="8979109"/>
            <a:ext cx="5174362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Images: Lu et al. (2023), EHT Collaboration (2019)</a:t>
            </a:r>
          </a:p>
        </p:txBody>
      </p:sp>
      <p:pic>
        <p:nvPicPr>
          <p:cNvPr id="219" name="Screenshot 2026-07-17 at 12.07.09.png" descr="Screenshot 2026-07-17 at 12.07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2917" y="1002481"/>
            <a:ext cx="7409631" cy="455817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20" name="0.5 mas"/>
          <p:cNvSpPr txBox="1"/>
          <p:nvPr/>
        </p:nvSpPr>
        <p:spPr>
          <a:xfrm>
            <a:off x="11413987" y="4843441"/>
            <a:ext cx="119877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0.5 mas</a:t>
            </a:r>
          </a:p>
        </p:txBody>
      </p:sp>
      <p:sp>
        <p:nvSpPr>
          <p:cNvPr id="221" name="86 GHz"/>
          <p:cNvSpPr txBox="1"/>
          <p:nvPr/>
        </p:nvSpPr>
        <p:spPr>
          <a:xfrm>
            <a:off x="5681004" y="1137076"/>
            <a:ext cx="113568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86 GHz</a:t>
            </a:r>
          </a:p>
        </p:txBody>
      </p:sp>
      <p:sp>
        <p:nvSpPr>
          <p:cNvPr id="222" name="Square"/>
          <p:cNvSpPr/>
          <p:nvPr/>
        </p:nvSpPr>
        <p:spPr>
          <a:xfrm>
            <a:off x="6487560" y="3635733"/>
            <a:ext cx="687830" cy="69047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23" name="Screenshot 2026-07-17 at 12.09.34.png" descr="Screenshot 2026-07-17 at 12.09.34.png"/>
          <p:cNvPicPr>
            <a:picLocks noChangeAspect="1"/>
          </p:cNvPicPr>
          <p:nvPr/>
        </p:nvPicPr>
        <p:blipFill>
          <a:blip r:embed="rId3">
            <a:extLst/>
          </a:blip>
          <a:srcRect l="2311" t="0" r="3761" b="6194"/>
          <a:stretch>
            <a:fillRect/>
          </a:stretch>
        </p:blipFill>
        <p:spPr>
          <a:xfrm>
            <a:off x="1245047" y="1288322"/>
            <a:ext cx="3244634" cy="320466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24" name="86 GHz"/>
          <p:cNvSpPr txBox="1"/>
          <p:nvPr/>
        </p:nvSpPr>
        <p:spPr>
          <a:xfrm>
            <a:off x="3256886" y="1306360"/>
            <a:ext cx="113568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86 GHz</a:t>
            </a:r>
          </a:p>
        </p:txBody>
      </p:sp>
      <p:sp>
        <p:nvSpPr>
          <p:cNvPr id="225" name="50 μas"/>
          <p:cNvSpPr txBox="1"/>
          <p:nvPr/>
        </p:nvSpPr>
        <p:spPr>
          <a:xfrm>
            <a:off x="1328607" y="3750286"/>
            <a:ext cx="102352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50 μas</a:t>
            </a:r>
          </a:p>
        </p:txBody>
      </p:sp>
      <p:sp>
        <p:nvSpPr>
          <p:cNvPr id="226" name="Line"/>
          <p:cNvSpPr/>
          <p:nvPr/>
        </p:nvSpPr>
        <p:spPr>
          <a:xfrm flipV="1">
            <a:off x="1406946" y="4271477"/>
            <a:ext cx="866842" cy="115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7" name="Line"/>
          <p:cNvSpPr/>
          <p:nvPr/>
        </p:nvSpPr>
        <p:spPr>
          <a:xfrm flipH="1" flipV="1">
            <a:off x="4485418" y="4489836"/>
            <a:ext cx="995648" cy="104542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8" name="Line"/>
          <p:cNvSpPr/>
          <p:nvPr/>
        </p:nvSpPr>
        <p:spPr>
          <a:xfrm flipH="1">
            <a:off x="4485567" y="1005875"/>
            <a:ext cx="999612" cy="270548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29" name="Screenshot 2026-07-17 at 12.14.40.png" descr="Screenshot 2026-07-17 at 12.14.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8697" y="4999553"/>
            <a:ext cx="3257154" cy="326533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30" name="230 GHz"/>
          <p:cNvSpPr txBox="1"/>
          <p:nvPr/>
        </p:nvSpPr>
        <p:spPr>
          <a:xfrm>
            <a:off x="1272357" y="5309367"/>
            <a:ext cx="130515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230 GHz</a:t>
            </a:r>
          </a:p>
        </p:txBody>
      </p:sp>
      <p:sp>
        <p:nvSpPr>
          <p:cNvPr id="231" name="Ring diameter at 86 GHz (GMVA + GLT + ALMA):"/>
          <p:cNvSpPr txBox="1"/>
          <p:nvPr/>
        </p:nvSpPr>
        <p:spPr>
          <a:xfrm>
            <a:off x="4751933" y="5770732"/>
            <a:ext cx="7848601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800"/>
            </a:lvl1pPr>
          </a:lstStyle>
          <a:p>
            <a:pPr/>
            <a:r>
              <a:t>Ring diameter at 86 GHz (GMVA + GLT + ALMA):</a:t>
            </a:r>
          </a:p>
        </p:txBody>
      </p:sp>
      <p:sp>
        <p:nvSpPr>
          <p:cNvPr id="232" name="Ring diameter at 230 GHz (EHT):"/>
          <p:cNvSpPr txBox="1"/>
          <p:nvPr/>
        </p:nvSpPr>
        <p:spPr>
          <a:xfrm>
            <a:off x="4695242" y="7152280"/>
            <a:ext cx="5284014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800"/>
            </a:lvl1pPr>
          </a:lstStyle>
          <a:p>
            <a:pPr/>
            <a:r>
              <a:t>Ring diameter at 230 GHz (EHT):</a:t>
            </a:r>
          </a:p>
        </p:txBody>
      </p:sp>
      <p:sp>
        <p:nvSpPr>
          <p:cNvPr id="233" name="42 ± 3 μas"/>
          <p:cNvSpPr txBox="1"/>
          <p:nvPr/>
        </p:nvSpPr>
        <p:spPr>
          <a:xfrm>
            <a:off x="4707255" y="7627052"/>
            <a:ext cx="238795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600"/>
            </a:lvl1pPr>
          </a:lstStyle>
          <a:p>
            <a:pPr/>
            <a:r>
              <a:t>42 ± 3 μas </a:t>
            </a:r>
          </a:p>
        </p:txBody>
      </p:sp>
      <p:sp>
        <p:nvSpPr>
          <p:cNvPr id="234" name="64   μas"/>
          <p:cNvSpPr txBox="1"/>
          <p:nvPr/>
        </p:nvSpPr>
        <p:spPr>
          <a:xfrm>
            <a:off x="4727307" y="6335305"/>
            <a:ext cx="1859433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600"/>
            </a:lvl1pPr>
          </a:lstStyle>
          <a:p>
            <a:pPr/>
            <a:r>
              <a:t>64   μas </a:t>
            </a:r>
          </a:p>
        </p:txBody>
      </p:sp>
      <p:sp>
        <p:nvSpPr>
          <p:cNvPr id="235" name="+4"/>
          <p:cNvSpPr txBox="1"/>
          <p:nvPr/>
        </p:nvSpPr>
        <p:spPr>
          <a:xfrm>
            <a:off x="5300993" y="6302645"/>
            <a:ext cx="40792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+4</a:t>
            </a:r>
          </a:p>
        </p:txBody>
      </p:sp>
      <p:sp>
        <p:nvSpPr>
          <p:cNvPr id="236" name="-8"/>
          <p:cNvSpPr txBox="1"/>
          <p:nvPr/>
        </p:nvSpPr>
        <p:spPr>
          <a:xfrm>
            <a:off x="5355979" y="6641064"/>
            <a:ext cx="35433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-8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1"/>
      <p:bldP build="whole" bldLvl="1" animBg="1" rev="0" advAuto="0" spid="233" grpId="13"/>
      <p:bldP build="whole" bldLvl="1" animBg="1" rev="0" advAuto="0" spid="231" grpId="6"/>
      <p:bldP build="whole" bldLvl="1" animBg="1" rev="0" advAuto="0" spid="226" grpId="5"/>
      <p:bldP build="whole" bldLvl="1" animBg="1" rev="0" advAuto="0" spid="224" grpId="3"/>
      <p:bldP build="whole" bldLvl="1" animBg="1" rev="0" advAuto="0" spid="234" grpId="7"/>
      <p:bldP build="whole" bldLvl="1" animBg="1" rev="0" advAuto="0" spid="230" grpId="14"/>
      <p:bldP build="whole" bldLvl="1" animBg="1" rev="0" advAuto="0" spid="232" grpId="12"/>
      <p:bldP build="whole" bldLvl="1" animBg="1" rev="0" advAuto="0" spid="225" grpId="4"/>
      <p:bldP build="whole" bldLvl="1" animBg="1" rev="0" advAuto="0" spid="228" grpId="10"/>
      <p:bldP build="whole" bldLvl="1" animBg="1" rev="0" advAuto="0" spid="227" grpId="1"/>
      <p:bldP build="whole" bldLvl="1" animBg="1" rev="0" advAuto="0" spid="236" grpId="8"/>
      <p:bldP build="whole" bldLvl="1" animBg="1" rev="0" advAuto="0" spid="235" grpId="9"/>
      <p:bldP build="whole" bldLvl="1" animBg="1" rev="0" advAuto="0" spid="22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Zones of particle acceleration"/>
          <p:cNvSpPr txBox="1"/>
          <p:nvPr/>
        </p:nvSpPr>
        <p:spPr>
          <a:xfrm>
            <a:off x="289562" y="102797"/>
            <a:ext cx="73461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Zones of particle acceleration</a:t>
            </a:r>
          </a:p>
        </p:txBody>
      </p:sp>
      <p:sp>
        <p:nvSpPr>
          <p:cNvPr id="239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0" name="Saiz-Pérez et al. (2026)"/>
          <p:cNvSpPr txBox="1"/>
          <p:nvPr/>
        </p:nvSpPr>
        <p:spPr>
          <a:xfrm>
            <a:off x="414750" y="9099545"/>
            <a:ext cx="9993015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Saiz-Pérez et al. (2026)</a:t>
            </a:r>
          </a:p>
        </p:txBody>
      </p:sp>
      <p:pic>
        <p:nvPicPr>
          <p:cNvPr id="241" name="GRMHDslicekappaV2.pdf" descr="GRMHDslicekappaV2.pdf"/>
          <p:cNvPicPr>
            <a:picLocks noChangeAspect="1"/>
          </p:cNvPicPr>
          <p:nvPr/>
        </p:nvPicPr>
        <p:blipFill>
          <a:blip r:embed="rId2">
            <a:extLst/>
          </a:blip>
          <a:srcRect l="5592" t="7782" r="1469" b="73010"/>
          <a:stretch>
            <a:fillRect/>
          </a:stretch>
        </p:blipFill>
        <p:spPr>
          <a:xfrm>
            <a:off x="315689" y="3777503"/>
            <a:ext cx="12397745" cy="1778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RMHDslicekappaV2.pdf" descr="GRMHDslicekappaV2.pdf"/>
          <p:cNvPicPr>
            <a:picLocks noChangeAspect="1"/>
          </p:cNvPicPr>
          <p:nvPr/>
        </p:nvPicPr>
        <p:blipFill>
          <a:blip r:embed="rId2">
            <a:extLst/>
          </a:blip>
          <a:srcRect l="5594" t="5389" r="52514" b="93547"/>
          <a:stretch>
            <a:fillRect/>
          </a:stretch>
        </p:blipFill>
        <p:spPr>
          <a:xfrm>
            <a:off x="367388" y="3616559"/>
            <a:ext cx="5508644" cy="9707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Line"/>
          <p:cNvSpPr/>
          <p:nvPr/>
        </p:nvSpPr>
        <p:spPr>
          <a:xfrm>
            <a:off x="1168582" y="2822053"/>
            <a:ext cx="544902" cy="7650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b="0"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4" name="-3.0"/>
          <p:cNvSpPr txBox="1"/>
          <p:nvPr/>
        </p:nvSpPr>
        <p:spPr>
          <a:xfrm>
            <a:off x="1393369" y="3321903"/>
            <a:ext cx="366746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-3.0</a:t>
            </a:r>
          </a:p>
        </p:txBody>
      </p:sp>
      <p:sp>
        <p:nvSpPr>
          <p:cNvPr id="245" name="-2.0"/>
          <p:cNvSpPr txBox="1"/>
          <p:nvPr/>
        </p:nvSpPr>
        <p:spPr>
          <a:xfrm>
            <a:off x="2439029" y="3321903"/>
            <a:ext cx="366747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-2.0</a:t>
            </a:r>
          </a:p>
        </p:txBody>
      </p:sp>
      <p:sp>
        <p:nvSpPr>
          <p:cNvPr id="246" name="-1.0"/>
          <p:cNvSpPr txBox="1"/>
          <p:nvPr/>
        </p:nvSpPr>
        <p:spPr>
          <a:xfrm>
            <a:off x="3426542" y="3345570"/>
            <a:ext cx="366746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-1.0</a:t>
            </a:r>
          </a:p>
        </p:txBody>
      </p:sp>
      <p:sp>
        <p:nvSpPr>
          <p:cNvPr id="247" name="0.0"/>
          <p:cNvSpPr txBox="1"/>
          <p:nvPr/>
        </p:nvSpPr>
        <p:spPr>
          <a:xfrm>
            <a:off x="4627501" y="3344194"/>
            <a:ext cx="315996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0.0</a:t>
            </a:r>
          </a:p>
        </p:txBody>
      </p:sp>
      <p:sp>
        <p:nvSpPr>
          <p:cNvPr id="248" name="1.0"/>
          <p:cNvSpPr txBox="1"/>
          <p:nvPr/>
        </p:nvSpPr>
        <p:spPr>
          <a:xfrm>
            <a:off x="5633813" y="3344194"/>
            <a:ext cx="315996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1.0</a:t>
            </a:r>
          </a:p>
        </p:txBody>
      </p:sp>
      <p:sp>
        <p:nvSpPr>
          <p:cNvPr id="249" name="log10ρ"/>
          <p:cNvSpPr txBox="1"/>
          <p:nvPr/>
        </p:nvSpPr>
        <p:spPr>
          <a:xfrm>
            <a:off x="2782553" y="3054147"/>
            <a:ext cx="650106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log</a:t>
            </a:r>
            <a:r>
              <a:rPr baseline="-5999"/>
              <a:t>10</a:t>
            </a:r>
            <a:r>
              <a:rPr i="1"/>
              <a:t>ρ</a:t>
            </a:r>
          </a:p>
        </p:txBody>
      </p:sp>
      <p:pic>
        <p:nvPicPr>
          <p:cNvPr id="250" name="GRMHDslicekappaV2.pdf" descr="GRMHDslicekappaV2.pdf"/>
          <p:cNvPicPr>
            <a:picLocks noChangeAspect="1"/>
          </p:cNvPicPr>
          <p:nvPr/>
        </p:nvPicPr>
        <p:blipFill>
          <a:blip r:embed="rId2">
            <a:extLst/>
          </a:blip>
          <a:srcRect l="5642" t="28859" r="1572" b="51984"/>
          <a:stretch>
            <a:fillRect/>
          </a:stretch>
        </p:blipFill>
        <p:spPr>
          <a:xfrm>
            <a:off x="291529" y="5527393"/>
            <a:ext cx="12268671" cy="1758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GRMHDslicekappaV2.pdf" descr="GRMHDslicekappaV2.pdf"/>
          <p:cNvPicPr>
            <a:picLocks noChangeAspect="1"/>
          </p:cNvPicPr>
          <p:nvPr/>
        </p:nvPicPr>
        <p:blipFill>
          <a:blip r:embed="rId2">
            <a:extLst/>
          </a:blip>
          <a:srcRect l="56639" t="5389" r="1560" b="93548"/>
          <a:stretch>
            <a:fillRect/>
          </a:stretch>
        </p:blipFill>
        <p:spPr>
          <a:xfrm>
            <a:off x="6847873" y="3616560"/>
            <a:ext cx="5717385" cy="100858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-30.0"/>
          <p:cNvSpPr txBox="1"/>
          <p:nvPr/>
        </p:nvSpPr>
        <p:spPr>
          <a:xfrm>
            <a:off x="6765221" y="3327450"/>
            <a:ext cx="451504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-30.0</a:t>
            </a:r>
          </a:p>
        </p:txBody>
      </p:sp>
      <p:sp>
        <p:nvSpPr>
          <p:cNvPr id="253" name="-28.0"/>
          <p:cNvSpPr txBox="1"/>
          <p:nvPr/>
        </p:nvSpPr>
        <p:spPr>
          <a:xfrm>
            <a:off x="7826525" y="3321903"/>
            <a:ext cx="451504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-28.0</a:t>
            </a:r>
          </a:p>
        </p:txBody>
      </p:sp>
      <p:sp>
        <p:nvSpPr>
          <p:cNvPr id="254" name="-26.0"/>
          <p:cNvSpPr txBox="1"/>
          <p:nvPr/>
        </p:nvSpPr>
        <p:spPr>
          <a:xfrm>
            <a:off x="8860068" y="3321903"/>
            <a:ext cx="451504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-26.0</a:t>
            </a:r>
          </a:p>
        </p:txBody>
      </p:sp>
      <p:sp>
        <p:nvSpPr>
          <p:cNvPr id="255" name="-24.0"/>
          <p:cNvSpPr txBox="1"/>
          <p:nvPr/>
        </p:nvSpPr>
        <p:spPr>
          <a:xfrm>
            <a:off x="10024178" y="3321903"/>
            <a:ext cx="451504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-24.0</a:t>
            </a:r>
          </a:p>
        </p:txBody>
      </p:sp>
      <p:sp>
        <p:nvSpPr>
          <p:cNvPr id="256" name="-22.0"/>
          <p:cNvSpPr txBox="1"/>
          <p:nvPr/>
        </p:nvSpPr>
        <p:spPr>
          <a:xfrm>
            <a:off x="11123005" y="3321903"/>
            <a:ext cx="451504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-22.0</a:t>
            </a:r>
          </a:p>
        </p:txBody>
      </p:sp>
      <p:sp>
        <p:nvSpPr>
          <p:cNvPr id="257" name="-20.0"/>
          <p:cNvSpPr txBox="1"/>
          <p:nvPr/>
        </p:nvSpPr>
        <p:spPr>
          <a:xfrm>
            <a:off x="12221832" y="3321903"/>
            <a:ext cx="451504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-20.0</a:t>
            </a:r>
          </a:p>
        </p:txBody>
      </p:sp>
      <p:sp>
        <p:nvSpPr>
          <p:cNvPr id="258" name="log10 j86GHz"/>
          <p:cNvSpPr txBox="1"/>
          <p:nvPr/>
        </p:nvSpPr>
        <p:spPr>
          <a:xfrm>
            <a:off x="9720646" y="3054147"/>
            <a:ext cx="1030379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log</a:t>
            </a:r>
            <a:r>
              <a:rPr baseline="-5999"/>
              <a:t>10 </a:t>
            </a:r>
            <a:r>
              <a:rPr i="1"/>
              <a:t>j</a:t>
            </a:r>
            <a:r>
              <a:rPr baseline="-5999"/>
              <a:t>86GHz</a:t>
            </a:r>
          </a:p>
        </p:txBody>
      </p:sp>
      <p:sp>
        <p:nvSpPr>
          <p:cNvPr id="259" name="—&gt; role of MAD flares (ejection of material). Highly magnetised regions where reconnection-driven acceleration takes place"/>
          <p:cNvSpPr txBox="1"/>
          <p:nvPr/>
        </p:nvSpPr>
        <p:spPr>
          <a:xfrm>
            <a:off x="228122" y="1334023"/>
            <a:ext cx="12240007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3000"/>
            </a:lvl1pPr>
          </a:lstStyle>
          <a:p>
            <a:pPr/>
            <a:r>
              <a:t>—&gt; role of MAD flares (ejection of material). Highly magnetised regions where reconnection-driven acceleration takes place</a:t>
            </a:r>
          </a:p>
        </p:txBody>
      </p:sp>
      <p:sp>
        <p:nvSpPr>
          <p:cNvPr id="260" name="-4.0"/>
          <p:cNvSpPr txBox="1"/>
          <p:nvPr/>
        </p:nvSpPr>
        <p:spPr>
          <a:xfrm>
            <a:off x="347708" y="3321903"/>
            <a:ext cx="366747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0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-4.0</a:t>
            </a:r>
          </a:p>
        </p:txBody>
      </p:sp>
      <p:pic>
        <p:nvPicPr>
          <p:cNvPr id="261" name="GRMHDslicekappaV2.pdf" descr="GRMHDslicekappaV2.pdf"/>
          <p:cNvPicPr>
            <a:picLocks noChangeAspect="1"/>
          </p:cNvPicPr>
          <p:nvPr/>
        </p:nvPicPr>
        <p:blipFill>
          <a:blip r:embed="rId2">
            <a:extLst/>
          </a:blip>
          <a:srcRect l="5642" t="50046" r="1572" b="31021"/>
          <a:stretch>
            <a:fillRect/>
          </a:stretch>
        </p:blipFill>
        <p:spPr>
          <a:xfrm>
            <a:off x="368101" y="7318619"/>
            <a:ext cx="12268671" cy="1738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0"/>
      <p:bldP build="whole" bldLvl="1" animBg="1" rev="0" advAuto="0" spid="256" grpId="7"/>
      <p:bldP build="whole" bldLvl="1" animBg="1" rev="0" advAuto="0" spid="252" grpId="5"/>
      <p:bldP build="whole" bldLvl="1" animBg="1" rev="0" advAuto="0" spid="254" grpId="8"/>
      <p:bldP build="whole" bldLvl="1" animBg="1" rev="0" advAuto="0" spid="253" grpId="4"/>
      <p:bldP build="whole" bldLvl="1" animBg="1" rev="0" advAuto="0" spid="251" grpId="2"/>
      <p:bldP build="whole" bldLvl="1" animBg="1" rev="0" advAuto="0" spid="258" grpId="3"/>
      <p:bldP build="whole" bldLvl="1" animBg="1" rev="0" advAuto="0" spid="255" grpId="6"/>
      <p:bldP build="whole" bldLvl="1" animBg="1" rev="0" advAuto="0" spid="257" grpId="9"/>
      <p:bldP build="whole" bldLvl="1" animBg="1" rev="0" advAuto="0" spid="25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Jet-Disk Coupling"/>
          <p:cNvSpPr txBox="1"/>
          <p:nvPr/>
        </p:nvSpPr>
        <p:spPr>
          <a:xfrm>
            <a:off x="148616" y="102797"/>
            <a:ext cx="445922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Jet-Disk Coupling</a:t>
            </a:r>
          </a:p>
        </p:txBody>
      </p:sp>
      <p:sp>
        <p:nvSpPr>
          <p:cNvPr id="264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5" name="Saiz-Pérez et al. (2026)"/>
          <p:cNvSpPr txBox="1"/>
          <p:nvPr/>
        </p:nvSpPr>
        <p:spPr>
          <a:xfrm>
            <a:off x="416405" y="9103168"/>
            <a:ext cx="9993015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Saiz-Pérez et al. (2026)</a:t>
            </a:r>
          </a:p>
        </p:txBody>
      </p:sp>
      <p:pic>
        <p:nvPicPr>
          <p:cNvPr id="266" name="unknown.pdf" descr="unknow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365" y="2313908"/>
            <a:ext cx="10922070" cy="642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—&gt; Increased size at 86 GHz due to the combined effect of particle…"/>
          <p:cNvSpPr txBox="1"/>
          <p:nvPr/>
        </p:nvSpPr>
        <p:spPr>
          <a:xfrm>
            <a:off x="296871" y="1060269"/>
            <a:ext cx="12001501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3000"/>
            </a:pPr>
            <a:r>
              <a:t>—&gt; Increased size at 86 GHz due to the combined effect of particle    </a:t>
            </a:r>
          </a:p>
          <a:p>
            <a:pPr algn="l">
              <a:defRPr b="0" sz="3000"/>
            </a:pPr>
            <a:r>
              <a:t>       acceleration and opacity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he case of Centaurus A"/>
          <p:cNvSpPr txBox="1"/>
          <p:nvPr/>
        </p:nvSpPr>
        <p:spPr>
          <a:xfrm>
            <a:off x="148616" y="102797"/>
            <a:ext cx="607009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The case of Centaurus A</a:t>
            </a:r>
          </a:p>
        </p:txBody>
      </p:sp>
      <p:sp>
        <p:nvSpPr>
          <p:cNvPr id="270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1" name="Glaser et al. (2026) (accepted)"/>
          <p:cNvSpPr txBox="1"/>
          <p:nvPr/>
        </p:nvSpPr>
        <p:spPr>
          <a:xfrm>
            <a:off x="275460" y="9258209"/>
            <a:ext cx="999301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Glaser et al. (2026) (accepted)</a:t>
            </a:r>
          </a:p>
        </p:txBody>
      </p:sp>
      <p:pic>
        <p:nvPicPr>
          <p:cNvPr id="272" name="Screenshot 2026-07-16 at 15.04.39.png" descr="Screenshot 2026-07-16 at 15.04.39.png"/>
          <p:cNvPicPr>
            <a:picLocks noChangeAspect="1"/>
          </p:cNvPicPr>
          <p:nvPr/>
        </p:nvPicPr>
        <p:blipFill>
          <a:blip r:embed="rId2">
            <a:extLst/>
          </a:blip>
          <a:srcRect l="11406" t="17109" r="6932" b="10803"/>
          <a:stretch>
            <a:fillRect/>
          </a:stretch>
        </p:blipFill>
        <p:spPr>
          <a:xfrm>
            <a:off x="476097" y="2186084"/>
            <a:ext cx="8577479" cy="579882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73" name="Setup: 3D spherical grid, black hole spin, torus size and mag. field"/>
          <p:cNvSpPr txBox="1"/>
          <p:nvPr/>
        </p:nvSpPr>
        <p:spPr>
          <a:xfrm>
            <a:off x="9189364" y="2057885"/>
            <a:ext cx="5817210" cy="28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000"/>
            </a:pPr>
            <a:r>
              <a:t>Does extreme</a:t>
            </a:r>
            <a:br/>
            <a:r>
              <a:t>edge-brightening</a:t>
            </a:r>
            <a:br/>
            <a:r>
              <a:t>provide insight into</a:t>
            </a:r>
            <a:br/>
            <a:r>
              <a:t>nonthermal </a:t>
            </a:r>
            <a:br/>
            <a:r>
              <a:t>acceleration</a:t>
            </a:r>
            <a:br/>
            <a:r>
              <a:t>processes?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736" t="0" r="7736" b="0"/>
          <a:stretch>
            <a:fillRect/>
          </a:stretch>
        </p:blipFill>
        <p:spPr>
          <a:xfrm>
            <a:off x="10597949" y="7568177"/>
            <a:ext cx="1838850" cy="219951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Felix Glaser"/>
          <p:cNvSpPr txBox="1"/>
          <p:nvPr/>
        </p:nvSpPr>
        <p:spPr>
          <a:xfrm>
            <a:off x="10661736" y="7028099"/>
            <a:ext cx="171114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Felix Glaser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Anisotropic emission"/>
          <p:cNvSpPr txBox="1"/>
          <p:nvPr/>
        </p:nvSpPr>
        <p:spPr>
          <a:xfrm>
            <a:off x="148616" y="102797"/>
            <a:ext cx="520090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Anisotropic emission</a:t>
            </a:r>
          </a:p>
        </p:txBody>
      </p:sp>
      <p:sp>
        <p:nvSpPr>
          <p:cNvPr id="278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Credit: Felix Glaser"/>
          <p:cNvSpPr txBox="1"/>
          <p:nvPr/>
        </p:nvSpPr>
        <p:spPr>
          <a:xfrm>
            <a:off x="275460" y="9258209"/>
            <a:ext cx="999301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Credit: Felix Glaser</a:t>
            </a:r>
          </a:p>
        </p:txBody>
      </p:sp>
      <p:pic>
        <p:nvPicPr>
          <p:cNvPr id="280" name="eingesetzter-Film.png" descr="eingesetzter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983" y="988037"/>
            <a:ext cx="13004659" cy="73151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Group"/>
          <p:cNvGrpSpPr/>
          <p:nvPr/>
        </p:nvGrpSpPr>
        <p:grpSpPr>
          <a:xfrm>
            <a:off x="9452209" y="5409054"/>
            <a:ext cx="3362861" cy="1430105"/>
            <a:chOff x="0" y="0"/>
            <a:chExt cx="3362859" cy="1430104"/>
          </a:xfrm>
        </p:grpSpPr>
        <p:sp>
          <p:nvSpPr>
            <p:cNvPr id="321" name="Connection Line"/>
            <p:cNvSpPr/>
            <p:nvPr/>
          </p:nvSpPr>
          <p:spPr>
            <a:xfrm>
              <a:off x="1305998" y="518487"/>
              <a:ext cx="87368" cy="35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4" h="21600" fill="norm" stroke="1" extrusionOk="0">
                  <a:moveTo>
                    <a:pt x="0" y="0"/>
                  </a:moveTo>
                  <a:cubicBezTo>
                    <a:pt x="20426" y="6961"/>
                    <a:pt x="21600" y="14161"/>
                    <a:pt x="3521" y="21600"/>
                  </a:cubicBezTo>
                </a:path>
              </a:pathLst>
            </a:custGeom>
            <a:noFill/>
            <a:ln w="50800" cap="flat">
              <a:solidFill>
                <a:srgbClr val="FF930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82" name="Equation"/>
            <p:cNvSpPr txBox="1"/>
            <p:nvPr/>
          </p:nvSpPr>
          <p:spPr>
            <a:xfrm>
              <a:off x="1522528" y="563867"/>
              <a:ext cx="286441" cy="318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700" i="1">
                            <a:solidFill>
                              <a:srgbClr val="FE92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FE92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m:oMathPara>
              </a14:m>
              <a:endParaRPr sz="2700">
                <a:solidFill>
                  <a:srgbClr val="FF9301"/>
                </a:solidFill>
              </a:endParaRPr>
            </a:p>
          </p:txBody>
        </p:sp>
        <p:sp>
          <p:nvSpPr>
            <p:cNvPr id="283" name="Pitch angle"/>
            <p:cNvSpPr txBox="1"/>
            <p:nvPr/>
          </p:nvSpPr>
          <p:spPr>
            <a:xfrm>
              <a:off x="1480551" y="926021"/>
              <a:ext cx="1882309" cy="504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2438338">
                <a:lnSpc>
                  <a:spcPct val="90000"/>
                </a:lnSpc>
                <a:spcBef>
                  <a:spcPts val="4500"/>
                </a:spcBef>
                <a:defRPr b="0" sz="2100">
                  <a:solidFill>
                    <a:srgbClr val="FF9301"/>
                  </a:solidFill>
                </a:defRPr>
              </a:lvl1pPr>
            </a:lstStyle>
            <a:p>
              <a:pPr/>
              <a:r>
                <a:t>Pitch angle</a:t>
              </a:r>
            </a:p>
          </p:txBody>
        </p:sp>
        <p:sp>
          <p:nvSpPr>
            <p:cNvPr id="284" name="Line"/>
            <p:cNvSpPr/>
            <p:nvPr/>
          </p:nvSpPr>
          <p:spPr>
            <a:xfrm>
              <a:off x="1083504" y="725452"/>
              <a:ext cx="423234" cy="273256"/>
            </a:xfrm>
            <a:prstGeom prst="line">
              <a:avLst/>
            </a:prstGeom>
            <a:noFill/>
            <a:ln w="50800" cap="flat">
              <a:solidFill>
                <a:schemeClr val="accent6">
                  <a:satOff val="15424"/>
                  <a:lumOff val="1764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4800"/>
              </a:pPr>
            </a:p>
          </p:txBody>
        </p:sp>
        <p:sp>
          <p:nvSpPr>
            <p:cNvPr id="285" name="Line"/>
            <p:cNvSpPr/>
            <p:nvPr/>
          </p:nvSpPr>
          <p:spPr>
            <a:xfrm flipV="1">
              <a:off x="1079318" y="344516"/>
              <a:ext cx="391074" cy="39107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4800"/>
              </a:pPr>
            </a:p>
          </p:txBody>
        </p:sp>
        <p:sp>
          <p:nvSpPr>
            <p:cNvPr id="286" name="Equation"/>
            <p:cNvSpPr txBox="1"/>
            <p:nvPr/>
          </p:nvSpPr>
          <p:spPr>
            <a:xfrm>
              <a:off x="1009732" y="874640"/>
              <a:ext cx="214427" cy="240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ty m:val="b"/>
                      </m:rPr>
                      <a:rPr xmlns:a="http://schemas.openxmlformats.org/drawingml/2006/main" sz="2800" i="1">
                        <a:solidFill>
                          <a:srgbClr val="EF5EA7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m:oMathPara>
              </a14:m>
              <a:endParaRPr sz="2800">
                <a:solidFill>
                  <a:srgbClr val="EF5FA7"/>
                </a:solidFill>
              </a:endParaRPr>
            </a:p>
          </p:txBody>
        </p:sp>
        <p:sp>
          <p:nvSpPr>
            <p:cNvPr id="287" name="Line of sight"/>
            <p:cNvSpPr txBox="1"/>
            <p:nvPr/>
          </p:nvSpPr>
          <p:spPr>
            <a:xfrm>
              <a:off x="0" y="0"/>
              <a:ext cx="1842449" cy="393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2438338">
                <a:lnSpc>
                  <a:spcPct val="90000"/>
                </a:lnSpc>
                <a:spcBef>
                  <a:spcPts val="4500"/>
                </a:spcBef>
                <a:defRPr b="0" sz="2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Line of sight</a:t>
              </a:r>
            </a:p>
          </p:txBody>
        </p:sp>
      </p:grpSp>
      <p:grpSp>
        <p:nvGrpSpPr>
          <p:cNvPr id="291" name="closer to 180° in „jet sheath“"/>
          <p:cNvGrpSpPr/>
          <p:nvPr/>
        </p:nvGrpSpPr>
        <p:grpSpPr>
          <a:xfrm>
            <a:off x="6763803" y="2306951"/>
            <a:ext cx="4204673" cy="664399"/>
            <a:chOff x="0" y="0"/>
            <a:chExt cx="4204672" cy="664398"/>
          </a:xfrm>
        </p:grpSpPr>
        <p:sp>
          <p:nvSpPr>
            <p:cNvPr id="290" name="closer to 180° in „jet sheath“"/>
            <p:cNvSpPr txBox="1"/>
            <p:nvPr/>
          </p:nvSpPr>
          <p:spPr>
            <a:xfrm>
              <a:off x="38100" y="38099"/>
              <a:ext cx="4128473" cy="588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2200">
                  <a:solidFill>
                    <a:srgbClr val="61D835"/>
                  </a:solidFill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2750" i="1">
                          <a:solidFill>
                            <a:srgbClr val="FE92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b>
                      <m:r>
                        <a:rPr xmlns:a="http://schemas.openxmlformats.org/drawingml/2006/main" sz="2750" i="1">
                          <a:solidFill>
                            <a:srgbClr val="FE92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</m:oMath>
              </a14:m>
              <a:r>
                <a:t> </a:t>
              </a:r>
              <a:r>
                <a:rPr>
                  <a:solidFill>
                    <a:schemeClr val="accent1">
                      <a:lumOff val="13529"/>
                    </a:schemeClr>
                  </a:solidFill>
                </a:rPr>
                <a:t>closer to 180° in „jet sheath“</a:t>
              </a:r>
              <a:endParaRPr>
                <a:solidFill>
                  <a:srgbClr val="FF9301"/>
                </a:solidFill>
              </a:endParaRPr>
            </a:p>
          </p:txBody>
        </p:sp>
        <p:pic>
          <p:nvPicPr>
            <p:cNvPr id="289" name="closer to 180° in „jet sheath“ Equation  closer to 180° in „jet sheath“" descr="closer to 180° in „jet sheath“ Equation  closer to 180° in „jet sheath“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204673" cy="664400"/>
            </a:xfrm>
            <a:prstGeom prst="rect">
              <a:avLst/>
            </a:prstGeom>
            <a:effectLst/>
          </p:spPr>
        </p:pic>
      </p:grpSp>
      <p:grpSp>
        <p:nvGrpSpPr>
          <p:cNvPr id="294" name="closer to 0°"/>
          <p:cNvGrpSpPr/>
          <p:nvPr/>
        </p:nvGrpSpPr>
        <p:grpSpPr>
          <a:xfrm>
            <a:off x="-1965724" y="10527342"/>
            <a:ext cx="3510444" cy="962871"/>
            <a:chOff x="0" y="0"/>
            <a:chExt cx="3510442" cy="962869"/>
          </a:xfrm>
        </p:grpSpPr>
        <p:sp>
          <p:nvSpPr>
            <p:cNvPr id="293" name="closer to 0°"/>
            <p:cNvSpPr txBox="1"/>
            <p:nvPr/>
          </p:nvSpPr>
          <p:spPr>
            <a:xfrm>
              <a:off x="38100" y="38099"/>
              <a:ext cx="3434243" cy="88667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3800">
                  <a:solidFill>
                    <a:srgbClr val="61D835"/>
                  </a:solidFill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D65E0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D65E0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</m:oMath>
              </a14:m>
              <a:r>
                <a:t> </a:t>
              </a:r>
              <a:r>
                <a:rPr>
                  <a:solidFill>
                    <a:schemeClr val="accent1">
                      <a:lumOff val="13529"/>
                    </a:schemeClr>
                  </a:solidFill>
                </a:rPr>
                <a:t>closer to 0°</a:t>
              </a:r>
              <a:r>
                <a:t> </a:t>
              </a:r>
              <a:endParaRPr>
                <a:solidFill>
                  <a:srgbClr val="D75F02"/>
                </a:solidFill>
              </a:endParaRPr>
            </a:p>
          </p:txBody>
        </p:sp>
        <p:pic>
          <p:nvPicPr>
            <p:cNvPr id="292" name="closer to 0° Equation  closer to 0° " descr="closer to 0° Equation  closer to 0°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0443" cy="962871"/>
            </a:xfrm>
            <a:prstGeom prst="rect">
              <a:avLst/>
            </a:prstGeom>
            <a:effectLst/>
          </p:spPr>
        </p:pic>
      </p:grpSp>
      <p:grpSp>
        <p:nvGrpSpPr>
          <p:cNvPr id="297" name="close to 90° in „jet spine“"/>
          <p:cNvGrpSpPr/>
          <p:nvPr/>
        </p:nvGrpSpPr>
        <p:grpSpPr>
          <a:xfrm>
            <a:off x="523519" y="2387124"/>
            <a:ext cx="3790602" cy="664399"/>
            <a:chOff x="0" y="0"/>
            <a:chExt cx="3790601" cy="664398"/>
          </a:xfrm>
        </p:grpSpPr>
        <p:sp>
          <p:nvSpPr>
            <p:cNvPr id="296" name="close to 90° in „jet spine“"/>
            <p:cNvSpPr txBox="1"/>
            <p:nvPr/>
          </p:nvSpPr>
          <p:spPr>
            <a:xfrm>
              <a:off x="38100" y="38099"/>
              <a:ext cx="3714402" cy="588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2200">
                  <a:solidFill>
                    <a:srgbClr val="EE220D"/>
                  </a:solidFill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2750" i="1">
                          <a:solidFill>
                            <a:srgbClr val="FE92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b>
                      <m:r>
                        <a:rPr xmlns:a="http://schemas.openxmlformats.org/drawingml/2006/main" sz="2750" i="1">
                          <a:solidFill>
                            <a:srgbClr val="FE92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</m:oMath>
              </a14:m>
              <a:r>
                <a:t> close to 90° in „jet spine“</a:t>
              </a:r>
              <a:endParaRPr>
                <a:solidFill>
                  <a:srgbClr val="FF9301"/>
                </a:solidFill>
              </a:endParaRPr>
            </a:p>
          </p:txBody>
        </p:sp>
        <p:pic>
          <p:nvPicPr>
            <p:cNvPr id="295" name="close to 90° in „jet spine“ Equation  close to 90° in „jet spine“" descr="close to 90° in „jet spine“ Equation  close to 90° in „jet spine“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790602" cy="664400"/>
            </a:xfrm>
            <a:prstGeom prst="rect">
              <a:avLst/>
            </a:prstGeom>
            <a:effectLst/>
          </p:spPr>
        </p:pic>
      </p:grpSp>
      <p:grpSp>
        <p:nvGrpSpPr>
          <p:cNvPr id="300" name="parallel/anti-parallel to B…"/>
          <p:cNvGrpSpPr/>
          <p:nvPr/>
        </p:nvGrpSpPr>
        <p:grpSpPr>
          <a:xfrm>
            <a:off x="2137292" y="6638649"/>
            <a:ext cx="3675889" cy="1725027"/>
            <a:chOff x="0" y="0"/>
            <a:chExt cx="3675888" cy="1725025"/>
          </a:xfrm>
        </p:grpSpPr>
        <p:sp>
          <p:nvSpPr>
            <p:cNvPr id="299" name="parallel/anti-parallel to B…"/>
            <p:cNvSpPr txBox="1"/>
            <p:nvPr/>
          </p:nvSpPr>
          <p:spPr>
            <a:xfrm>
              <a:off x="38099" y="38100"/>
              <a:ext cx="3599690" cy="16488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lnSpc>
                  <a:spcPct val="10000"/>
                </a:lnSpc>
                <a:spcBef>
                  <a:spcPts val="4500"/>
                </a:spcBef>
                <a:defRPr b="0">
                  <a:solidFill>
                    <a:schemeClr val="accent1">
                      <a:lumOff val="13529"/>
                    </a:schemeClr>
                  </a:solidFill>
                </a:defRPr>
              </a:pPr>
              <a:r>
                <a:t>parallel/anti-parallel to </a:t>
              </a:r>
              <a:r>
                <a:rPr b="1"/>
                <a:t>B </a:t>
              </a:r>
              <a:endParaRPr b="1"/>
            </a:p>
            <a:p>
              <a:pPr defTabSz="2438338">
                <a:lnSpc>
                  <a:spcPct val="80000"/>
                </a:lnSpc>
                <a:spcBef>
                  <a:spcPts val="4500"/>
                </a:spcBef>
                <a:defRPr b="0">
                  <a:solidFill>
                    <a:schemeClr val="accent1">
                      <a:lumOff val="13529"/>
                    </a:schemeClr>
                  </a:solidFill>
                </a:defRPr>
              </a:pPr>
              <a14:m>
                <m:oMathPara>
                  <m:oMathParaPr>
                    <m:jc m:val="center"/>
                  </m:oMathParaPr>
                  <m:oMath>
                    <m:limUpp>
                      <m:e>
                        <m:r>
                          <a:rPr xmlns:a="http://schemas.openxmlformats.org/drawingml/2006/main" sz="285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lim>
                        <m:r>
                          <a:rPr xmlns:a="http://schemas.openxmlformats.org/drawingml/2006/main" sz="2850" i="1">
                            <a:solidFill>
                              <a:srgbClr val="00A1FE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</m:oMath>
                </m:oMathPara>
              </a14:m>
              <a:endParaRPr b="1"/>
            </a:p>
            <a:p>
              <a:pPr defTabSz="2438338">
                <a:lnSpc>
                  <a:spcPct val="70000"/>
                </a:lnSpc>
                <a:spcBef>
                  <a:spcPts val="1000"/>
                </a:spcBef>
                <a:defRPr b="0">
                  <a:solidFill>
                    <a:schemeClr val="accent1">
                      <a:lumOff val="13529"/>
                    </a:schemeClr>
                  </a:solidFill>
                </a:defRPr>
              </a:pPr>
              <a:r>
                <a:t> maximal emissivity</a:t>
              </a:r>
            </a:p>
          </p:txBody>
        </p:sp>
        <p:pic>
          <p:nvPicPr>
            <p:cNvPr id="298" name="parallel/anti-parallel to B… parallel/anti-parallel to B  Equation  maximal emissivity" descr="parallel/anti-parallel to B… parallel/anti-parallel to B  Equation  maximal emissivity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3675890" cy="1725026"/>
            </a:xfrm>
            <a:prstGeom prst="rect">
              <a:avLst/>
            </a:prstGeom>
            <a:effectLst/>
          </p:spPr>
        </p:pic>
      </p:grpSp>
      <p:grpSp>
        <p:nvGrpSpPr>
          <p:cNvPr id="315" name="Group"/>
          <p:cNvGrpSpPr/>
          <p:nvPr/>
        </p:nvGrpSpPr>
        <p:grpSpPr>
          <a:xfrm>
            <a:off x="2430729" y="1231447"/>
            <a:ext cx="6584262" cy="3257551"/>
            <a:chOff x="0" y="0"/>
            <a:chExt cx="6584261" cy="3257550"/>
          </a:xfrm>
        </p:grpSpPr>
        <p:sp>
          <p:nvSpPr>
            <p:cNvPr id="301" name="Line"/>
            <p:cNvSpPr/>
            <p:nvPr/>
          </p:nvSpPr>
          <p:spPr>
            <a:xfrm flipH="1" flipV="1">
              <a:off x="2869828" y="16895"/>
              <a:ext cx="316406" cy="350195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15424"/>
                  <a:lumOff val="1764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4800"/>
              </a:pPr>
            </a:p>
          </p:txBody>
        </p:sp>
        <p:sp>
          <p:nvSpPr>
            <p:cNvPr id="302" name="Equation"/>
            <p:cNvSpPr txBox="1"/>
            <p:nvPr/>
          </p:nvSpPr>
          <p:spPr>
            <a:xfrm>
              <a:off x="3724293" y="727058"/>
              <a:ext cx="2146756" cy="251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ty m:val="b"/>
                      </m:rPr>
                      <a:rPr xmlns:a="http://schemas.openxmlformats.org/drawingml/2006/main" sz="2200" i="1">
                        <a:solidFill>
                          <a:srgbClr val="EF5EA7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2200" i="1">
                        <a:solidFill>
                          <a:srgbClr val="EF5EA7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2200" i="1">
                        <a:solidFill>
                          <a:srgbClr val="EF5EA7"/>
                        </a:solidFill>
                        <a:latin typeface="Cambria Math" panose="02040503050406030204" pitchFamily="18" charset="0"/>
                      </a:rPr>
                      <m:t>field</m:t>
                    </m:r>
                    <m:r>
                      <a:rPr xmlns:a="http://schemas.openxmlformats.org/drawingml/2006/main" sz="2200" i="1">
                        <a:solidFill>
                          <a:srgbClr val="EF5EA7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xmlns:a="http://schemas.openxmlformats.org/drawingml/2006/main" sz="2200" i="1">
                        <a:solidFill>
                          <a:srgbClr val="EF5EA7"/>
                        </a:solidFill>
                        <a:latin typeface="Cambria Math" panose="02040503050406030204" pitchFamily="18" charset="0"/>
                      </a:rPr>
                      <m:t>projected</m:t>
                    </m:r>
                  </m:oMath>
                </m:oMathPara>
              </a14:m>
              <a:endParaRPr sz="2200">
                <a:solidFill>
                  <a:srgbClr val="EF5FA7"/>
                </a:solidFill>
              </a:endParaRPr>
            </a:p>
          </p:txBody>
        </p:sp>
        <p:grpSp>
          <p:nvGrpSpPr>
            <p:cNvPr id="307" name="Group"/>
            <p:cNvGrpSpPr/>
            <p:nvPr/>
          </p:nvGrpSpPr>
          <p:grpSpPr>
            <a:xfrm>
              <a:off x="4820265" y="0"/>
              <a:ext cx="1763997" cy="392462"/>
              <a:chOff x="0" y="0"/>
              <a:chExt cx="1763996" cy="392461"/>
            </a:xfrm>
          </p:grpSpPr>
          <p:sp>
            <p:nvSpPr>
              <p:cNvPr id="303" name="Line of sight"/>
              <p:cNvSpPr txBox="1"/>
              <p:nvPr/>
            </p:nvSpPr>
            <p:spPr>
              <a:xfrm>
                <a:off x="244702" y="0"/>
                <a:ext cx="1519295" cy="392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2438338">
                  <a:lnSpc>
                    <a:spcPct val="90000"/>
                  </a:lnSpc>
                  <a:spcBef>
                    <a:spcPts val="4500"/>
                  </a:spcBef>
                  <a:defRPr b="0" sz="1900"/>
                </a:lvl1pPr>
              </a:lstStyle>
              <a:p>
                <a:pPr/>
                <a:r>
                  <a:t>Line of sight</a:t>
                </a:r>
              </a:p>
            </p:txBody>
          </p:sp>
          <p:grpSp>
            <p:nvGrpSpPr>
              <p:cNvPr id="306" name="Group"/>
              <p:cNvGrpSpPr/>
              <p:nvPr/>
            </p:nvGrpSpPr>
            <p:grpSpPr>
              <a:xfrm>
                <a:off x="-1" y="79709"/>
                <a:ext cx="233043" cy="233043"/>
                <a:chOff x="0" y="0"/>
                <a:chExt cx="233041" cy="233041"/>
              </a:xfrm>
            </p:grpSpPr>
            <p:sp>
              <p:nvSpPr>
                <p:cNvPr id="304" name="Circle"/>
                <p:cNvSpPr/>
                <p:nvPr/>
              </p:nvSpPr>
              <p:spPr>
                <a:xfrm>
                  <a:off x="80176" y="78616"/>
                  <a:ext cx="72690" cy="7268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b="0" sz="3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05" name="Circle"/>
                <p:cNvSpPr/>
                <p:nvPr/>
              </p:nvSpPr>
              <p:spPr>
                <a:xfrm>
                  <a:off x="-1" y="-1"/>
                  <a:ext cx="233043" cy="233043"/>
                </a:xfrm>
                <a:prstGeom prst="ellipse">
                  <a:avLst/>
                </a:prstGeom>
                <a:noFill/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b="0" sz="3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sp>
          <p:nvSpPr>
            <p:cNvPr id="308" name="Line"/>
            <p:cNvSpPr/>
            <p:nvPr/>
          </p:nvSpPr>
          <p:spPr>
            <a:xfrm flipH="1" flipV="1">
              <a:off x="3500388" y="747166"/>
              <a:ext cx="244156" cy="335428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15424"/>
                  <a:lumOff val="1764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4800"/>
              </a:pPr>
            </a:p>
          </p:txBody>
        </p:sp>
        <p:sp>
          <p:nvSpPr>
            <p:cNvPr id="309" name="Line"/>
            <p:cNvSpPr/>
            <p:nvPr/>
          </p:nvSpPr>
          <p:spPr>
            <a:xfrm flipH="1" flipV="1">
              <a:off x="3987606" y="1379130"/>
              <a:ext cx="199020" cy="365725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15424"/>
                  <a:lumOff val="1764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4800"/>
              </a:pPr>
            </a:p>
          </p:txBody>
        </p:sp>
        <p:grpSp>
          <p:nvGrpSpPr>
            <p:cNvPr id="314" name="Group"/>
            <p:cNvGrpSpPr/>
            <p:nvPr/>
          </p:nvGrpSpPr>
          <p:grpSpPr>
            <a:xfrm>
              <a:off x="-1" y="2686852"/>
              <a:ext cx="2600018" cy="570699"/>
              <a:chOff x="0" y="0"/>
              <a:chExt cx="2600016" cy="570698"/>
            </a:xfrm>
          </p:grpSpPr>
          <p:sp>
            <p:nvSpPr>
              <p:cNvPr id="310" name="Line"/>
              <p:cNvSpPr/>
              <p:nvPr/>
            </p:nvSpPr>
            <p:spPr>
              <a:xfrm>
                <a:off x="0" y="-1"/>
                <a:ext cx="522935" cy="144819"/>
              </a:xfrm>
              <a:prstGeom prst="line">
                <a:avLst/>
              </a:prstGeom>
              <a:noFill/>
              <a:ln w="38100" cap="flat">
                <a:solidFill>
                  <a:schemeClr val="accent6">
                    <a:satOff val="15424"/>
                    <a:lumOff val="17647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2438338">
                  <a:lnSpc>
                    <a:spcPct val="90000"/>
                  </a:lnSpc>
                  <a:spcBef>
                    <a:spcPts val="4500"/>
                  </a:spcBef>
                  <a:defRPr b="0" sz="4800"/>
                </a:pPr>
              </a:p>
            </p:txBody>
          </p:sp>
          <p:sp>
            <p:nvSpPr>
              <p:cNvPr id="311" name="Line"/>
              <p:cNvSpPr/>
              <p:nvPr/>
            </p:nvSpPr>
            <p:spPr>
              <a:xfrm>
                <a:off x="1023523" y="174959"/>
                <a:ext cx="536450" cy="82118"/>
              </a:xfrm>
              <a:prstGeom prst="line">
                <a:avLst/>
              </a:prstGeom>
              <a:noFill/>
              <a:ln w="38100" cap="flat">
                <a:solidFill>
                  <a:schemeClr val="accent6">
                    <a:satOff val="15424"/>
                    <a:lumOff val="17647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2438338">
                  <a:lnSpc>
                    <a:spcPct val="90000"/>
                  </a:lnSpc>
                  <a:spcBef>
                    <a:spcPts val="4500"/>
                  </a:spcBef>
                  <a:defRPr b="0" sz="4800"/>
                </a:pPr>
              </a:p>
            </p:txBody>
          </p:sp>
          <p:sp>
            <p:nvSpPr>
              <p:cNvPr id="312" name="Line"/>
              <p:cNvSpPr/>
              <p:nvPr/>
            </p:nvSpPr>
            <p:spPr>
              <a:xfrm>
                <a:off x="2073607" y="302871"/>
                <a:ext cx="526410" cy="37439"/>
              </a:xfrm>
              <a:prstGeom prst="line">
                <a:avLst/>
              </a:prstGeom>
              <a:noFill/>
              <a:ln w="38100" cap="flat">
                <a:solidFill>
                  <a:schemeClr val="accent6">
                    <a:satOff val="15424"/>
                    <a:lumOff val="17647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2438338">
                  <a:lnSpc>
                    <a:spcPct val="90000"/>
                  </a:lnSpc>
                  <a:spcBef>
                    <a:spcPts val="4500"/>
                  </a:spcBef>
                  <a:defRPr b="0" sz="4800"/>
                </a:pPr>
              </a:p>
            </p:txBody>
          </p:sp>
          <p:sp>
            <p:nvSpPr>
              <p:cNvPr id="313" name="Equation"/>
              <p:cNvSpPr txBox="1"/>
              <p:nvPr/>
            </p:nvSpPr>
            <p:spPr>
              <a:xfrm>
                <a:off x="1080625" y="347483"/>
                <a:ext cx="199111" cy="2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b="0"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m:rPr>
                          <m:sty m:val="b"/>
                        </m:rPr>
                        <a:rPr xmlns:a="http://schemas.openxmlformats.org/drawingml/2006/main" sz="2600" i="1">
                          <a:solidFill>
                            <a:srgbClr val="EF5EA7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sz="2600">
                  <a:solidFill>
                    <a:srgbClr val="EF5FA7"/>
                  </a:solidFill>
                </a:endParaRPr>
              </a:p>
            </p:txBody>
          </p:sp>
        </p:grpSp>
      </p:grpSp>
      <p:grpSp>
        <p:nvGrpSpPr>
          <p:cNvPr id="318" name="closer to 0°"/>
          <p:cNvGrpSpPr/>
          <p:nvPr/>
        </p:nvGrpSpPr>
        <p:grpSpPr>
          <a:xfrm>
            <a:off x="2499001" y="4544601"/>
            <a:ext cx="2144658" cy="664399"/>
            <a:chOff x="0" y="0"/>
            <a:chExt cx="2144656" cy="664398"/>
          </a:xfrm>
        </p:grpSpPr>
        <p:sp>
          <p:nvSpPr>
            <p:cNvPr id="317" name="closer to 0°"/>
            <p:cNvSpPr txBox="1"/>
            <p:nvPr/>
          </p:nvSpPr>
          <p:spPr>
            <a:xfrm>
              <a:off x="38100" y="38099"/>
              <a:ext cx="2068457" cy="588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b="0" sz="2200">
                  <a:solidFill>
                    <a:srgbClr val="61D835"/>
                  </a:solidFill>
                </a:defRPr>
              </a:pPr>
              <a14:m>
                <m:oMath>
                  <m:sSub>
                    <m:e>
                      <m:r>
                        <a:rPr xmlns:a="http://schemas.openxmlformats.org/drawingml/2006/main" sz="2750" i="1">
                          <a:solidFill>
                            <a:srgbClr val="D65E0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b>
                      <m:r>
                        <a:rPr xmlns:a="http://schemas.openxmlformats.org/drawingml/2006/main" sz="2750" i="1">
                          <a:solidFill>
                            <a:srgbClr val="D65E0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</m:oMath>
              </a14:m>
              <a:r>
                <a:t> </a:t>
              </a:r>
              <a:r>
                <a:rPr>
                  <a:solidFill>
                    <a:schemeClr val="accent1">
                      <a:lumOff val="13529"/>
                    </a:schemeClr>
                  </a:solidFill>
                </a:rPr>
                <a:t>closer to 0°</a:t>
              </a:r>
              <a:r>
                <a:t> </a:t>
              </a:r>
              <a:endParaRPr>
                <a:solidFill>
                  <a:srgbClr val="D75F02"/>
                </a:solidFill>
              </a:endParaRPr>
            </a:p>
          </p:txBody>
        </p:sp>
        <p:pic>
          <p:nvPicPr>
            <p:cNvPr id="316" name="closer to 0° Equation  closer to 0° " descr="closer to 0° Equation  closer to 0°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2144657" cy="664400"/>
            </a:xfrm>
            <a:prstGeom prst="rect">
              <a:avLst/>
            </a:prstGeom>
            <a:effectLst/>
          </p:spPr>
        </p:pic>
      </p:grpSp>
      <p:sp>
        <p:nvSpPr>
          <p:cNvPr id="319" name="Line"/>
          <p:cNvSpPr/>
          <p:nvPr/>
        </p:nvSpPr>
        <p:spPr>
          <a:xfrm flipV="1">
            <a:off x="4364679" y="2056383"/>
            <a:ext cx="846081" cy="1645184"/>
          </a:xfrm>
          <a:prstGeom prst="line">
            <a:avLst/>
          </a:prstGeom>
          <a:ln w="25400">
            <a:solidFill>
              <a:srgbClr val="EE220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2438338">
              <a:lnSpc>
                <a:spcPct val="90000"/>
              </a:lnSpc>
              <a:spcBef>
                <a:spcPts val="4500"/>
              </a:spcBef>
              <a:defRPr b="0" sz="4800"/>
            </a:pPr>
          </a:p>
        </p:txBody>
      </p:sp>
      <p:sp>
        <p:nvSpPr>
          <p:cNvPr id="320" name="Text"/>
          <p:cNvSpPr txBox="1"/>
          <p:nvPr/>
        </p:nvSpPr>
        <p:spPr>
          <a:xfrm>
            <a:off x="4392372" y="2338142"/>
            <a:ext cx="400808" cy="602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b="0" sz="2800">
                <a:solidFill>
                  <a:srgbClr val="EE220D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9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B</m:t>
                  </m:r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adiation Microphysics and PIC simulations"/>
          <p:cNvSpPr txBox="1"/>
          <p:nvPr/>
        </p:nvSpPr>
        <p:spPr>
          <a:xfrm>
            <a:off x="148616" y="102797"/>
            <a:ext cx="1076858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Radiation Microphysics and PIC simulations</a:t>
            </a:r>
          </a:p>
        </p:txBody>
      </p:sp>
      <p:sp>
        <p:nvSpPr>
          <p:cNvPr id="324" name="Line"/>
          <p:cNvSpPr/>
          <p:nvPr/>
        </p:nvSpPr>
        <p:spPr>
          <a:xfrm>
            <a:off x="9448" y="900000"/>
            <a:ext cx="1296050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5" name="Glaser et al. (2026) (accepted)"/>
          <p:cNvSpPr txBox="1"/>
          <p:nvPr/>
        </p:nvSpPr>
        <p:spPr>
          <a:xfrm>
            <a:off x="275460" y="9258209"/>
            <a:ext cx="999301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800"/>
            </a:lvl1pPr>
          </a:lstStyle>
          <a:p>
            <a:pPr/>
            <a:r>
              <a:t>Glaser et al. (2026) (accepted)</a:t>
            </a:r>
          </a:p>
        </p:txBody>
      </p:sp>
      <p:pic>
        <p:nvPicPr>
          <p:cNvPr id="326" name="TheoryMultifreq.pdf" descr="TheoryMultifreq.pdf"/>
          <p:cNvPicPr>
            <a:picLocks noChangeAspect="1"/>
          </p:cNvPicPr>
          <p:nvPr/>
        </p:nvPicPr>
        <p:blipFill>
          <a:blip r:embed="rId2">
            <a:extLst/>
          </a:blip>
          <a:srcRect l="1053" t="17097" r="8073" b="2549"/>
          <a:stretch>
            <a:fillRect/>
          </a:stretch>
        </p:blipFill>
        <p:spPr>
          <a:xfrm>
            <a:off x="186525" y="2053635"/>
            <a:ext cx="12778656" cy="567439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327" name="Setup: 3D spherical grid, black hole spin, torus size and mag. field"/>
          <p:cNvSpPr txBox="1"/>
          <p:nvPr/>
        </p:nvSpPr>
        <p:spPr>
          <a:xfrm>
            <a:off x="400189" y="931659"/>
            <a:ext cx="1232306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3000"/>
            </a:lvl1pPr>
          </a:lstStyle>
          <a:p>
            <a:pPr/>
            <a:r>
              <a:t>mag. reconnection leads to anisotropic distribution of emitting particles </a:t>
            </a:r>
          </a:p>
        </p:txBody>
      </p:sp>
      <p:sp>
        <p:nvSpPr>
          <p:cNvPr id="328" name="Setup: 3D spherical grid, black hole spin, torus size and mag. field"/>
          <p:cNvSpPr txBox="1"/>
          <p:nvPr/>
        </p:nvSpPr>
        <p:spPr>
          <a:xfrm>
            <a:off x="336860" y="1461534"/>
            <a:ext cx="1005382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3000"/>
            </a:lvl1pPr>
          </a:lstStyle>
          <a:p>
            <a:pPr/>
            <a:r>
              <a:t>—&gt; strong edge-brightening of jets and “empty” jet spines</a:t>
            </a:r>
          </a:p>
        </p:txBody>
      </p:sp>
      <p:sp>
        <p:nvSpPr>
          <p:cNvPr id="329" name="Setup: 3D spherical grid, black hole spin, torus size and mag. field"/>
          <p:cNvSpPr txBox="1"/>
          <p:nvPr/>
        </p:nvSpPr>
        <p:spPr>
          <a:xfrm>
            <a:off x="203014" y="8073397"/>
            <a:ext cx="11365993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3000"/>
            </a:pPr>
            <a:r>
              <a:t>Best fit CenA model at different frequencies on the Fourier plane</a:t>
            </a:r>
          </a:p>
          <a:p>
            <a:pPr algn="l">
              <a:defRPr b="0" sz="3000"/>
            </a:pPr>
            <a:r>
              <a:t>Opacity effects —&gt; photon ring predicted visible in the far-infrared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