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6" r:id="rId2"/>
    <p:sldId id="257" r:id="rId3"/>
    <p:sldId id="258" r:id="rId4"/>
    <p:sldId id="259" r:id="rId5"/>
    <p:sldId id="260" r:id="rId6"/>
    <p:sldId id="261" r:id="rId7"/>
    <p:sldId id="265" r:id="rId8"/>
    <p:sldId id="268" r:id="rId9"/>
    <p:sldId id="269" r:id="rId10"/>
    <p:sldId id="284" r:id="rId11"/>
    <p:sldId id="285" r:id="rId12"/>
    <p:sldId id="270" r:id="rId13"/>
    <p:sldId id="287" r:id="rId14"/>
    <p:sldId id="271" r:id="rId15"/>
    <p:sldId id="273" r:id="rId16"/>
    <p:sldId id="280" r:id="rId17"/>
    <p:sldId id="278" r:id="rId18"/>
    <p:sldId id="279" r:id="rId19"/>
    <p:sldId id="282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542C73-279B-DA09-E5BC-8C7B3866D546}" name="Antonio Vicente Becerril" initials="AV" userId="S::antonio.vicenteb@estudiante.uam.es::2d5cfaa7-4cac-4594-a931-14a7d1f90e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39" autoAdjust="0"/>
  </p:normalViewPr>
  <p:slideViewPr>
    <p:cSldViewPr snapToGrid="0">
      <p:cViewPr varScale="1">
        <p:scale>
          <a:sx n="101" d="100"/>
          <a:sy n="101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1AEDA-D1DA-402E-A4C3-C01071C474C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CEAD1-8CE7-4D3A-A0CC-D27439044B69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533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259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6C8AC-37F8-4E61-D14E-E74871DA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F4A5C-66B8-B7DA-E908-91CE18268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381656-9F7D-60C3-D8B4-6EA91969E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6CB6C-5A8D-8C02-B43A-A96B838F1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742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90A8-97AD-EE1C-FCF6-92DF2A043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D86491-E173-7D9C-4379-30ADF6726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34C957-6E83-0D1E-EA9D-9015514A92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FE1E4-90ED-2660-0E1F-53409FA18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021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63C50-4DD8-1EE8-4447-2CC03C3E9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98AD0C-95B2-84C4-D636-058E719CB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5104B2-1F57-E492-91ED-F85681727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01AC7-49E9-B7EA-0186-316BE99DC6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669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42B95-0806-43D9-AE50-EAF4E2D55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4727B4-1F76-75F9-0398-8C14AAE91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32275F-1DEC-B0C9-C113-FD8181C4F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075B1-B1B8-B633-037B-DC5DA13B1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132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0F40F-BD37-7D71-B1E2-A085C135D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CFEA71-ACFC-8CDA-2716-AF4F1562B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82DD4-2981-3ACB-2425-362EA3196C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126FD-D07C-8856-7F4E-D3302AEBF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52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1CEB2-D68D-C099-559D-D177DF1A8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75D1F8-9AF1-4979-FD68-EBA9CDE863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C0E87-F7BD-C337-DAC4-88FD59C76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0B0780-4CB2-3541-BAB8-3792039835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729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7C62E-EAE8-BBF7-745C-8B1578907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C6A1BC-281B-9116-2C0B-BB8D7A439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EE2027-395B-9964-5F41-D0253C772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B78C6-730C-AEDE-E522-EBBF0BA7E6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6560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C4C01-9F8F-6B9B-AD62-B3FD59F86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FE9C4-FF9C-FA15-C88D-C57B55FE4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DA1DFD-38D4-04F4-8B6E-70D30C4BE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11854-F34A-C005-05FE-EE3ECC6F8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5751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167A4-E5C7-F031-96AB-FA9021DF5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5C536E-8636-A812-1CA0-3DB1B7E94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C8F0B-02EE-82B2-7F45-1A2F5CDF3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98C3F-B9A7-660D-06F0-5A1309CA1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922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838FC-AD6A-AD88-8E4E-4C2AB8FEC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2FD69-0807-4A8C-0A8C-48183D9F7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D5BDF-69A4-ECBC-EF98-2225DE2EA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94F03-1D5C-871F-6CD6-D3496FDEC4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720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128E-6F50-BC06-84A8-86F2546B9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0F718B-8F09-616E-B5EA-984E461B4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137A8D-C06C-AEE7-F0AB-4D33704EF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24409-6411-E06C-BFAA-56F1D5666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2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D7D5D-F13B-B37B-B4C3-19038B286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222351-76EC-DDBD-E919-056D7743E2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3C84A5-0D96-554A-4B7D-981E1E2F7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F8618-260B-4474-A85A-C90E80AB6D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749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19E1-116D-E5BE-6611-A6876E20F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E7862F-F5DF-FBFD-11D3-CAE38FEAD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23786-AD4A-08F5-FA22-EEE6473DA3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FD818-7E57-AA78-E7BC-4DB9AD38C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ECEAD1-8CE7-4D3A-A0CC-D27439044B6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430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2EBBD-E29F-4AA6-867D-FB6BD2823BD6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544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BB701-ADA7-459B-A4AB-6836E5D648A6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27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2C92-3F6E-4022-9A8C-87F29C09B4A3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5474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F8E0-42AE-4FD1-B749-E57D87C34B69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7075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1F03-6671-4A1F-A170-1FA9CFD60824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167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77A8-060F-4E14-9117-755C9125B063}" type="datetime1">
              <a:rPr lang="es-ES" smtClean="0"/>
              <a:t>09/07/2026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9159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52B92-CD73-4E89-9541-1083B18B0E29}" type="datetime1">
              <a:rPr lang="es-ES" smtClean="0"/>
              <a:t>09/07/2026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04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A5F1B-B3F2-494B-903C-BDAA324FC27C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816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59A4B-7382-4DCB-8C9B-110A51F78DAF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70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3E8F-FE66-49F5-8744-002DDDE41E89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973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C324-9DE0-4F43-B044-88CEE31A6600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592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F4A3E-102D-4E2F-97B9-CBE481429FFB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61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B6B95-9E4F-49BE-B05E-BA29A2A2E24A}" type="datetime1">
              <a:rPr lang="es-ES" smtClean="0"/>
              <a:t>09/07/2026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45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EBC6-A722-4DC3-AD01-8C08456B4D7D}" type="datetime1">
              <a:rPr lang="es-ES" smtClean="0"/>
              <a:t>09/07/2026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088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365F-E20D-480F-B14F-5F63AC3F7A93}" type="datetime1">
              <a:rPr lang="es-ES" smtClean="0"/>
              <a:t>09/07/2026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045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D63B-941F-4961-872D-21FB11F44363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1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0950A-A655-435F-980D-EB8368032759}" type="datetime1">
              <a:rPr lang="es-ES" smtClean="0"/>
              <a:t>09/07/2026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71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F0306ED-6B5C-4B3E-9436-F668A4D9DD1D}" type="datetime1">
              <a:rPr lang="es-ES" smtClean="0"/>
              <a:t>09/07/2026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F7449B5-18EE-4779-B669-4F54186A263E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4681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sv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gif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.png"/><Relationship Id="rId12" Type="http://schemas.microsoft.com/office/2007/relationships/hdphoto" Target="../media/hdphoto1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11" Type="http://schemas.openxmlformats.org/officeDocument/2006/relationships/image" Target="../media/image7.png"/><Relationship Id="rId10" Type="http://schemas.openxmlformats.org/officeDocument/2006/relationships/image" Target="../media/image6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microsoft.com/office/2007/relationships/hdphoto" Target="../media/hdphoto1.wdp"/><Relationship Id="rId10" Type="http://schemas.openxmlformats.org/officeDocument/2006/relationships/image" Target="../media/image7.png"/><Relationship Id="rId9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hdphoto" Target="../media/hdphoto1.wdp"/><Relationship Id="rId3" Type="http://schemas.openxmlformats.org/officeDocument/2006/relationships/image" Target="../media/image120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6.svg"/><Relationship Id="rId10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26.png"/><Relationship Id="rId1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91CC9-556B-5CB0-1D24-016E82CB2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5806-4FAC-4775-4B79-63592AD21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300" y="571500"/>
            <a:ext cx="10439399" cy="1559991"/>
          </a:xfrm>
        </p:spPr>
        <p:txBody>
          <a:bodyPr>
            <a:noAutofit/>
          </a:bodyPr>
          <a:lstStyle/>
          <a:p>
            <a:r>
              <a:rPr lang="en-GB" sz="40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Parametrization of the Primordial Power Spectrum in Loop Quantum Cosmology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FD572-10A8-1EF6-D4BE-7C3495D63E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1853" y="2436291"/>
            <a:ext cx="9429454" cy="2363549"/>
          </a:xfrm>
        </p:spPr>
        <p:txBody>
          <a:bodyPr>
            <a:normAutofit lnSpcReduction="10000"/>
          </a:bodyPr>
          <a:lstStyle/>
          <a:p>
            <a:r>
              <a:rPr lang="en-GB" sz="24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Antonio Vicente-Becerril</a:t>
            </a:r>
          </a:p>
          <a:p>
            <a:r>
              <a:rPr lang="en-GB" sz="2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Instituto de </a:t>
            </a:r>
            <a:r>
              <a:rPr lang="en-GB" sz="240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Estructura</a:t>
            </a:r>
            <a:r>
              <a:rPr lang="en-GB" sz="2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Materia, CSIC</a:t>
            </a:r>
            <a:endParaRPr lang="en-GB" sz="2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b="1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collaboration with  Almudena Guillén, Kai Langer, </a:t>
            </a:r>
          </a:p>
          <a:p>
            <a:r>
              <a:rPr lang="en-GB" sz="1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Guillermo A. Mena Marugán and Niklas </a:t>
            </a:r>
            <a:r>
              <a:rPr lang="en-GB" sz="180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Rodenbücher</a:t>
            </a:r>
            <a:endParaRPr lang="en-GB" sz="18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noProof="0" dirty="0">
              <a:solidFill>
                <a:srgbClr val="FFC000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B9EEEC3-B4AF-3C0C-0AF0-513AC32C77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F4D57013-2606-DCB2-9F3F-D36773CB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796AC58E-307C-D8E1-3250-D40FCB1F7E8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8502AEE-75A9-3098-54A4-184490E79924}"/>
              </a:ext>
            </a:extLst>
          </p:cNvPr>
          <p:cNvSpPr/>
          <p:nvPr/>
        </p:nvSpPr>
        <p:spPr>
          <a:xfrm>
            <a:off x="1485914" y="4726510"/>
            <a:ext cx="9573532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endParaRPr lang="es-ES" sz="2000" b="1" dirty="0"/>
          </a:p>
          <a:p>
            <a:pPr algn="ctr"/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Loops'26 International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Quantum </a:t>
            </a:r>
            <a:r>
              <a:rPr 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Gravity</a:t>
            </a:r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24th- 29th May</a:t>
            </a:r>
          </a:p>
          <a:p>
            <a:endParaRPr lang="es-ES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D908AF-A8CD-E236-44F9-CA2D99F9AE34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98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9F03C-D24C-9EEC-ACE6-CF2FD338B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09365F1-D82F-9644-35F7-0CEAF052E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RIMORDIAL POWER SPECTRUM : TENSOR PERTUBATIONS ?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FF964F5-9DB4-2941-4D83-4DBDB9B3EA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9C18CCA-B263-9700-2A2A-6FA2F21B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10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F4AE9C16-4160-D94D-C56E-B7017132F20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B0CF151-6691-E45C-9B87-D96E15FF43F4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051CC-B66C-50E4-BDA6-982416075B21}"/>
              </a:ext>
            </a:extLst>
          </p:cNvPr>
          <p:cNvSpPr txBox="1"/>
          <p:nvPr/>
        </p:nvSpPr>
        <p:spPr>
          <a:xfrm>
            <a:off x="534785" y="1697488"/>
            <a:ext cx="1127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>
                <a:solidFill>
                  <a:schemeClr val="tx1"/>
                </a:solidFill>
              </a:rPr>
              <a:t>During the </a:t>
            </a:r>
            <a:r>
              <a:rPr lang="en-GB" noProof="0" dirty="0"/>
              <a:t>quantum bounce regime, the scalar and tensor mode equations are indistinguishable: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14139B-40B2-DB82-1509-BC1719F596E9}"/>
                  </a:ext>
                </a:extLst>
              </p:cNvPr>
              <p:cNvSpPr txBox="1"/>
              <p:nvPr/>
            </p:nvSpPr>
            <p:spPr>
              <a:xfrm>
                <a:off x="628045" y="2368573"/>
                <a:ext cx="6667179" cy="6117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s-ES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i="1" dirty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ES" i="1" dirty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sSup>
                            <m:sSupPr>
                              <m:ctrlPr>
                                <a:rPr lang="es-ES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s-ES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s-ES" b="0" i="1" dirty="0" smtClean="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</m:d>
                            </m:e>
                            <m:sup>
                              <m:r>
                                <a:rPr lang="es-ES" i="1" dirty="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</m:sup>
                          </m:sSup>
                        </m:sup>
                      </m:sSubSup>
                      <m:r>
                        <a:rPr lang="es-ES" i="1" dirty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s-ES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s-ES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ES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i="1" dirty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s-ES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s-ES" i="1" dirty="0" err="1"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sSubSup>
                        <m:sSubSupPr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d>
                            <m:dPr>
                              <m:ctrlPr>
                                <a:rPr lang="es-E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i="1" dirty="0" err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bSup>
                      <m:r>
                        <a:rPr lang="es-ES" i="1" dirty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s-ES" b="0" i="1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s-ES" b="0" i="1" dirty="0" smtClean="0">
                          <a:latin typeface="Cambria Math" panose="02040503050406030204" pitchFamily="18" charset="0"/>
                        </a:rPr>
                        <m:t>where</m:t>
                      </m:r>
                      <m:r>
                        <a:rPr lang="es-ES" b="0" i="1" dirty="0" smtClean="0">
                          <a:latin typeface="Cambria Math" panose="02040503050406030204" pitchFamily="18" charset="0"/>
                        </a:rPr>
                        <m:t>     </m:t>
                      </m:r>
                      <m:sSup>
                        <m:sSupPr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d>
                            <m:dPr>
                              <m:ctrlPr>
                                <a:rPr lang="es-ES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s-ES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s-ES" i="1" dirty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s-E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14139B-40B2-DB82-1509-BC1719F59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45" y="2368573"/>
                <a:ext cx="6667179" cy="6117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B96AE9-4C97-B631-0EA3-523EEA22F84E}"/>
                  </a:ext>
                </a:extLst>
              </p:cNvPr>
              <p:cNvSpPr txBox="1"/>
              <p:nvPr/>
            </p:nvSpPr>
            <p:spPr>
              <a:xfrm>
                <a:off x="924443" y="3264093"/>
                <a:ext cx="9257979" cy="557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s-ES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S" i="1" dirty="0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s-ES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sSup>
                          <m:sSup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s-E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s-ES" b="0" i="1" dirty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</m:d>
                          </m:e>
                          <m:sup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p>
                    </m:sSubSup>
                    <m:r>
                      <a:rPr lang="es-ES" i="1" dirty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p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d>
                              <m:dPr>
                                <m:ctrlPr>
                                  <a:rPr lang="es-E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s-ES" b="0" i="1" dirty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e>
                            </m:d>
                          </m:sup>
                        </m:sSup>
                      </m:e>
                    </m:d>
                    <m:sSubSup>
                      <m:sSubSupPr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s-ES" b="0" i="1" dirty="0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</m:d>
                      </m:sup>
                    </m:sSubSup>
                    <m:r>
                      <a:rPr lang="es-ES" i="1" dirty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s-ES" dirty="0"/>
                  <a:t> </a:t>
                </a:r>
                <a14:m>
                  <m:oMath xmlns:m="http://schemas.openxmlformats.org/officeDocument/2006/math">
                    <m:r>
                      <a:rPr lang="es-ES" b="0" i="0" dirty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s-ES" i="1" dirty="0">
                        <a:latin typeface="Cambria Math" panose="02040503050406030204" pitchFamily="18" charset="0"/>
                      </a:rPr>
                      <m:t>where</m:t>
                    </m:r>
                  </m:oMath>
                </a14:m>
                <a:r>
                  <a:rPr lang="es-E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b="0" i="1" dirty="0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d>
                          <m:d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p>
                    <m:r>
                      <a:rPr lang="es-ES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d>
                          <m:d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s-ES" i="1" dirty="0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s-E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𝜙𝜙</m:t>
                            </m:r>
                          </m:sub>
                        </m:sSub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+48</m:t>
                        </m:r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+6</m:t>
                        </m:r>
                        <m:f>
                          <m:f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E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s-E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p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s-ES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s-ES" i="1" dirty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den>
                        </m:f>
                        <m:sSub>
                          <m:sSub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𝜙</m:t>
                            </m:r>
                          </m:sub>
                        </m:sSub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48</m:t>
                            </m:r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𝜌</m:t>
                            </m:r>
                          </m:den>
                        </m:f>
                        <m:sSup>
                          <m:sSupPr>
                            <m:ctrlPr>
                              <a:rPr lang="es-ES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s-E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DB96AE9-4C97-B631-0EA3-523EEA22F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43" y="3264093"/>
                <a:ext cx="9257979" cy="5577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824B57D7-504B-70F7-4CA8-07390A6273E5}"/>
              </a:ext>
            </a:extLst>
          </p:cNvPr>
          <p:cNvSpPr txBox="1"/>
          <p:nvPr/>
        </p:nvSpPr>
        <p:spPr>
          <a:xfrm>
            <a:off x="628045" y="4278020"/>
            <a:ext cx="10830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dirty="0"/>
              <a:t>Only the bounce epoch impacts into slow roll constant modes in our parametrization: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A655F8-2C17-928F-511B-69AA100F5F9B}"/>
                  </a:ext>
                </a:extLst>
              </p:cNvPr>
              <p:cNvSpPr txBox="1"/>
              <p:nvPr/>
            </p:nvSpPr>
            <p:spPr>
              <a:xfrm>
                <a:off x="3125888" y="5131937"/>
                <a:ext cx="6096000" cy="4444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s-ES" b="0" i="1" noProof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sup>
                    </m:sSubSup>
                    <m:r>
                      <a:rPr lang="en-GB" i="1" noProof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noProof="0" dirty="0"/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s-ES" b="0" i="1" smtClean="0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</m:d>
                      </m:sup>
                    </m:sSubSup>
                    <m:r>
                      <a:rPr lang="es-E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GB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noProof="0" dirty="0"/>
                  <a:t>        and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s-ES" b="0" i="1" noProof="0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s-ES" b="0" i="1" noProof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GB" noProof="0" dirty="0"/>
                  <a:t> 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  <m:r>
                      <a:rPr lang="es-E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GB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s-ES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b="1" noProof="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5A655F8-2C17-928F-511B-69AA100F5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888" y="5131937"/>
                <a:ext cx="6096000" cy="444417"/>
              </a:xfrm>
              <a:prstGeom prst="rect">
                <a:avLst/>
              </a:prstGeom>
              <a:blipFill>
                <a:blip r:embed="rId8"/>
                <a:stretch>
                  <a:fillRect b="-1643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8B6447-776A-4FD4-C9E1-3B77A21012CF}"/>
              </a:ext>
            </a:extLst>
          </p:cNvPr>
          <p:cNvCxnSpPr>
            <a:cxnSpLocks/>
          </p:cNvCxnSpPr>
          <p:nvPr/>
        </p:nvCxnSpPr>
        <p:spPr>
          <a:xfrm>
            <a:off x="5876925" y="3264093"/>
            <a:ext cx="4152900" cy="557717"/>
          </a:xfrm>
          <a:prstGeom prst="line">
            <a:avLst/>
          </a:prstGeom>
          <a:ln w="57150">
            <a:solidFill>
              <a:srgbClr val="C282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04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16C32-A3FF-748F-7B5A-7F0745131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1F9EAEEB-F852-C50E-351C-DAE000FE1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RIMORDIAL POWER SPECTRUM : TENSOR PERTUBATIONS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EFC6961-947D-3437-64F6-9A1B1A6C5B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9874050-F8DC-C0A1-770C-4ADAEA96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EA776489-D4C3-6C9C-01DE-F1D14DAB3E3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2E5EAA0-27B9-7536-A447-8CF5DA692632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692A18-EACD-E6C2-B581-EDAFC6EE81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" t="8351" r="7596" b="2103"/>
          <a:stretch>
            <a:fillRect/>
          </a:stretch>
        </p:blipFill>
        <p:spPr>
          <a:xfrm>
            <a:off x="2305455" y="1469262"/>
            <a:ext cx="7607030" cy="43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75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1CBCD-847D-5CFB-F9D5-C585A23A3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47E6A32-BC76-0C58-29D1-438029132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NGULAR POWER SPECTRUM SCALE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B8B488-7C46-1E6E-FE00-B4E5413F873A}"/>
                  </a:ext>
                </a:extLst>
              </p:cNvPr>
              <p:cNvSpPr txBox="1"/>
              <p:nvPr/>
            </p:nvSpPr>
            <p:spPr>
              <a:xfrm>
                <a:off x="534785" y="1666710"/>
                <a:ext cx="11278206" cy="3139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noProof="0" dirty="0"/>
                  <a:t>To compute the Angular Power Spectrum, we need to take in account 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noProof="0" dirty="0"/>
              </a:p>
              <a:p>
                <a:pPr marL="1200150" lvl="2" indent="-285750">
                  <a:buFont typeface="Wingdings" panose="05000000000000000000" pitchFamily="2" charset="2"/>
                  <a:buChar char="Ø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/>
                  <a:t>The observable modes window is:  </a:t>
                </a:r>
                <a14:m>
                  <m:oMath xmlns:m="http://schemas.openxmlformats.org/officeDocument/2006/math">
                    <m:r>
                      <a:rPr lang="en-GB" b="0" i="0" noProof="0" smtClean="0">
                        <a:latin typeface="Cambria Math" panose="02040503050406030204" pitchFamily="18" charset="0"/>
                      </a:rPr>
                      <m:t>               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𝑀𝑝</m:t>
                    </m:r>
                    <m:sSup>
                      <m:sSupPr>
                        <m:ctrlPr>
                          <a:rPr lang="en-GB" b="0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b="0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GB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nor/>
                      </m:rPr>
                      <a:rPr lang="en-GB" b="0" i="0" noProof="0" smtClean="0"/>
                      <m:t>k</m:t>
                    </m:r>
                    <m:r>
                      <m:rPr>
                        <m:nor/>
                      </m:rPr>
                      <a:rPr lang="en-GB" b="0" i="0" noProof="0" smtClean="0"/>
                      <m:t>/</m:t>
                    </m:r>
                    <m:sSub>
                      <m:sSubPr>
                        <m:ctrlPr>
                          <a:rPr lang="en-GB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b="0" i="1" noProof="0" smtClean="0">
                            <a:latin typeface="Cambria Math" panose="02040503050406030204" pitchFamily="18" charset="0"/>
                          </a:rPr>
                          <m:t>today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en-GB" i="1" noProof="0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b="0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GB" i="1" noProof="0" smtClean="0">
                        <a:latin typeface="Cambria Math" panose="02040503050406030204" pitchFamily="18" charset="0"/>
                      </a:rPr>
                      <m:t>𝑀𝑝</m:t>
                    </m:r>
                    <m:sSup>
                      <m:s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b="0" i="0" noProof="0" dirty="0"/>
              </a:p>
              <a:p>
                <a:pPr marL="1200150" lvl="2" indent="-285750">
                  <a:buFont typeface="Wingdings" panose="05000000000000000000" pitchFamily="2" charset="2"/>
                  <a:buChar char="Ø"/>
                </a:pPr>
                <a:endParaRPr lang="en-GB" noProof="0" dirty="0"/>
              </a:p>
              <a:p>
                <a:pPr lvl="2"/>
                <a:endParaRPr lang="en-GB" noProof="0" dirty="0"/>
              </a:p>
              <a:p>
                <a:pPr lvl="2"/>
                <a:endParaRPr lang="en-GB" noProof="0" dirty="0"/>
              </a:p>
              <a:p>
                <a:pPr lvl="2"/>
                <a:endParaRPr lang="en-GB" noProof="0" dirty="0"/>
              </a:p>
              <a:p>
                <a:pPr marL="1200150" lvl="2" indent="-285750">
                  <a:buFont typeface="Wingdings" panose="05000000000000000000" pitchFamily="2" charset="2"/>
                  <a:buChar char="Ø"/>
                </a:pPr>
                <a:r>
                  <a:rPr lang="en-GB" b="0" i="0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b="0" i="0" noProof="0" dirty="0"/>
                  <a:t>We need to transform the scale units from Planck units to </a:t>
                </a:r>
                <a14:m>
                  <m:oMath xmlns:m="http://schemas.openxmlformats.org/officeDocument/2006/math">
                    <m:r>
                      <a:rPr lang="en-GB" i="1" noProof="0" smtClean="0">
                        <a:latin typeface="Cambria Math" panose="02040503050406030204" pitchFamily="18" charset="0"/>
                      </a:rPr>
                      <m:t>𝑀𝑝</m:t>
                    </m:r>
                    <m:sSup>
                      <m:s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b="0" i="0" noProof="0" dirty="0"/>
                  <a:t> and to take in account our convention:</a:t>
                </a:r>
              </a:p>
              <a:p>
                <a:pPr lvl="2"/>
                <a:endParaRPr lang="en-GB" sz="1600" b="0" noProof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B8B488-7C46-1E6E-FE00-B4E5413F87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85" y="1666710"/>
                <a:ext cx="11278206" cy="3139001"/>
              </a:xfrm>
              <a:prstGeom prst="rect">
                <a:avLst/>
              </a:prstGeom>
              <a:blipFill>
                <a:blip r:embed="rId3"/>
                <a:stretch>
                  <a:fillRect l="-486" t="-97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980F43-A142-2CA5-6A94-D72ADED112B8}"/>
                  </a:ext>
                </a:extLst>
              </p:cNvPr>
              <p:cNvSpPr txBox="1"/>
              <p:nvPr/>
            </p:nvSpPr>
            <p:spPr>
              <a:xfrm>
                <a:off x="3749280" y="4781423"/>
                <a:ext cx="4323171" cy="3236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𝑀𝑝</m:t>
                          </m:r>
                          <m:sSup>
                            <m:sSupPr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i="1" noProof="0" smtClean="0">
                              <a:latin typeface="Cambria Math" panose="02040503050406030204" pitchFamily="18" charset="0"/>
                            </a:rPr>
                            <m:t>today</m:t>
                          </m:r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≃</m:t>
                      </m:r>
                      <m:sSup>
                        <m:sSup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 131−</m:t>
                          </m:r>
                          <m:r>
                            <m:rPr>
                              <m:sty m:val="p"/>
                            </m:rP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ΔN</m:t>
                          </m:r>
                        </m:sup>
                      </m:sSup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𝑃𝑙𝑎𝑛𝑐𝑘</m:t>
                          </m:r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Bounce</m:t>
                          </m:r>
                        </m:sub>
                      </m:sSub>
                    </m:oMath>
                  </m:oMathPara>
                </a14:m>
                <a:endParaRPr lang="en-GB" b="0" noProof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D980F43-A142-2CA5-6A94-D72ADED11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9280" y="4781423"/>
                <a:ext cx="4323171" cy="323678"/>
              </a:xfrm>
              <a:prstGeom prst="rect">
                <a:avLst/>
              </a:prstGeom>
              <a:blipFill>
                <a:blip r:embed="rId4"/>
                <a:stretch>
                  <a:fillRect b="-2264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CE05E9-0200-007A-95F4-8A715C4E4074}"/>
                  </a:ext>
                </a:extLst>
              </p:cNvPr>
              <p:cNvSpPr txBox="1"/>
              <p:nvPr/>
            </p:nvSpPr>
            <p:spPr>
              <a:xfrm>
                <a:off x="7620000" y="3421797"/>
                <a:ext cx="3800272" cy="373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1600" b="0" noProof="0" dirty="0"/>
                  <a:t>In our convention: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600" b="0" i="1" noProof="0" smtClean="0">
                            <a:latin typeface="Cambria Math" panose="02040503050406030204" pitchFamily="18" charset="0"/>
                          </a:rPr>
                          <m:t>today</m:t>
                        </m:r>
                      </m:sub>
                    </m:sSub>
                    <m:r>
                      <a:rPr lang="en-GB" sz="1600" b="0" i="1" noProof="0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GB" sz="1600" b="0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b="0" i="1" noProof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1600" b="0" i="0" noProof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1600" b="0" i="1" noProof="0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sSub>
                      <m:sSubPr>
                        <m:ctrlPr>
                          <a:rPr lang="en-GB" sz="1600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" sz="1600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sz="1600" b="0" i="1" noProof="0" smtClean="0">
                            <a:latin typeface="Cambria Math" panose="02040503050406030204" pitchFamily="18" charset="0"/>
                          </a:rPr>
                          <m:t>𝐵𝑜𝑢𝑛𝑐𝑒</m:t>
                        </m:r>
                      </m:sub>
                    </m:sSub>
                  </m:oMath>
                </a14:m>
                <a:endParaRPr lang="en-GB" sz="1600" noProof="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9CE05E9-0200-007A-95F4-8A715C4E4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3421797"/>
                <a:ext cx="3800272" cy="373244"/>
              </a:xfrm>
              <a:prstGeom prst="rect">
                <a:avLst/>
              </a:prstGeom>
              <a:blipFill>
                <a:blip r:embed="rId5"/>
                <a:stretch>
                  <a:fillRect l="-803" t="-1613" b="-1290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258152-F196-BDDD-4133-E3F5B611F5F8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8496300" y="2943225"/>
            <a:ext cx="1023836" cy="47857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CDBFCB9E-D16D-FCCB-7561-E90FEF3640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94783-00D4-959E-C516-27E79F5E4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9322B1F9-00CD-DA98-8336-9EECE2F33027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3A735C-7D8F-AFA1-6E86-CC71A898E4DD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092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EE53-DDDF-AAF0-1125-8C7538570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2A17CE88-FAC0-A0D7-BB68-5BBE3AC8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09" y="609600"/>
            <a:ext cx="11433982" cy="970450"/>
          </a:xfrm>
        </p:spPr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MB OBSERVABLE WINDOW IN THE PRIMORDIAL POWER SPECTRUM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7CFCE4C-5D66-59C5-5DD8-F573905A9A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DE2C5CE-5117-2CB1-10C3-A5FFD497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8339BE4B-D6DB-29B0-F775-9F3CE60FD11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22BEA4-8030-46AA-0625-2491C0064899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39F17-647F-4E3B-C0FA-81877361F1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" t="5797" r="6073"/>
          <a:stretch>
            <a:fillRect/>
          </a:stretch>
        </p:blipFill>
        <p:spPr>
          <a:xfrm>
            <a:off x="2263789" y="1419226"/>
            <a:ext cx="7653774" cy="454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62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6443A-32A8-7F68-12D0-AE9FF92E7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668D91B-B8C8-7E1D-7027-2B0B67096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NGULAR POWER SPECTRUM: HYBRID CASE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100932-77E2-7F87-7B12-4A2EBE035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1" y="1580050"/>
            <a:ext cx="10098978" cy="420790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B346F1C-768F-63CD-39BC-81B55FDB51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D4FEC9-354C-B967-C26E-27EBE112F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2E838C3E-E85D-7C0A-3482-C24D7F7BB87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2EA3E0-E0BA-131F-77D9-E4324F0959D9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94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A3073-3CCE-65E8-2D3C-4AB7C8282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033F06E8-B849-108B-9D5D-8FC749248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609600"/>
            <a:ext cx="10992455" cy="970450"/>
          </a:xfrm>
        </p:spPr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NGULAR POWER SPECTRUM: DRESSED METRIC CASE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F48AE6-D59F-6B6B-7DA7-4CC02743C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85" y="1580050"/>
            <a:ext cx="10075630" cy="419817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25439A12-976E-8CAA-DDC2-2200102547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1123A8B-5A8E-D8A4-39F3-697F79A0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 descr="A picture containing font, graphics, graphic design, text">
            <a:extLst>
              <a:ext uri="{FF2B5EF4-FFF2-40B4-BE49-F238E27FC236}">
                <a16:creationId xmlns:a16="http://schemas.microsoft.com/office/drawing/2014/main" id="{830BD322-6E0F-F678-0DC8-050DAC9E1E6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C41FE9-8D28-CB1E-8866-1447978A4914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889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67B28-FB46-7208-475D-DFD94F3F6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330F17D-0B1C-2A7F-BA00-A8581E97C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NGULAR POWER SPECTRUM: </a:t>
            </a:r>
            <a:r>
              <a:rPr lang="en-GB" sz="2400" noProof="0" dirty="0" err="1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hLQC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vs </a:t>
            </a:r>
            <a:r>
              <a:rPr lang="en-GB" sz="2400" noProof="0" dirty="0" err="1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dmLQC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11D0AFA-4F33-71E9-D288-D720ACEE15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4CAD105-34A9-FA31-DE60-67A344A94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16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4599DAB5-AD2C-317B-1737-B8FE171FAC5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4592DF-CA23-FBF1-B69A-F7591F307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6445" r="3954"/>
          <a:stretch>
            <a:fillRect/>
          </a:stretch>
        </p:blipFill>
        <p:spPr>
          <a:xfrm>
            <a:off x="913795" y="1580050"/>
            <a:ext cx="10145652" cy="42773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3A003A3-DF54-5894-5878-61A26E7B4FD2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093BD-59EA-78D3-8360-5D546F4CD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B6D0BAA-F072-4355-35BE-443D860BB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NGULAR POWER SPECTRUM</a:t>
            </a:r>
            <a:r>
              <a:rPr lang="en-GB" sz="24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: ZOOM IN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1FE80DF-B490-4EC2-40A8-EC3BDC5351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264B975-E90B-F8DC-C6B9-2FC80A7D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 descr="A picture containing font, graphics, graphic design, text">
            <a:extLst>
              <a:ext uri="{FF2B5EF4-FFF2-40B4-BE49-F238E27FC236}">
                <a16:creationId xmlns:a16="http://schemas.microsoft.com/office/drawing/2014/main" id="{6AC4AF69-B48F-DB4B-B0FC-F7E844A4EDB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894998-E222-02AC-7637-DCBC555525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824" y="1580050"/>
            <a:ext cx="9861704" cy="41090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AEAB99A-2F4D-D9D2-4295-98E3F7E43EFB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456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B69B6-CF19-0C81-44A3-6B054E651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2C346A19-1DC6-533E-C78C-E2A3DC036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HAT IS NEXT ?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BEDC88-BC0E-48A2-2B34-6B128E9BC2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2BBEF12-3664-E362-D9FD-C4E71908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 descr="A picture containing font, graphics, graphic design, text">
            <a:extLst>
              <a:ext uri="{FF2B5EF4-FFF2-40B4-BE49-F238E27FC236}">
                <a16:creationId xmlns:a16="http://schemas.microsoft.com/office/drawing/2014/main" id="{7379E9ED-421B-8A44-41E6-593A9A78B82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A05BFC-56CB-D364-8DCF-3284E5381F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01" y="609600"/>
            <a:ext cx="6726737" cy="52478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E4DDA1-796F-DE65-A94E-EDB95CA5B5EB}"/>
              </a:ext>
            </a:extLst>
          </p:cNvPr>
          <p:cNvSpPr txBox="1"/>
          <p:nvPr/>
        </p:nvSpPr>
        <p:spPr>
          <a:xfrm>
            <a:off x="1066800" y="2758548"/>
            <a:ext cx="25717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noProof="0" dirty="0"/>
              <a:t>Bayesian inference ! </a:t>
            </a:r>
            <a:endParaRPr lang="es-E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595599-D3DA-C474-A679-A585CB89CB10}"/>
              </a:ext>
            </a:extLst>
          </p:cNvPr>
          <p:cNvSpPr/>
          <p:nvPr/>
        </p:nvSpPr>
        <p:spPr>
          <a:xfrm rot="19130772">
            <a:off x="4082057" y="2219959"/>
            <a:ext cx="8309033" cy="175432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C000">
                    <a:alpha val="41000"/>
                  </a:srgb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PRELIMINARY RESULTS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F18945-057F-9654-8630-B3C34D914D43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14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92144-70F4-A259-10B9-6D15F5AA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D008CBE-DB3C-D92E-B1BF-AB5E1BD15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NTERDISCIPLINARY CONNECTIONS</a:t>
            </a:r>
            <a:r>
              <a:rPr lang="en-GB" sz="24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?</a:t>
            </a:r>
            <a:endParaRPr lang="en-GB" sz="2400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8FD6ED-BB7A-CE9A-2341-B90702A58322}"/>
              </a:ext>
            </a:extLst>
          </p:cNvPr>
          <p:cNvSpPr txBox="1"/>
          <p:nvPr/>
        </p:nvSpPr>
        <p:spPr>
          <a:xfrm>
            <a:off x="913794" y="1773936"/>
            <a:ext cx="108991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US" dirty="0"/>
              <a:t>Conceptual foundations of Loop Quantum Cosmology (LQG techniques in symmetry-reduced spacetimes).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Fundamental questions in Quantum Field Theory in Curved Spacetimes (vacuum ambiguity and quantum states</a:t>
            </a:r>
            <a:r>
              <a:rPr lang="es-ES" dirty="0"/>
              <a:t>…)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solidFill>
                <a:srgbClr val="FFC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US" dirty="0"/>
              <a:t>Interface between Quantum Gravity and Cosmology.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 </a:t>
            </a:r>
            <a:r>
              <a:rPr lang="en-US" dirty="0"/>
              <a:t>Toward connecting quantum gravity effects with cosmological observations!</a:t>
            </a:r>
            <a:endParaRPr lang="en-GB" noProof="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9DB6544-D2A1-24E8-ECC4-960CD70860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FC39EF1-52D7-C934-E835-14F277BFD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 descr="A picture containing font, graphics, graphic design, text">
            <a:extLst>
              <a:ext uri="{FF2B5EF4-FFF2-40B4-BE49-F238E27FC236}">
                <a16:creationId xmlns:a16="http://schemas.microsoft.com/office/drawing/2014/main" id="{B5FFC246-9D92-6001-024E-95CCDCDA9EC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BB2018-AF3D-D04D-730E-99F11F76ACDE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3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6C53B-A6E8-E8D5-5C09-ADC2E6357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245B39B-8A81-7D64-BFA9-4A4AC68AD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NTRODUCTION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6E62AE-27B1-B87C-B2D8-DE0A89410A81}"/>
              </a:ext>
            </a:extLst>
          </p:cNvPr>
          <p:cNvSpPr txBox="1"/>
          <p:nvPr/>
        </p:nvSpPr>
        <p:spPr>
          <a:xfrm>
            <a:off x="913794" y="1773936"/>
            <a:ext cx="108991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The Cosmic Microwave Background (CMB) marked a milestone in our understanding of the early universe.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Existence of certain tensions and possible anomalies within the standard ΛCDM model.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A possible mechanism to alleviate </a:t>
            </a:r>
            <a:r>
              <a:rPr lang="en-GB" noProof="0" dirty="0" err="1"/>
              <a:t>th</a:t>
            </a:r>
            <a:r>
              <a:rPr lang="en-GB" dirty="0"/>
              <a:t>o</a:t>
            </a:r>
            <a:r>
              <a:rPr lang="en-GB" noProof="0" dirty="0"/>
              <a:t>se tensions is the introduction of power suppression at large scales.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In the context of Loop Quantum Cosmology (LQC) this power suppression appears naturally due to quantum gravity effects during the Early Universe.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US" dirty="0"/>
              <a:t>Our goal is to simplify the primordial power spectrum in the context of LQC as much as possible by introducing a parametrization and then compare it with the Planck data.</a:t>
            </a:r>
            <a:endParaRPr lang="en-GB" noProof="0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B6A2269-0655-9700-73C1-AA102852AA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CF601-C62C-F902-3CCD-AE086BBE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8" name="Picture 7" descr="A picture containing font, graphics, graphic design, text">
            <a:extLst>
              <a:ext uri="{FF2B5EF4-FFF2-40B4-BE49-F238E27FC236}">
                <a16:creationId xmlns:a16="http://schemas.microsoft.com/office/drawing/2014/main" id="{3ABA40C8-D9F7-8474-154D-4F96E7F0357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2CD9E4-526B-26DF-C54D-C1B2526E5049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079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90841-4EA3-80F4-8CA7-A71A725C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C4218CC-1EEC-C31A-B859-1EF20182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ONCLUSIONS: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742768-8DE6-F8AA-E014-2B96100CEE8C}"/>
              </a:ext>
            </a:extLst>
          </p:cNvPr>
          <p:cNvSpPr txBox="1"/>
          <p:nvPr/>
        </p:nvSpPr>
        <p:spPr>
          <a:xfrm>
            <a:off x="913794" y="1773936"/>
            <a:ext cx="108991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From the LQC framework we have computed the scalar and tensor PPS.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The resulting parametrized PPS depends on 2 LQC parameters (+ usual SR parameters).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The Angular Power Spectrum agrees with Planck data and shows a power suppression at large scale which may improve the best fit of Planck.</a:t>
            </a:r>
          </a:p>
          <a:p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Future perspectives :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GB" noProof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noProof="0" dirty="0"/>
              <a:t>Bayesian inference and model comparison with ΛCDM.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en-GB" noProof="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noProof="0" dirty="0"/>
              <a:t>Future measurements of tensor perturbations ?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EB61D33-5380-E9C6-5543-CB0DC71B2A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212FA05A-57FB-8EDF-633F-E51C21606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0" name="Picture 9" descr="A picture containing font, graphics, graphic design, text">
            <a:extLst>
              <a:ext uri="{FF2B5EF4-FFF2-40B4-BE49-F238E27FC236}">
                <a16:creationId xmlns:a16="http://schemas.microsoft.com/office/drawing/2014/main" id="{528E035C-1F01-59AD-1C43-453AB1BC64D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8133D5-FA4E-451E-89B8-2D80C40F48C1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189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DDFAB2-9A44-6307-C287-73A67434444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696" y="2218523"/>
            <a:ext cx="8984607" cy="242095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E866C6-48F0-566B-DE0E-2F480DBF90CF}"/>
              </a:ext>
            </a:extLst>
          </p:cNvPr>
          <p:cNvSpPr txBox="1"/>
          <p:nvPr/>
        </p:nvSpPr>
        <p:spPr>
          <a:xfrm>
            <a:off x="2089471" y="5777984"/>
            <a:ext cx="86737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Email : antonio.vicente@iem.cfmac.csic.es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3D982-D172-D800-F6C0-861D571BDEDA}"/>
              </a:ext>
            </a:extLst>
          </p:cNvPr>
          <p:cNvSpPr txBox="1"/>
          <p:nvPr/>
        </p:nvSpPr>
        <p:spPr>
          <a:xfrm>
            <a:off x="3379746" y="787628"/>
            <a:ext cx="609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arXiv:2605.14657v1[gr-</a:t>
            </a:r>
            <a:r>
              <a:rPr lang="es-ES" sz="3200" dirty="0" err="1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qc</a:t>
            </a:r>
            <a:r>
              <a:rPr lang="es-ES" sz="32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42986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BDE2E-49D6-2E2B-CE91-60643292D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189566F4-20EF-B8A3-D8A3-7048B524D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FFECTIVE</a:t>
            </a:r>
            <a:r>
              <a:rPr lang="en-GB" sz="2400" noProof="0" dirty="0">
                <a:solidFill>
                  <a:srgbClr val="FFC000"/>
                </a:solidFill>
              </a:rPr>
              <a:t> 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LQC DYNAMICS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DCFAE5-9BCB-A7E0-71CA-C11D67AEEE1D}"/>
              </a:ext>
            </a:extLst>
          </p:cNvPr>
          <p:cNvSpPr txBox="1"/>
          <p:nvPr/>
        </p:nvSpPr>
        <p:spPr>
          <a:xfrm>
            <a:off x="913794" y="1804665"/>
            <a:ext cx="1089919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LQC has been developed through the application of LQG techniques to symmetry reduced models such as cosmology.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The cosmic singularity disappears in LQC leading to a Big Bounce instead.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FFC000"/>
                </a:solidFill>
              </a:rPr>
              <a:t> </a:t>
            </a:r>
            <a:r>
              <a:rPr lang="en-GB" noProof="0" dirty="0"/>
              <a:t>In a FLRW universe, the effective LQC  dynamics can be written: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100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875366-F899-EF92-9706-1210933F3CE3}"/>
                  </a:ext>
                </a:extLst>
              </p:cNvPr>
              <p:cNvSpPr txBox="1"/>
              <p:nvPr/>
            </p:nvSpPr>
            <p:spPr>
              <a:xfrm>
                <a:off x="1264925" y="4078754"/>
                <a:ext cx="3314163" cy="6770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̇"/>
                                      <m:ctrlPr>
                                        <a:rPr lang="en-GB" b="0" i="1" noProof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s-ES" b="0" i="1" noProof="0" smtClean="0">
                                          <a:latin typeface="Cambria Math" panose="02040503050406030204" pitchFamily="18" charset="0"/>
                                        </a:rPr>
                                        <m:t>a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s-ES" b="0" i="1" noProof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𝜌</m:t>
                      </m:r>
                      <m:d>
                        <m:d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GB" b="1" i="1" noProof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1" i="1" noProof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𝝆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GB" b="1" i="1" noProof="0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1" i="1" noProof="0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n-GB" b="1" i="1" noProof="0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𝒄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GB" noProof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E875366-F899-EF92-9706-1210933F3C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925" y="4078754"/>
                <a:ext cx="3314163" cy="6770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582D867-155F-BF32-60B7-159F33B2A06C}"/>
              </a:ext>
            </a:extLst>
          </p:cNvPr>
          <p:cNvSpPr txBox="1"/>
          <p:nvPr/>
        </p:nvSpPr>
        <p:spPr>
          <a:xfrm>
            <a:off x="5754497" y="3974316"/>
            <a:ext cx="340798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noProof="0" dirty="0"/>
              <a:t>The matter content is described by: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C17E9-994C-B7D4-3669-1FC8CA23B346}"/>
              </a:ext>
            </a:extLst>
          </p:cNvPr>
          <p:cNvSpPr txBox="1"/>
          <p:nvPr/>
        </p:nvSpPr>
        <p:spPr>
          <a:xfrm>
            <a:off x="4307565" y="4302222"/>
            <a:ext cx="871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where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06441A-2351-ECD0-012D-D725CF858BF9}"/>
                  </a:ext>
                </a:extLst>
              </p:cNvPr>
              <p:cNvSpPr txBox="1"/>
              <p:nvPr/>
            </p:nvSpPr>
            <p:spPr>
              <a:xfrm>
                <a:off x="5687263" y="4772371"/>
                <a:ext cx="579568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lit/>
                      </m:rPr>
                      <a:rPr lang="en-GB" i="1" noProof="0" smtClean="0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GB" i="0" noProof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</m:d>
                    <m:r>
                      <a:rPr lang="en-GB" b="0" i="1" noProof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GB" noProof="0" dirty="0"/>
                  <a:t> maximum energy density at the bounce</a:t>
                </a: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06441A-2351-ECD0-012D-D725CF858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63" y="4772371"/>
                <a:ext cx="5795689" cy="553998"/>
              </a:xfrm>
              <a:prstGeom prst="rect">
                <a:avLst/>
              </a:prstGeom>
              <a:blipFill>
                <a:blip r:embed="rId8"/>
                <a:stretch>
                  <a:fillRect l="-1472" t="-14286" r="-157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02BF7F-7CF1-5855-5DAF-51272B8FFBCE}"/>
                  </a:ext>
                </a:extLst>
              </p:cNvPr>
              <p:cNvSpPr txBox="1"/>
              <p:nvPr/>
            </p:nvSpPr>
            <p:spPr>
              <a:xfrm>
                <a:off x="9433830" y="3819452"/>
                <a:ext cx="17565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s-ES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</m:acc>
                        </m:e>
                        <m:sup>
                          <m:r>
                            <a:rPr lang="es-ES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GB" noProof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02BF7F-7CF1-5855-5DAF-51272B8FFB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3830" y="3819452"/>
                <a:ext cx="1756506" cy="5186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84FF3B8-C20C-35AB-2102-82170EFC60E2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5933461" y="5099350"/>
            <a:ext cx="902600" cy="514901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91E93C3-7A40-8CD7-40DC-4E60AB4E4C0F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7030509" y="5079466"/>
            <a:ext cx="2006556" cy="53478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1232011-596E-DF53-F62D-2C37CB99125E}"/>
              </a:ext>
            </a:extLst>
          </p:cNvPr>
          <p:cNvSpPr txBox="1"/>
          <p:nvPr/>
        </p:nvSpPr>
        <p:spPr>
          <a:xfrm>
            <a:off x="4836412" y="5614251"/>
            <a:ext cx="2194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/>
              <a:t>Immirzi</a:t>
            </a:r>
            <a:r>
              <a:rPr lang="en-GB" noProof="0" dirty="0"/>
              <a:t> parameter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AF8C50-67C5-6263-1064-8D7C8A1D9D35}"/>
              </a:ext>
            </a:extLst>
          </p:cNvPr>
          <p:cNvSpPr txBox="1"/>
          <p:nvPr/>
        </p:nvSpPr>
        <p:spPr>
          <a:xfrm>
            <a:off x="7777605" y="5614251"/>
            <a:ext cx="251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/>
              <a:t>Area gap in LQG</a:t>
            </a:r>
          </a:p>
        </p:txBody>
      </p:sp>
      <p:sp>
        <p:nvSpPr>
          <p:cNvPr id="29" name="Left Brace 28">
            <a:extLst>
              <a:ext uri="{FF2B5EF4-FFF2-40B4-BE49-F238E27FC236}">
                <a16:creationId xmlns:a16="http://schemas.microsoft.com/office/drawing/2014/main" id="{2F271A32-A8FA-4956-3323-F3FC172CB09C}"/>
              </a:ext>
            </a:extLst>
          </p:cNvPr>
          <p:cNvSpPr/>
          <p:nvPr/>
        </p:nvSpPr>
        <p:spPr>
          <a:xfrm>
            <a:off x="5366191" y="3779789"/>
            <a:ext cx="374236" cy="1414199"/>
          </a:xfrm>
          <a:prstGeom prst="leftBrace">
            <a:avLst>
              <a:gd name="adj1" fmla="val 23447"/>
              <a:gd name="adj2" fmla="val 55999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5F9E957-4CD8-2FDF-89ED-A6BE9B15F7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FD2CF6D1-DC6B-37B9-6E17-C3E870D7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0" name="Picture 19" descr="A picture containing font, graphics, graphic design, text">
            <a:extLst>
              <a:ext uri="{FF2B5EF4-FFF2-40B4-BE49-F238E27FC236}">
                <a16:creationId xmlns:a16="http://schemas.microsoft.com/office/drawing/2014/main" id="{D0AFC47F-3573-F392-0494-4234D2D8164E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698CB55-F42C-86EB-768C-F57B167455D6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328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" grpId="0"/>
      <p:bldP spid="4" grpId="0"/>
      <p:bldP spid="7" grpId="0"/>
      <p:bldP spid="8" grpId="0"/>
      <p:bldP spid="21" grpId="0"/>
      <p:bldP spid="23" grpId="0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78F5-A569-1F78-7E3F-69BF65D0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FFB022B-E3B8-7E0A-091C-DCE1AE074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en-GB" sz="240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FFECTIVE LQC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DYNAMICS: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AAE07C-A15E-1F1A-63E5-C37D0B680D6A}"/>
              </a:ext>
            </a:extLst>
          </p:cNvPr>
          <p:cNvSpPr txBox="1"/>
          <p:nvPr/>
        </p:nvSpPr>
        <p:spPr>
          <a:xfrm>
            <a:off x="598929" y="1806270"/>
            <a:ext cx="2715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noProof="0" dirty="0">
                <a:latin typeface="MV Boli" panose="02000500030200090000" pitchFamily="2" charset="0"/>
                <a:cs typeface="MV Boli" panose="02000500030200090000" pitchFamily="2" charset="0"/>
              </a:rPr>
              <a:t>Quantum bounce epoch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FCF1B9-831A-D007-5E9E-4D9D801E3931}"/>
              </a:ext>
            </a:extLst>
          </p:cNvPr>
          <p:cNvSpPr txBox="1"/>
          <p:nvPr/>
        </p:nvSpPr>
        <p:spPr>
          <a:xfrm>
            <a:off x="4656580" y="1802511"/>
            <a:ext cx="2715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noProof="0" dirty="0">
                <a:latin typeface="MV Boli" panose="02000500030200090000" pitchFamily="2" charset="0"/>
                <a:cs typeface="MV Boli" panose="02000500030200090000" pitchFamily="2" charset="0"/>
              </a:rPr>
              <a:t>Classical kinetic epoch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97FAE0-999B-0869-16DD-CB4D287C45EB}"/>
              </a:ext>
            </a:extLst>
          </p:cNvPr>
          <p:cNvSpPr txBox="1"/>
          <p:nvPr/>
        </p:nvSpPr>
        <p:spPr>
          <a:xfrm>
            <a:off x="8649461" y="1801368"/>
            <a:ext cx="3008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noProof="0" dirty="0">
                <a:latin typeface="MV Boli" panose="02000500030200090000" pitchFamily="2" charset="0"/>
                <a:cs typeface="MV Boli" panose="02000500030200090000" pitchFamily="2" charset="0"/>
              </a:rPr>
              <a:t>Slow roll epoch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ED7B47-4940-B221-92D1-D505EC67E551}"/>
              </a:ext>
            </a:extLst>
          </p:cNvPr>
          <p:cNvCxnSpPr>
            <a:cxnSpLocks/>
          </p:cNvCxnSpPr>
          <p:nvPr/>
        </p:nvCxnSpPr>
        <p:spPr>
          <a:xfrm>
            <a:off x="3904488" y="2532888"/>
            <a:ext cx="0" cy="3134487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8BC069D-EECB-2D39-A82E-04C444D9BA50}"/>
              </a:ext>
            </a:extLst>
          </p:cNvPr>
          <p:cNvCxnSpPr>
            <a:cxnSpLocks/>
          </p:cNvCxnSpPr>
          <p:nvPr/>
        </p:nvCxnSpPr>
        <p:spPr>
          <a:xfrm flipH="1">
            <a:off x="8124436" y="2532888"/>
            <a:ext cx="4580" cy="324778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2023B76-D99E-ADB9-793F-A588EB02ED3D}"/>
              </a:ext>
            </a:extLst>
          </p:cNvPr>
          <p:cNvSpPr txBox="1"/>
          <p:nvPr/>
        </p:nvSpPr>
        <p:spPr>
          <a:xfrm>
            <a:off x="292608" y="2456686"/>
            <a:ext cx="332841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srgbClr val="FFC000"/>
                </a:solidFill>
              </a:rPr>
              <a:t> </a:t>
            </a:r>
            <a:r>
              <a:rPr lang="en-GB" sz="1400" noProof="0" dirty="0"/>
              <a:t>Quantum corrections are dominant.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 </a:t>
            </a:r>
            <a:r>
              <a:rPr lang="en-GB" sz="1400" dirty="0" err="1"/>
              <a:t>Inflaton</a:t>
            </a:r>
            <a:r>
              <a:rPr lang="en-GB" sz="1400" dirty="0"/>
              <a:t> potential is </a:t>
            </a:r>
            <a:r>
              <a:rPr lang="es-ES" sz="1400" dirty="0"/>
              <a:t>negligible </a:t>
            </a:r>
            <a:r>
              <a:rPr lang="en-GB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D8E1CD-F319-CAF1-D045-99AEBBE34A0F}"/>
              </a:ext>
            </a:extLst>
          </p:cNvPr>
          <p:cNvSpPr txBox="1"/>
          <p:nvPr/>
        </p:nvSpPr>
        <p:spPr>
          <a:xfrm>
            <a:off x="4350257" y="2482653"/>
            <a:ext cx="332841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srgbClr val="FFC000"/>
                </a:solidFill>
              </a:rPr>
              <a:t> </a:t>
            </a:r>
            <a:r>
              <a:rPr lang="en-GB" sz="1400" noProof="0" dirty="0"/>
              <a:t>Quantum corrections are </a:t>
            </a:r>
            <a:r>
              <a:rPr lang="es-ES" sz="1400" dirty="0"/>
              <a:t>negligible</a:t>
            </a:r>
            <a:r>
              <a:rPr lang="en-GB" sz="1400" noProof="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srgbClr val="FFC000"/>
                </a:solidFill>
              </a:rPr>
              <a:t> </a:t>
            </a:r>
            <a:r>
              <a:rPr lang="en-GB" sz="1400" noProof="0" dirty="0" err="1"/>
              <a:t>Inflaton</a:t>
            </a:r>
            <a:r>
              <a:rPr lang="en-GB" sz="1400" noProof="0" dirty="0"/>
              <a:t> potential still </a:t>
            </a:r>
            <a:r>
              <a:rPr lang="es-ES" sz="1400" dirty="0"/>
              <a:t>negligible</a:t>
            </a:r>
            <a:r>
              <a:rPr lang="en-GB" sz="1400" noProof="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r>
              <a:rPr lang="en-GB" sz="1400" dirty="0"/>
              <a:t>		</a:t>
            </a:r>
            <a:endParaRPr lang="en-GB" sz="1400" noProof="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E12312-714D-B447-0971-657B3F9513F5}"/>
              </a:ext>
            </a:extLst>
          </p:cNvPr>
          <p:cNvSpPr txBox="1"/>
          <p:nvPr/>
        </p:nvSpPr>
        <p:spPr>
          <a:xfrm>
            <a:off x="8407909" y="2456687"/>
            <a:ext cx="362559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srgbClr val="FFC000"/>
                </a:solidFill>
              </a:rPr>
              <a:t> </a:t>
            </a:r>
            <a:r>
              <a:rPr lang="en-GB" sz="1400" noProof="0" dirty="0"/>
              <a:t>Quantum corrections still </a:t>
            </a:r>
            <a:r>
              <a:rPr lang="es-ES" sz="1400" dirty="0"/>
              <a:t>negligible</a:t>
            </a:r>
            <a:r>
              <a:rPr lang="en-GB" sz="1400" noProof="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r>
              <a:rPr lang="en-GB" sz="14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noProof="0" dirty="0">
                <a:solidFill>
                  <a:srgbClr val="FFC000"/>
                </a:solidFill>
              </a:rPr>
              <a:t> </a:t>
            </a:r>
            <a:r>
              <a:rPr lang="en-GB" sz="1400" noProof="0" dirty="0" err="1"/>
              <a:t>Inflaton</a:t>
            </a:r>
            <a:r>
              <a:rPr lang="en-GB" sz="1400" noProof="0" dirty="0"/>
              <a:t> potential becomes dominant.</a:t>
            </a:r>
            <a:endParaRPr lang="en-GB" sz="1400" noProof="0" dirty="0">
              <a:solidFill>
                <a:srgbClr val="C00000"/>
              </a:solidFill>
            </a:endParaRPr>
          </a:p>
          <a:p>
            <a:endParaRPr lang="en-GB" sz="1400" noProof="0" dirty="0">
              <a:solidFill>
                <a:srgbClr val="C00000"/>
              </a:solidFill>
            </a:endParaRPr>
          </a:p>
          <a:p>
            <a:endParaRPr lang="en-GB" sz="1400" dirty="0">
              <a:solidFill>
                <a:srgbClr val="C00000"/>
              </a:solidFill>
            </a:endParaRPr>
          </a:p>
          <a:p>
            <a:endParaRPr lang="en-GB" sz="1400" noProof="0" dirty="0">
              <a:solidFill>
                <a:srgbClr val="C00000"/>
              </a:solidFill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1A52E0-2FA6-30BF-62E7-E09FDFD55B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2D601-A7D7-6443-FB48-3C44350A3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3" name="Picture 12" descr="A picture containing font, graphics, graphic design, text">
            <a:extLst>
              <a:ext uri="{FF2B5EF4-FFF2-40B4-BE49-F238E27FC236}">
                <a16:creationId xmlns:a16="http://schemas.microsoft.com/office/drawing/2014/main" id="{0B9C5845-9912-BAE2-FE48-283E49E2CF4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15" name="Arrow: Down 14">
            <a:extLst>
              <a:ext uri="{FF2B5EF4-FFF2-40B4-BE49-F238E27FC236}">
                <a16:creationId xmlns:a16="http://schemas.microsoft.com/office/drawing/2014/main" id="{E3DF526B-20BF-B5E5-3BF8-4D0FFC293691}"/>
              </a:ext>
            </a:extLst>
          </p:cNvPr>
          <p:cNvSpPr/>
          <p:nvPr/>
        </p:nvSpPr>
        <p:spPr>
          <a:xfrm>
            <a:off x="1866325" y="2871263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3F7EF7B8-6C99-F2FA-EF50-638670BBC20A}"/>
              </a:ext>
            </a:extLst>
          </p:cNvPr>
          <p:cNvSpPr/>
          <p:nvPr/>
        </p:nvSpPr>
        <p:spPr>
          <a:xfrm>
            <a:off x="1861275" y="4335553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1F705822-40A2-1583-7ADD-B41057F609CA}"/>
              </a:ext>
            </a:extLst>
          </p:cNvPr>
          <p:cNvSpPr/>
          <p:nvPr/>
        </p:nvSpPr>
        <p:spPr>
          <a:xfrm>
            <a:off x="6014464" y="2867504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AEEAE19F-EE2A-2E6B-CA19-EE880D129E50}"/>
              </a:ext>
            </a:extLst>
          </p:cNvPr>
          <p:cNvSpPr/>
          <p:nvPr/>
        </p:nvSpPr>
        <p:spPr>
          <a:xfrm>
            <a:off x="5995138" y="4335554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0B54E58F-9661-9D26-1AD1-002E2D335FB7}"/>
              </a:ext>
            </a:extLst>
          </p:cNvPr>
          <p:cNvSpPr/>
          <p:nvPr/>
        </p:nvSpPr>
        <p:spPr>
          <a:xfrm>
            <a:off x="10215085" y="2873647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C9432C18-9C47-AF33-B115-2A45F18D5918}"/>
              </a:ext>
            </a:extLst>
          </p:cNvPr>
          <p:cNvSpPr/>
          <p:nvPr/>
        </p:nvSpPr>
        <p:spPr>
          <a:xfrm>
            <a:off x="10215085" y="4335552"/>
            <a:ext cx="191075" cy="180975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C0622A-DAD2-43FB-43B7-904565DCC221}"/>
              </a:ext>
            </a:extLst>
          </p:cNvPr>
          <p:cNvSpPr txBox="1"/>
          <p:nvPr/>
        </p:nvSpPr>
        <p:spPr>
          <a:xfrm>
            <a:off x="1033031" y="3120938"/>
            <a:ext cx="1847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noProof="0" dirty="0"/>
              <a:t> Bouncing dynamics</a:t>
            </a:r>
            <a:endParaRPr lang="es-ES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FF67C4-56A1-2B1C-A6A5-F55F3070C951}"/>
              </a:ext>
            </a:extLst>
          </p:cNvPr>
          <p:cNvSpPr txBox="1"/>
          <p:nvPr/>
        </p:nvSpPr>
        <p:spPr>
          <a:xfrm>
            <a:off x="1062395" y="4613575"/>
            <a:ext cx="1752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Kinetic domination</a:t>
            </a:r>
            <a:endParaRPr lang="en-GB" sz="1400" noProof="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E58F3A-B9D9-A757-5A7E-B4A3BC603413}"/>
              </a:ext>
            </a:extLst>
          </p:cNvPr>
          <p:cNvSpPr txBox="1"/>
          <p:nvPr/>
        </p:nvSpPr>
        <p:spPr>
          <a:xfrm>
            <a:off x="5362286" y="3120937"/>
            <a:ext cx="14954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Classical regime</a:t>
            </a:r>
            <a:endParaRPr lang="en-GB" sz="1400" noProof="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14095B-42EF-E701-23CD-046B1C4D87E9}"/>
              </a:ext>
            </a:extLst>
          </p:cNvPr>
          <p:cNvSpPr txBox="1"/>
          <p:nvPr/>
        </p:nvSpPr>
        <p:spPr>
          <a:xfrm>
            <a:off x="5233698" y="4611123"/>
            <a:ext cx="1752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Kinetic domination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783054-C9B8-1CEB-70F2-06B667B15B24}"/>
              </a:ext>
            </a:extLst>
          </p:cNvPr>
          <p:cNvSpPr txBox="1"/>
          <p:nvPr/>
        </p:nvSpPr>
        <p:spPr>
          <a:xfrm>
            <a:off x="9665645" y="3120937"/>
            <a:ext cx="14933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Classical regime </a:t>
            </a:r>
            <a:endParaRPr lang="es-ES" sz="1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7D65FD0-912A-A4C8-8C85-33D93EA543D7}"/>
              </a:ext>
            </a:extLst>
          </p:cNvPr>
          <p:cNvSpPr txBox="1"/>
          <p:nvPr/>
        </p:nvSpPr>
        <p:spPr>
          <a:xfrm>
            <a:off x="9298543" y="4611123"/>
            <a:ext cx="20353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Slow Roll domination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3882EE-217B-6040-9489-3E1BFB71D64A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25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22" grpId="0" uiExpand="1" build="allAtOnce"/>
      <p:bldP spid="24" grpId="0"/>
      <p:bldP spid="25" grpId="0"/>
      <p:bldP spid="15" grpId="0" animBg="1"/>
      <p:bldP spid="17" grpId="0" animBg="1"/>
      <p:bldP spid="18" grpId="0" animBg="1"/>
      <p:bldP spid="21" grpId="0" animBg="1"/>
      <p:bldP spid="28" grpId="0" animBg="1"/>
      <p:bldP spid="29" grpId="0" animBg="1"/>
      <p:bldP spid="33" grpId="0"/>
      <p:bldP spid="37" grpId="0"/>
      <p:bldP spid="43" grpId="0"/>
      <p:bldP spid="45" grpId="0"/>
      <p:bldP spid="47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C1672-4453-8EB5-7771-EDA884EFD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05855D5-8F23-4BD7-5062-2DB1FDA35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609600"/>
            <a:ext cx="10744799" cy="970450"/>
          </a:xfrm>
        </p:spPr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OSMOLOGICAL PERTURBATIONS: QUANTIZATION APPROACHES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19E5E66-3DF0-530E-A517-0B4D90E9785E}"/>
              </a:ext>
            </a:extLst>
          </p:cNvPr>
          <p:cNvCxnSpPr>
            <a:cxnSpLocks/>
          </p:cNvCxnSpPr>
          <p:nvPr/>
        </p:nvCxnSpPr>
        <p:spPr>
          <a:xfrm>
            <a:off x="6068949" y="2479167"/>
            <a:ext cx="27051" cy="3255589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FAD32EF-FD84-52E3-C41C-371AA4B53814}"/>
              </a:ext>
            </a:extLst>
          </p:cNvPr>
          <p:cNvSpPr txBox="1"/>
          <p:nvPr/>
        </p:nvSpPr>
        <p:spPr>
          <a:xfrm>
            <a:off x="923736" y="1968195"/>
            <a:ext cx="420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noProof="0" dirty="0">
                <a:latin typeface="MV Boli" panose="02000500030200090000" pitchFamily="2" charset="0"/>
                <a:cs typeface="MV Boli" panose="02000500030200090000" pitchFamily="2" charset="0"/>
              </a:rPr>
              <a:t>Hybrid quantization approach</a:t>
            </a:r>
          </a:p>
          <a:p>
            <a:pPr algn="ctr"/>
            <a:r>
              <a:rPr lang="en-GB" sz="1200" b="1" u="sng" noProof="0" dirty="0">
                <a:solidFill>
                  <a:srgbClr val="FFC000"/>
                </a:solidFill>
              </a:rPr>
              <a:t>[Castelló Gomar, Martín-Benito, Mena Marugán, '16]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83E20F-0142-D11D-B8FE-4F3C118488D7}"/>
              </a:ext>
            </a:extLst>
          </p:cNvPr>
          <p:cNvSpPr txBox="1"/>
          <p:nvPr/>
        </p:nvSpPr>
        <p:spPr>
          <a:xfrm>
            <a:off x="6893972" y="1968195"/>
            <a:ext cx="4209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noProof="0" dirty="0">
                <a:latin typeface="MV Boli" panose="02000500030200090000" pitchFamily="2" charset="0"/>
                <a:cs typeface="MV Boli" panose="02000500030200090000" pitchFamily="2" charset="0"/>
              </a:rPr>
              <a:t>Dressed metric quantization approach</a:t>
            </a:r>
          </a:p>
          <a:p>
            <a:pPr algn="ctr"/>
            <a:r>
              <a:rPr lang="en-GB" sz="1200" b="1" u="sng" noProof="0" dirty="0">
                <a:solidFill>
                  <a:srgbClr val="FFC000"/>
                </a:solidFill>
              </a:rPr>
              <a:t>[Agullo, Ashtekar, Nelson, '11]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0BE6AB-6A72-F8B0-C869-E1F4A699A909}"/>
              </a:ext>
            </a:extLst>
          </p:cNvPr>
          <p:cNvSpPr txBox="1"/>
          <p:nvPr/>
        </p:nvSpPr>
        <p:spPr>
          <a:xfrm>
            <a:off x="466725" y="2687769"/>
            <a:ext cx="53497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GB" sz="1600" noProof="0" dirty="0"/>
              <a:t>Simultaneous quantization of the background and the perturbations as a constrained canonical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GB" sz="1600" noProof="0" dirty="0">
                <a:solidFill>
                  <a:srgbClr val="C00000"/>
                </a:solidFill>
              </a:rPr>
              <a:t> </a:t>
            </a:r>
            <a:r>
              <a:rPr lang="en-GB" sz="1600" noProof="0" dirty="0"/>
              <a:t>The resulting truncated Hamiltonian is quantized combining a background quantization à la Loops and Fock quantization of the perturbations.</a:t>
            </a:r>
          </a:p>
          <a:p>
            <a:endParaRPr lang="en-GB" sz="1600" noProof="0" dirty="0"/>
          </a:p>
          <a:p>
            <a:endParaRPr lang="en-GB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US" sz="1600" dirty="0"/>
              <a:t>Evolution equations for the linear perturbations can be then derived, but the effective masses are different from those in GR.</a:t>
            </a:r>
            <a:endParaRPr lang="en-GB" sz="1600" b="1" noProof="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F461BF-CA0F-B261-A48C-7918676D3A8D}"/>
              </a:ext>
            </a:extLst>
          </p:cNvPr>
          <p:cNvSpPr txBox="1"/>
          <p:nvPr/>
        </p:nvSpPr>
        <p:spPr>
          <a:xfrm>
            <a:off x="6282768" y="2687768"/>
            <a:ext cx="52985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GB" sz="1600" dirty="0"/>
              <a:t>Separately </a:t>
            </a:r>
            <a:r>
              <a:rPr lang="en-GB" sz="1600" noProof="0" dirty="0"/>
              <a:t>quantization of the background geometry, using Loops technics and the perturbations.</a:t>
            </a:r>
          </a:p>
          <a:p>
            <a:endParaRPr lang="en-GB" sz="1600" noProof="0" dirty="0"/>
          </a:p>
          <a:p>
            <a:endParaRPr lang="en-GB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GB" sz="1600" noProof="0" dirty="0"/>
              <a:t> We dress the phase space of the perturbations with a metric with quantum corrections. </a:t>
            </a:r>
          </a:p>
          <a:p>
            <a:endParaRPr lang="en-GB" sz="1600" noProof="0" dirty="0"/>
          </a:p>
          <a:p>
            <a:endParaRPr lang="en-GB" sz="1600" noProof="0" dirty="0"/>
          </a:p>
          <a:p>
            <a:endParaRPr lang="en-GB" sz="1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rgbClr val="FFC000"/>
                </a:solidFill>
              </a:rPr>
              <a:t> </a:t>
            </a:r>
            <a:r>
              <a:rPr lang="en-GB" sz="1600" noProof="0" dirty="0"/>
              <a:t>The resulting equations of the linear perturbations are the same to those in GR but the background geometry differs.</a:t>
            </a:r>
            <a:endParaRPr lang="en-GB" sz="1200" b="1" noProof="0" dirty="0">
              <a:solidFill>
                <a:srgbClr val="C0000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32DA618-9D10-EC45-66B2-B71B9E9DD8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14243D8-296F-0AA5-82DE-9C2C6F506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6" name="Picture 15" descr="A picture containing font, graphics, graphic design, text">
            <a:extLst>
              <a:ext uri="{FF2B5EF4-FFF2-40B4-BE49-F238E27FC236}">
                <a16:creationId xmlns:a16="http://schemas.microsoft.com/office/drawing/2014/main" id="{696DC2DA-A3F1-7EC8-80EF-A8FA3D6AB07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EDBE9C-F141-B061-82F5-F7F52CE7BF3B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92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5E24C-0700-F0FC-6F90-2852FE0F9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40B65B2A-901A-55A0-3F09-BD4531FBD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NITIAL CONDITIONS: VACUUM CHOICE – NOAHD VACUUM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263425-E1D9-5CAB-8EF2-8061592CF3B4}"/>
                  </a:ext>
                </a:extLst>
              </p:cNvPr>
              <p:cNvSpPr txBox="1"/>
              <p:nvPr/>
            </p:nvSpPr>
            <p:spPr>
              <a:xfrm>
                <a:off x="534785" y="1697488"/>
                <a:ext cx="1127820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b="1" noProof="0" dirty="0">
                  <a:solidFill>
                    <a:srgbClr val="C00000"/>
                  </a:solidFill>
                </a:endParaRPr>
              </a:p>
              <a:p>
                <a:endParaRPr lang="en-GB" sz="1600" b="1" noProof="0" dirty="0">
                  <a:solidFill>
                    <a:srgbClr val="C00000"/>
                  </a:solidFill>
                </a:endParaRPr>
              </a:p>
              <a:p>
                <a:r>
                  <a:rPr lang="en-GB" sz="1600" b="1" noProof="0" dirty="0">
                    <a:solidFill>
                      <a:srgbClr val="C00000"/>
                    </a:solidFill>
                  </a:rPr>
                  <a:t>	</a:t>
                </a:r>
                <a:r>
                  <a:rPr lang="en-GB" sz="1600" b="1" noProof="0" dirty="0"/>
                  <a:t>… </a:t>
                </a:r>
                <a:r>
                  <a:rPr lang="en-GB" sz="1600" noProof="0" dirty="0"/>
                  <a:t> we need some initial conditions!</a:t>
                </a:r>
              </a:p>
              <a:p>
                <a:endParaRPr lang="en-GB" sz="1600" b="1" noProof="0" dirty="0"/>
              </a:p>
              <a:p>
                <a:endParaRPr lang="en-GB" sz="1600" b="1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b="1" noProof="0" dirty="0">
                    <a:solidFill>
                      <a:srgbClr val="FFC000"/>
                    </a:solidFill>
                  </a:rPr>
                  <a:t>Main</a:t>
                </a:r>
                <a:r>
                  <a:rPr lang="en-GB" sz="1600" noProof="0" dirty="0">
                    <a:solidFill>
                      <a:srgbClr val="FFC000"/>
                    </a:solidFill>
                  </a:rPr>
                  <a:t> g</a:t>
                </a:r>
                <a:r>
                  <a:rPr lang="en-GB" sz="1600" b="1" noProof="0" dirty="0">
                    <a:solidFill>
                      <a:srgbClr val="FFC000"/>
                    </a:solidFill>
                  </a:rPr>
                  <a:t>oal: </a:t>
                </a:r>
                <a:r>
                  <a:rPr lang="en-GB" sz="1600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sz="1600" kern="100" noProof="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Choose a criterion such that it is motivated by fundamental arguments and can potentially lead to a power spectrum with non-oscillating properties.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adopt the Non-</a:t>
                </a:r>
                <a:r>
                  <a:rPr lang="en-GB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Oscilating</a:t>
                </a:r>
                <a:r>
                  <a:rPr lang="en-GB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n-GB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Asympotically</a:t>
                </a:r>
                <a:r>
                  <a:rPr lang="en-GB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Diagonal Hamiltonian vacuum (NOAHD).</a:t>
                </a:r>
              </a:p>
              <a:p>
                <a:endParaRPr lang="en-GB" sz="1600" noProof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noProof="0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600" noProof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vacuum state is associated with a set of annihilation and creation operators, with an evolution that </a:t>
                </a:r>
                <a:r>
                  <a:rPr lang="en-GB" sz="1600" b="1" noProof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depends on the background, </a:t>
                </a:r>
                <a:r>
                  <a:rPr lang="en-GB" sz="1600" noProof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which is directly governed by an asymptotically diagonal Hamiltonian.</a:t>
                </a:r>
                <a:endParaRPr lang="en-GB" sz="1600" noProof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GB" sz="1600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noProof="0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600" noProof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this diagonal Hamiltonian, all interacting terms between the perturbations have been systematically eliminated in the   </a:t>
                </a:r>
                <a:r>
                  <a:rPr lang="en-GB" sz="1600" b="1" noProof="0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ultraviolet regime </a:t>
                </a:r>
                <a14:m>
                  <m:oMath xmlns:m="http://schemas.openxmlformats.org/officeDocument/2006/math">
                    <m:r>
                      <a:rPr lang="en-GB" sz="1600" b="1" i="1" noProof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1600" b="1" i="1" noProof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→+∞</m:t>
                    </m:r>
                  </m:oMath>
                </a14:m>
                <a:r>
                  <a:rPr lang="en-GB" sz="1600" noProof="0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263425-E1D9-5CAB-8EF2-8061592CF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85" y="1697488"/>
                <a:ext cx="11278206" cy="4524315"/>
              </a:xfrm>
              <a:prstGeom prst="rect">
                <a:avLst/>
              </a:prstGeom>
              <a:blipFill>
                <a:blip r:embed="rId2"/>
                <a:stretch>
                  <a:fillRect l="-21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9E742BC-CE1D-F92E-624C-54DA2C2C668C}"/>
              </a:ext>
            </a:extLst>
          </p:cNvPr>
          <p:cNvSpPr txBox="1"/>
          <p:nvPr/>
        </p:nvSpPr>
        <p:spPr>
          <a:xfrm>
            <a:off x="534785" y="1649863"/>
            <a:ext cx="1128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C000"/>
                </a:solidFill>
              </a:rPr>
              <a:t> </a:t>
            </a:r>
            <a:r>
              <a:rPr lang="en-GB" sz="1600" dirty="0"/>
              <a:t>To obtain a modes solution    						We solve the modes equation in each of the different epochs.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D879EEB-B9AA-8E18-D7DD-447CAF4881D8}"/>
              </a:ext>
            </a:extLst>
          </p:cNvPr>
          <p:cNvSpPr/>
          <p:nvPr/>
        </p:nvSpPr>
        <p:spPr>
          <a:xfrm>
            <a:off x="3503958" y="1732595"/>
            <a:ext cx="2514600" cy="20955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rgbClr val="FFC000"/>
              </a:solidFill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A7E929D-B501-A29D-6226-6373EC08B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0EE12B0A-9F2B-93C6-C118-59F786D4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60113" y="6429375"/>
            <a:ext cx="75247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6" name="Picture 15" descr="A picture containing font, graphics, graphic design, text">
            <a:extLst>
              <a:ext uri="{FF2B5EF4-FFF2-40B4-BE49-F238E27FC236}">
                <a16:creationId xmlns:a16="http://schemas.microsoft.com/office/drawing/2014/main" id="{9C31BDEB-C063-F8EA-7524-BD06628F00D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56897A-0666-1557-9E03-3FDAE293D754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62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DF84-92B7-C36B-8119-61274CAE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2EA60B41-114D-ED33-AD28-29C8A22A4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RIMORDIAL POWER SPECTRUM: DEFINITION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60194B-FB17-7436-C8BB-62FD24C3B69B}"/>
                  </a:ext>
                </a:extLst>
              </p:cNvPr>
              <p:cNvSpPr txBox="1"/>
              <p:nvPr/>
            </p:nvSpPr>
            <p:spPr>
              <a:xfrm>
                <a:off x="534785" y="1697488"/>
                <a:ext cx="11278206" cy="1653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 </a:t>
                </a:r>
                <a:r>
                  <a:rPr lang="en-GB" noProof="0" dirty="0">
                    <a:solidFill>
                      <a:schemeClr val="tx1"/>
                    </a:solidFill>
                  </a:rPr>
                  <a:t>We evaluate the Primordial Power Spectrum (PPS) at the time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GB" b="0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GB" noProof="0" dirty="0">
                    <a:solidFill>
                      <a:schemeClr val="tx1"/>
                    </a:solidFill>
                  </a:rPr>
                  <a:t> when all the modes in a given observable window of the CMB have frozen. Using the Slow roll approximation we obtain: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GB" sz="1600" noProof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1600" noProof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GB" sz="1600" noProof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960194B-FB17-7436-C8BB-62FD24C3B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85" y="1697488"/>
                <a:ext cx="11278206" cy="1653466"/>
              </a:xfrm>
              <a:prstGeom prst="rect">
                <a:avLst/>
              </a:prstGeom>
              <a:blipFill>
                <a:blip r:embed="rId6"/>
                <a:stretch>
                  <a:fillRect l="-378" t="-183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F7C45-CEE2-8662-5D5C-EF7BFCC8A40A}"/>
                  </a:ext>
                </a:extLst>
              </p:cNvPr>
              <p:cNvSpPr txBox="1"/>
              <p:nvPr/>
            </p:nvSpPr>
            <p:spPr>
              <a:xfrm>
                <a:off x="3917537" y="2534531"/>
                <a:ext cx="3797899" cy="9534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sub>
                      </m:sSub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GB" i="1" noProof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i="1" noProof="0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GB" b="0" i="1" noProof="0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0" i="1" noProof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i="1" noProof="0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GB" i="1" noProof="0" smtClean="0">
                                              <a:solidFill>
                                                <a:srgbClr val="FFC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i="1" noProof="0" smtClean="0">
                                              <a:solidFill>
                                                <a:srgbClr val="FFC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  <m:r>
                                <a:rPr lang="en-GB" i="1" noProof="0" smtClean="0">
                                  <a:solidFill>
                                    <a:srgbClr val="FFC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i="1" noProof="0" smtClean="0">
                                      <a:solidFill>
                                        <a:srgbClr val="FFC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GB" i="1" noProof="0" smtClean="0">
                                          <a:solidFill>
                                            <a:srgbClr val="FFC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GB" i="1" noProof="0" smtClean="0">
                                              <a:solidFill>
                                                <a:srgbClr val="FFC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GB" i="1" noProof="0" smtClean="0">
                                              <a:solidFill>
                                                <a:srgbClr val="FFC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b="0" i="1" noProof="0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noProof="0" dirty="0"/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F7C45-CEE2-8662-5D5C-EF7BFCC8A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537" y="2534531"/>
                <a:ext cx="3797899" cy="9534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2915C5-E9B8-EA2B-BA4E-63981B584DF1}"/>
                  </a:ext>
                </a:extLst>
              </p:cNvPr>
              <p:cNvSpPr txBox="1"/>
              <p:nvPr/>
            </p:nvSpPr>
            <p:spPr>
              <a:xfrm>
                <a:off x="525355" y="3468392"/>
                <a:ext cx="11278206" cy="1824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>
                    <a:solidFill>
                      <a:schemeClr val="tx1"/>
                    </a:solidFill>
                  </a:rPr>
                  <a:t>The constants modes of the Slow-roll mode solution,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noProof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  <m:r>
                      <a:rPr lang="en-GB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noProof="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noProof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GB" noProof="0" dirty="0">
                    <a:solidFill>
                      <a:schemeClr val="tx1"/>
                    </a:solidFill>
                  </a:rPr>
                  <a:t>, can be computed analytically </a:t>
                </a:r>
                <a:r>
                  <a:rPr lang="en-GB" noProof="0" dirty="0"/>
                  <a:t>!</a:t>
                </a:r>
              </a:p>
              <a:p>
                <a:endParaRPr lang="en-GB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/>
                  <a:t>They depend on the evolution of the modes through the bounce epoch, kinetic domination epoch and slow-roll epoch </a:t>
                </a:r>
              </a:p>
              <a:p>
                <a:endParaRPr lang="en-GB" noProof="0" dirty="0"/>
              </a:p>
              <a:p>
                <a:r>
                  <a:rPr lang="en-GB" dirty="0"/>
                  <a:t>		</a:t>
                </a:r>
                <a:r>
                  <a:rPr lang="en-GB" noProof="0" dirty="0"/>
                  <a:t>…and on the choice of the vacuum state!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2915C5-E9B8-EA2B-BA4E-63981B58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55" y="3468392"/>
                <a:ext cx="11278206" cy="1824346"/>
              </a:xfrm>
              <a:prstGeom prst="rect">
                <a:avLst/>
              </a:prstGeom>
              <a:blipFill>
                <a:blip r:embed="rId8"/>
                <a:stretch>
                  <a:fillRect l="-324" r="-486" b="-4348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Graphic 3">
            <a:extLst>
              <a:ext uri="{FF2B5EF4-FFF2-40B4-BE49-F238E27FC236}">
                <a16:creationId xmlns:a16="http://schemas.microsoft.com/office/drawing/2014/main" id="{D23A955F-494A-396C-666A-1E43A07314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B77616FF-7677-AC1A-EEDD-9B0EBB2A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3" name="Picture 12" descr="A picture containing font, graphics, graphic design, text">
            <a:extLst>
              <a:ext uri="{FF2B5EF4-FFF2-40B4-BE49-F238E27FC236}">
                <a16:creationId xmlns:a16="http://schemas.microsoft.com/office/drawing/2014/main" id="{28041211-560E-A6E3-AC77-921CEBAEF73D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F79CF8C-DD85-17E6-4827-FA6C3FBE6C6B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44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333B7-DF3C-A9EB-3B44-1BC6DDD90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60808ED9-AD8A-F895-EBBD-43E4B69C9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RIMORDIAL POWER SPECTRUM: PARAMETRIZATION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7FB403-63C2-93C9-091D-5186004BC0FB}"/>
                  </a:ext>
                </a:extLst>
              </p:cNvPr>
              <p:cNvSpPr txBox="1"/>
              <p:nvPr/>
            </p:nvSpPr>
            <p:spPr>
              <a:xfrm>
                <a:off x="534785" y="1666710"/>
                <a:ext cx="11278206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>
                    <a:solidFill>
                      <a:srgbClr val="C00000"/>
                    </a:solidFill>
                  </a:rPr>
                  <a:t> </a:t>
                </a:r>
                <a:r>
                  <a:rPr lang="en-GB" noProof="0" dirty="0">
                    <a:solidFill>
                      <a:schemeClr val="tx1"/>
                    </a:solidFill>
                  </a:rPr>
                  <a:t>In the resulting PPS there exist 3 different scales: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noProof="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GB" noProof="0" dirty="0"/>
                  <a:t> Quantum bounce scale : 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GB" noProof="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GB" noProof="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GB" noProof="0" dirty="0"/>
                  <a:t> Kinetic domination scale : 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noProof="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endParaRPr lang="en-GB" noProof="0" dirty="0"/>
              </a:p>
              <a:p>
                <a:pPr marL="742950" lvl="1" indent="-285750">
                  <a:buFont typeface="Wingdings" panose="05000000000000000000" pitchFamily="2" charset="2"/>
                  <a:buChar char="Ø"/>
                </a:pPr>
                <a:r>
                  <a:rPr lang="en-GB" noProof="0" dirty="0"/>
                  <a:t> Slow roll scale : 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m:rPr>
                        <m:lit/>
                      </m:rPr>
                      <a:rPr lang="en-GB" i="1" noProof="0" smtClean="0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7FB403-63C2-93C9-091D-5186004BC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85" y="1666710"/>
                <a:ext cx="11278206" cy="2031325"/>
              </a:xfrm>
              <a:prstGeom prst="rect">
                <a:avLst/>
              </a:prstGeom>
              <a:blipFill>
                <a:blip r:embed="rId3"/>
                <a:stretch>
                  <a:fillRect l="-378" t="-1497" b="-359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F223975-B397-EAA1-0B2B-0F51ADB956C3}"/>
              </a:ext>
            </a:extLst>
          </p:cNvPr>
          <p:cNvSpPr txBox="1"/>
          <p:nvPr/>
        </p:nvSpPr>
        <p:spPr>
          <a:xfrm>
            <a:off x="6490901" y="336388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GB" b="0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A1C0D9-139D-6710-CBC7-E40CFF2282BF}"/>
                  </a:ext>
                </a:extLst>
              </p:cNvPr>
              <p:cNvSpPr txBox="1"/>
              <p:nvPr/>
            </p:nvSpPr>
            <p:spPr>
              <a:xfrm>
                <a:off x="534785" y="3861571"/>
                <a:ext cx="11152390" cy="210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/>
                  <a:t>In addition,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GB" i="1" noProof="0" smtClean="0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GB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noProof="0" dirty="0"/>
              </a:p>
              <a:p>
                <a:endParaRPr lang="en-GB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/>
                  <a:t>The scalar slow roll constant modes 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  <m:r>
                      <a:rPr lang="en-GB" i="1" noProof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noProof="0" dirty="0"/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bSup>
                    <m:r>
                      <a:rPr lang="es-E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GB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s-E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noProof="0" dirty="0"/>
                  <a:t> 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noProof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 noProof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 noProof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noProof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GB" noProof="0" dirty="0"/>
                  <a:t> =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sup>
                    </m:sSubSup>
                    <m:r>
                      <a:rPr lang="es-ES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GB" b="1" i="1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b="1" i="1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s-ES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b="1" noProof="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noProof="0" dirty="0">
                    <a:solidFill>
                      <a:srgbClr val="FFC000"/>
                    </a:solidFill>
                  </a:rPr>
                  <a:t> </a:t>
                </a:r>
                <a:r>
                  <a:rPr lang="en-GB" noProof="0" dirty="0"/>
                  <a:t>The PPS yields:</a:t>
                </a:r>
              </a:p>
              <a:p>
                <a:endParaRPr lang="en-GB" noProof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A1C0D9-139D-6710-CBC7-E40CFF228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85" y="3861571"/>
                <a:ext cx="11152390" cy="2101344"/>
              </a:xfrm>
              <a:prstGeom prst="rect">
                <a:avLst/>
              </a:prstGeom>
              <a:blipFill>
                <a:blip r:embed="rId4"/>
                <a:stretch>
                  <a:fillRect l="-383" t="-144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row: Right 10">
            <a:extLst>
              <a:ext uri="{FF2B5EF4-FFF2-40B4-BE49-F238E27FC236}">
                <a16:creationId xmlns:a16="http://schemas.microsoft.com/office/drawing/2014/main" id="{6430CB6A-6BD2-3506-6C19-934911E83926}"/>
              </a:ext>
            </a:extLst>
          </p:cNvPr>
          <p:cNvSpPr/>
          <p:nvPr/>
        </p:nvSpPr>
        <p:spPr>
          <a:xfrm>
            <a:off x="3570633" y="3901240"/>
            <a:ext cx="1601442" cy="276999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rgbClr val="FFC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3F32EB-9F20-BE46-8CA0-54FE1BFB745E}"/>
                  </a:ext>
                </a:extLst>
              </p:cNvPr>
              <p:cNvSpPr txBox="1"/>
              <p:nvPr/>
            </p:nvSpPr>
            <p:spPr>
              <a:xfrm>
                <a:off x="5242900" y="3861571"/>
                <a:ext cx="114717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≪</m:t>
                      </m:r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b="0" noProof="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13F32EB-9F20-BE46-8CA0-54FE1BFB7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900" y="3861571"/>
                <a:ext cx="1147174" cy="276999"/>
              </a:xfrm>
              <a:prstGeom prst="rect">
                <a:avLst/>
              </a:prstGeom>
              <a:blipFill>
                <a:blip r:embed="rId9"/>
                <a:stretch>
                  <a:fillRect l="-4255" r="-1064" b="-1739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row: Right 14">
            <a:extLst>
              <a:ext uri="{FF2B5EF4-FFF2-40B4-BE49-F238E27FC236}">
                <a16:creationId xmlns:a16="http://schemas.microsoft.com/office/drawing/2014/main" id="{E4450447-CE27-E880-3695-0C47197A001A}"/>
              </a:ext>
            </a:extLst>
          </p:cNvPr>
          <p:cNvSpPr/>
          <p:nvPr/>
        </p:nvSpPr>
        <p:spPr>
          <a:xfrm>
            <a:off x="5953125" y="2314224"/>
            <a:ext cx="3826414" cy="276999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4A80EF-A711-C245-6C5C-57B8A0DBA685}"/>
                  </a:ext>
                </a:extLst>
              </p:cNvPr>
              <p:cNvSpPr txBox="1"/>
              <p:nvPr/>
            </p:nvSpPr>
            <p:spPr>
              <a:xfrm>
                <a:off x="9941667" y="2043540"/>
                <a:ext cx="1871324" cy="8183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GB" b="0" i="1" noProof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b="0" i="1" noProof="0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b="0" i="1" noProof="0" smtClean="0">
                          <a:latin typeface="Cambria Math" panose="02040503050406030204" pitchFamily="18" charset="0"/>
                        </a:rPr>
                        <m:t>  </m:t>
                      </m:r>
                      <m:rad>
                        <m:radPr>
                          <m:degHide m:val="on"/>
                          <m:ctrlPr>
                            <a:rPr lang="en-GB" b="0" i="1" noProof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sSubSup>
                                <m:sSubSupPr>
                                  <m:ctrlP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</m:oMath>
                  </m:oMathPara>
                </a14:m>
                <a:endParaRPr lang="en-GB" b="0" noProof="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4A80EF-A711-C245-6C5C-57B8A0DBA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667" y="2043540"/>
                <a:ext cx="1871324" cy="818366"/>
              </a:xfrm>
              <a:prstGeom prst="rect">
                <a:avLst/>
              </a:prstGeom>
              <a:blipFill>
                <a:blip r:embed="rId10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Graphic 1">
            <a:extLst>
              <a:ext uri="{FF2B5EF4-FFF2-40B4-BE49-F238E27FC236}">
                <a16:creationId xmlns:a16="http://schemas.microsoft.com/office/drawing/2014/main" id="{7C1BAE9E-6041-A01B-EDD0-A4E489BA9F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683501F0-FF38-5652-D669-6DD991824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8" name="Picture 17" descr="A picture containing font, graphics, graphic design, text">
            <a:extLst>
              <a:ext uri="{FF2B5EF4-FFF2-40B4-BE49-F238E27FC236}">
                <a16:creationId xmlns:a16="http://schemas.microsoft.com/office/drawing/2014/main" id="{62F64A0D-E1C7-22A9-4D15-B538DA2FE878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51F5D0-FA5D-E780-F777-A05326EE01E7}"/>
                  </a:ext>
                </a:extLst>
              </p:cNvPr>
              <p:cNvSpPr txBox="1"/>
              <p:nvPr/>
            </p:nvSpPr>
            <p:spPr>
              <a:xfrm>
                <a:off x="3871743" y="5193088"/>
                <a:ext cx="3889488" cy="7688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e>
                        <m: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ℛ</m:t>
                          </m:r>
                        </m:sub>
                      </m:sSub>
                      <m:r>
                        <a:rPr lang="en-GB" i="1" noProof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s-ES" b="0" i="1" noProof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s-ES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s-ES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s-ES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 ×</m:t>
                      </m:r>
                      <m:sSub>
                        <m:sSub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lang="en-GB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i="1" noProof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GB" i="1" noProof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i="1" noProof="0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GB" b="0" i="1" noProof="0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GB" b="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GB" i="1" noProof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GB" i="1" noProof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51F5D0-FA5D-E780-F777-A05326EE0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743" y="5193088"/>
                <a:ext cx="3889488" cy="7688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3D79A6B-959F-9080-47E4-13277AF14C49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97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5" grpId="0" animBg="1"/>
      <p:bldP spid="16" grpId="0"/>
      <p:bldP spid="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AE5D6-E18C-9364-E9F3-B8C25BB92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B5B317E-EC56-4B9D-F45A-D3A61E38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noProof="0" dirty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RIMORDIAL POWER SPECTRUM : SCALAR PERTUBATIONS</a:t>
            </a:r>
            <a:endParaRPr lang="en-GB" noProof="0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402DB73-BEF5-2552-C99F-3DAED2ACA6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2052" y="5961889"/>
            <a:ext cx="2880939" cy="600196"/>
          </a:xfrm>
          <a:prstGeom prst="rect">
            <a:avLst/>
          </a:prstGeom>
        </p:spPr>
      </p:pic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1CCB9B90-D784-4006-FCB0-E91F6725B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9446" y="6430037"/>
            <a:ext cx="753545" cy="365125"/>
          </a:xfrm>
        </p:spPr>
        <p:txBody>
          <a:bodyPr/>
          <a:lstStyle/>
          <a:p>
            <a:fld id="{BF7449B5-18EE-4779-B669-4F54186A263E}" type="slidenum">
              <a:rPr lang="es-ES" sz="1600" b="1" smtClean="0">
                <a:solidFill>
                  <a:srgbClr val="FFC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</a:t>
            </a:fld>
            <a:endParaRPr lang="es-ES" sz="1600" b="1" dirty="0">
              <a:solidFill>
                <a:srgbClr val="FFC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11" name="Picture 10" descr="A picture containing font, graphics, graphic design, text">
            <a:extLst>
              <a:ext uri="{FF2B5EF4-FFF2-40B4-BE49-F238E27FC236}">
                <a16:creationId xmlns:a16="http://schemas.microsoft.com/office/drawing/2014/main" id="{18F9FBF1-F42E-4673-059F-CB159FAEAD1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09" y="5961888"/>
            <a:ext cx="2450561" cy="600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A3F65B-CE9A-78BD-CF47-89CFDD1CFB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" t="8656" r="2765"/>
          <a:stretch>
            <a:fillRect/>
          </a:stretch>
        </p:blipFill>
        <p:spPr>
          <a:xfrm>
            <a:off x="2194951" y="1550930"/>
            <a:ext cx="7791450" cy="431048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FD3191-FC81-36BE-945A-6D66487DAF1F}"/>
              </a:ext>
            </a:extLst>
          </p:cNvPr>
          <p:cNvSpPr/>
          <p:nvPr/>
        </p:nvSpPr>
        <p:spPr>
          <a:xfrm>
            <a:off x="3778147" y="6061931"/>
            <a:ext cx="4625058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FAU² WORKSHOP</a:t>
            </a:r>
            <a:endParaRPr lang="en-GB" sz="1600" noProof="0" dirty="0">
              <a:ln w="0"/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35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61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1590</TotalTime>
  <Words>1238</Words>
  <Application>Microsoft Office PowerPoint</Application>
  <PresentationFormat>Widescreen</PresentationFormat>
  <Paragraphs>239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Calisto MT</vt:lpstr>
      <vt:lpstr>Cambria Math</vt:lpstr>
      <vt:lpstr>MV Boli</vt:lpstr>
      <vt:lpstr>Times New Roman</vt:lpstr>
      <vt:lpstr>Wingdings</vt:lpstr>
      <vt:lpstr>Wingdings 2</vt:lpstr>
      <vt:lpstr>Slate</vt:lpstr>
      <vt:lpstr>Parametrization of the Primordial Power Spectrum in Loop Quantum Cosmology</vt:lpstr>
      <vt:lpstr>INTRODUCTION</vt:lpstr>
      <vt:lpstr>EFFECTIVE LQC DYNAMICS</vt:lpstr>
      <vt:lpstr>EFFECTIVE LQC DYNAMICS:</vt:lpstr>
      <vt:lpstr>COSMOLOGICAL PERTURBATIONS: QUANTIZATION APPROACHES</vt:lpstr>
      <vt:lpstr>INITIAL CONDITIONS: VACUUM CHOICE – NOAHD VACUUM</vt:lpstr>
      <vt:lpstr>PRIMORDIAL POWER SPECTRUM: DEFINITION</vt:lpstr>
      <vt:lpstr>PRIMORDIAL POWER SPECTRUM: PARAMETRIZATION</vt:lpstr>
      <vt:lpstr>PRIMORDIAL POWER SPECTRUM : SCALAR PERTUBATIONS</vt:lpstr>
      <vt:lpstr>PRIMORDIAL POWER SPECTRUM : TENSOR PERTUBATIONS ?</vt:lpstr>
      <vt:lpstr>PRIMORDIAL POWER SPECTRUM : TENSOR PERTUBATIONS</vt:lpstr>
      <vt:lpstr>ANGULAR POWER SPECTRUM SCALE</vt:lpstr>
      <vt:lpstr>CMB OBSERVABLE WINDOW IN THE PRIMORDIAL POWER SPECTRUM</vt:lpstr>
      <vt:lpstr>ANGULAR POWER SPECTRUM: HYBRID CASE</vt:lpstr>
      <vt:lpstr>ANGULAR POWER SPECTRUM: DRESSED METRIC CASE</vt:lpstr>
      <vt:lpstr>ANGULAR POWER SPECTRUM: hLQC vs dmLQC</vt:lpstr>
      <vt:lpstr>ANGULAR POWER SPECTRUM: ZOOM IN</vt:lpstr>
      <vt:lpstr>WHAT IS NEXT ?</vt:lpstr>
      <vt:lpstr>INTERDISCIPLINARY CONNECTIONS?</vt:lpstr>
      <vt:lpstr>CONCLUSIONS: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Antonio Vicente Becerril</dc:creator>
  <cp:lastModifiedBy>Antonio Vicente Becerril</cp:lastModifiedBy>
  <cp:revision>36</cp:revision>
  <dcterms:created xsi:type="dcterms:W3CDTF">2026-02-04T10:47:38Z</dcterms:created>
  <dcterms:modified xsi:type="dcterms:W3CDTF">2026-07-09T13:54:44Z</dcterms:modified>
</cp:coreProperties>
</file>