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ink/ink3.xml" ContentType="application/inkml+xml"/>
  <Override PartName="/ppt/notesSlides/notesSlide5.xml" ContentType="application/vnd.openxmlformats-officedocument.presentationml.notesSlide+xml"/>
  <Override PartName="/ppt/ink/ink4.xml" ContentType="application/inkml+xml"/>
  <Override PartName="/ppt/notesSlides/notesSlide6.xml" ContentType="application/vnd.openxmlformats-officedocument.presentationml.notesSlide+xml"/>
  <Override PartName="/ppt/ink/ink5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934" r:id="rId1"/>
  </p:sldMasterIdLst>
  <p:notesMasterIdLst>
    <p:notesMasterId r:id="rId26"/>
  </p:notesMasterIdLst>
  <p:handoutMasterIdLst>
    <p:handoutMasterId r:id="rId27"/>
  </p:handoutMasterIdLst>
  <p:sldIdLst>
    <p:sldId id="290" r:id="rId2"/>
    <p:sldId id="531" r:id="rId3"/>
    <p:sldId id="543" r:id="rId4"/>
    <p:sldId id="564" r:id="rId5"/>
    <p:sldId id="544" r:id="rId6"/>
    <p:sldId id="545" r:id="rId7"/>
    <p:sldId id="546" r:id="rId8"/>
    <p:sldId id="560" r:id="rId9"/>
    <p:sldId id="562" r:id="rId10"/>
    <p:sldId id="555" r:id="rId11"/>
    <p:sldId id="532" r:id="rId12"/>
    <p:sldId id="533" r:id="rId13"/>
    <p:sldId id="538" r:id="rId14"/>
    <p:sldId id="535" r:id="rId15"/>
    <p:sldId id="539" r:id="rId16"/>
    <p:sldId id="563" r:id="rId17"/>
    <p:sldId id="536" r:id="rId18"/>
    <p:sldId id="559" r:id="rId19"/>
    <p:sldId id="558" r:id="rId20"/>
    <p:sldId id="565" r:id="rId21"/>
    <p:sldId id="551" r:id="rId22"/>
    <p:sldId id="326" r:id="rId23"/>
    <p:sldId id="540" r:id="rId24"/>
    <p:sldId id="550" r:id="rId25"/>
  </p:sldIdLst>
  <p:sldSz cx="9144000" cy="6858000" type="screen4x3"/>
  <p:notesSz cx="6797675" cy="9928225"/>
  <p:defaultTextStyle>
    <a:defPPr>
      <a:defRPr lang="de-DE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3619">
          <p15:clr>
            <a:srgbClr val="A4A3A4"/>
          </p15:clr>
        </p15:guide>
        <p15:guide id="2" pos="39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b31ogof" initials="e" lastIdx="1" clrIdx="0">
    <p:extLst>
      <p:ext uri="{19B8F6BF-5375-455C-9EA6-DF929625EA0E}">
        <p15:presenceInfo xmlns:p15="http://schemas.microsoft.com/office/powerpoint/2012/main" userId="S::eb31ogof@fauerlnue.onmicrosoft.com::3f2d9742-8f30-4e13-8ef8-11fc401bd09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32FF"/>
    <a:srgbClr val="FFFF9F"/>
    <a:srgbClr val="104681"/>
    <a:srgbClr val="FF85FF"/>
    <a:srgbClr val="FF9300"/>
    <a:srgbClr val="E5E5E5"/>
    <a:srgbClr val="FFFD78"/>
    <a:srgbClr val="3F6DB0"/>
    <a:srgbClr val="66A1FF"/>
    <a:srgbClr val="00255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ittlere Formatvorlage 1 - Akz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9DCAF9ED-07DC-4A11-8D7F-57B35C25682E}" styleName="Mittlere Formatvorlage 1 - Akz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6E25E649-3F16-4E02-A733-19D2CDBF48F0}" styleName="Mittlere Formatvorlage 3 - Akz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547"/>
    <p:restoredTop sz="90088"/>
  </p:normalViewPr>
  <p:slideViewPr>
    <p:cSldViewPr snapToGrid="0" snapToObjects="1" showGuides="1">
      <p:cViewPr varScale="1">
        <p:scale>
          <a:sx n="86" d="100"/>
          <a:sy n="86" d="100"/>
        </p:scale>
        <p:origin x="1224" y="200"/>
      </p:cViewPr>
      <p:guideLst>
        <p:guide orient="horz" pos="3619"/>
        <p:guide pos="39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Helvetica Neue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 Neue" charset="0"/>
              </a:defRPr>
            </a:lvl1pPr>
          </a:lstStyle>
          <a:p>
            <a:pPr>
              <a:defRPr/>
            </a:pPr>
            <a:fld id="{02B65EA6-BF5B-A140-8968-2802CBE5A98E}" type="datetime1">
              <a:rPr lang="de-DE"/>
              <a:pPr>
                <a:defRPr/>
              </a:pPr>
              <a:t>14.10.21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Helvetica Neue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 Neue" charset="0"/>
              </a:defRPr>
            </a:lvl1pPr>
          </a:lstStyle>
          <a:p>
            <a:pPr>
              <a:defRPr/>
            </a:pPr>
            <a:fld id="{CDC65DEF-D2D9-8F47-B651-F9786E2D61A9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9177014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10T23:04:33.696"/>
    </inkml:context>
    <inkml:brush xml:id="br0">
      <inkml:brushProperty name="width" value="0.05292" units="cm"/>
      <inkml:brushProperty name="height" value="0.05292" units="cm"/>
      <inkml:brushProperty name="color" value="#0000FF"/>
    </inkml:brush>
  </inkml:definitions>
  <inkml:trace contextRef="#ctx0" brushRef="#br0">30864 555 24575,'-3'-4'0,"-10"-2"0,-8 6 0,-10 0 0,8 0 0,-8 0 0,9 0 0,-4 0 0,-1 0 0,6-4 0,-6 3 0,9-3 0,-4 4 0,2 0 0,0 0 0,0 0 0,0 0 0,4 0 0,-4 0 0,6 0 0,-2 0 0,-2 0 0,7 0 0,-2 0 0,-2 0 0,4 0 0,-4 0 0,7 0 0,-6 0 0,3 0 0,-8 0 0,10 0 0,-6 0 0,2 0 0,1 0 0,-2 0 0,0 0 0,4 0 0,-4 0 0,0 0 0,2 0 0,-1 0 0,4 0 0,-1 0 0,2 0 0,-3 0 0,3 0 0,0 0 0,-2 0 0,2 0 0,-3 0 0,3 0 0,-1 0 0,-1 4 0,1-3 0,1 9 0,-7-10 0,6 8 0,-6-7 0,6 7 0,-6-8 0,6 9 0,-11-7 0,10 6 0,-10-3 0,4-1 0,-3 7 0,3-7 0,-9 6 0,8 1 0,-9-2 0,7 2 0,-2 0 0,1-2 0,4 2 0,-3-2 0,3 2 0,-4-2 0,5 1 0,-3 0 0,7 0 0,-8-1 0,7 0 0,-5 1 0,5 1 0,-2-2 0,5-1 0,-4 3 0,1-2 0,-6 0 0,8 1 0,-9 0 0,8-2 0,-2 3 0,-2-2 0,4 1 0,-3-1 0,0 1 0,4 0 0,-4-2 0,4 2 0,1-1 0,0 0 0,0 6 0,-1-6 0,-4 7 0,3-7 0,-4 5 0,6-3 0,1 2 0,-3 2 0,-2-4 0,1 3 0,-2-6 0,4 7 0,2-4 0,-2 4 0,-4-6 0,3 0 0,-4 1 0,7-1 0,-3 0 0,7 1 0,-4-2 0,3 2 0,-10-2 0,10 2 0,-14 1 0,14-2 0,-8 0 0,-2 1 0,4-1 0,-4 2 0,1-3 0,4 1 0,-10 2 0,11-2 0,-11 2 0,11-3 0,-11 3 0,5-2 0,-5 6 0,4-3 0,-3 1 0,8-4 0,-7 6 0,3-4 0,-1 3 0,-3-3 0,8 3 0,-9-4 0,11 5 0,-11-6 0,9 6 0,-4-4 0,6 3 0,-6 0 0,6-3 0,-6 2 0,7-2 0,-2 2 0,0-2 0,1 2 0,-6 2 0,6-6 0,-6 11 0,2-4 0,1-1 0,-2 4 0,4-5 0,-5 2 0,3 4 0,-1-9 0,2 8 0,-3-3 0,2-1 0,-5 5 0,5-7 0,-8 8 0,11-4 0,-11 1 0,5-3 0,-5 6 0,-2-5 0,2 2 0,2-1 0,-4 3 0,-3 2 0,2-2 0,-2-4 0,3 4 0,2-5 0,1 1 0,-2 4 0,1-6 0,-1 2 0,6-1 0,-4 0 0,3-5 0,1 5 0,-3 0 0,7-6 0,-8 11 0,7-10 0,-5 6 0,5-8 0,-2 1 0,5 0 0,-4 1 0,1 5 0,-2-5 0,4 5 0,2-6 0,-2-1 0,1 3 0,-1 2 0,5-2 0,-3 2 0,3-3 0,-5 3 0,1-2 0,2 8 0,-1-7 0,4 1 0,-1 2 0,-4-6 0,9 6 0,-8-6 0,6-1 0,-6 3 0,8-3 0,-5 1 0,1 1 0,3-1 0,-8-1 0,9 3 0,-4-3 0,4 2 0,-4-1 0,3 0 0,-8 0 0,9-1 0,-8 2 0,6-1 0,-7 0 0,9-1 0,-4 2 0,0-1 0,3-1 0,-2 1 0,3-1 0,0 1 0,0 0 0,0-1 0,0 0 0,0 1 0,0-1 0,0 0 0,0 2 0,0-2 0,0 0 0,0 1 0,0-1 0,0 0 0,3-1 0,-2 0 0,6-3 0,-6 5 0,7-5 0,-7 4 0,6-7 0,-6 7 0,6-4 0,0 7 0,1-3 0,-4 0 0,4-4 0,-3 1 0,1-1 0,0-2 0,-4 4 0,4-4 0,1 2 0,1 1 0,0-5 0,1 4 0,-1 0 0,2 0 0,-1 2 0,-1 2 0,1-7 0,1 3 0,-1 0 0,-1 0 0,3 1 0,-3-1 0,1 2 0,6-5 0,-6 6 0,11-6 0,-4 3 0,5 0 0,-7-3 0,6 9 0,-6-9 0,7 8 0,5-3 0,-4 0 0,4-2 0,-5 2 0,4-6 0,-2 9 0,3-7 0,0 7 0,-4-8 0,4 9 0,0-9 0,-5 3 0,5 1 0,2-3 0,-8 2 0,7 0 0,-7-3 0,6 8 0,-4-7 0,5 7 0,-7-8 0,0 9 0,0-10 0,5 10 0,-2-4 0,8 4 0,-3-4 0,6 5 0,-1-5 0,0 0 0,8 4 0,-7-3 0,13-2 0,-5 7 0,0-10 0,5 3 0,-12-1 0,11-3 0,-4 9 0,-1-8 0,1 4 0,-2-6 0,-5 0 0,3 0 0,-8 0 0,2 0 0,-11 0 0,6 0 0,-8 0 0,1 0 0,1 0 0,-5 0 0,2 0 0,-2 0 0,4 0 0,0 0 0,0 0 0,1 0 0,-1 0 0,0 0 0,0 0 0,6 0 0,-3 0 0,10 0 0,-6 0 0,6 0 0,6 0 0,-3 0 0,11 0 0,-12 0 0,11 0 0,-11 0 0,12 0 0,-12 0 0,12 5 0,-5 2 0,0-2 0,5 7 0,-5-5 0,-1 5 0,0-5 0,-2 2 0,-3-1 0,3-3 0,-11 5 0,-1-9 0,-2 10 0,-2-11 0,2 9 0,-4-8 0,-2 3 0,1-4 0,3 11 0,6-4 0,4 14 0,0-9 0,-5 8 0,3-8 0,-3 4 0,1 0 0,2-5 0,-8 9 0,8-8 0,-9 7 0,9-7 0,-3 4 0,-1-1 0,5-3 0,-9 4 0,2-7 0,-3 1 0,-2 0 0,-2 1 0,4 0 0,-2-2 0,0 0 0,-5 2 0,5-2 0,-4 2 0,9 0 0,-2-2 0,2 2 0,-5 4 0,6-3 0,3 2 0,3-2 0,-4-2 0,4 2 0,2-2 0,2 2 0,-3-5 0,7 3 0,-11-4 0,11 6 0,-7-6 0,0 3 0,-4-2 0,1 3 0,-2-4 0,7 4 0,-3-8 0,2 7 0,-6-8 0,-3 10 0,2-11 0,-6 5 0,6-5 0,-7 0 0,2 0 0,-4 0 0,2 0 0,7 0 0,-6 0 0,6 0 0,-1 0 0,-4 0 0,4 0 0,-5 0 0,-2 0 0,1 0 0,1 0 0,5 0 0,-4 0 0,4 0 0,1 0 0,-6 0 0,11 0 0,-10 0 0,10 0 0,-4 0 0,-2 0 0,7 0 0,-7 0 0,9 0 0,-1 0 0,-8 0 0,6 0 0,-4 0 0,-1-5 0,7-2 0,-8-2 0,2-2 0,5-1 0,-7-2 0,2 2 0,3-6 0,-1 4 0,3-4 0,-1-5 0,2 1 0,0 2 0,-2-3 0,2 0 0,1 0 0,-2 1 0,-6 0 0,0 6 0,-2 2 0,-2 3 0,-2 0 0,-1 3 0,1-8 0,9 5 0,5-10 0,-9 6 0,7-7 0,-12 5 0,11-4 0,-11 10 0,1-5 0,-3 7 0,-3-6 0,4 5 0,-6-5 0,6 4 0,-5-4 0,0 6 0,5-7 0,-4 3 0,3 1 0,-3-6 0,4 6 0,-6-3 0,3 1 0,3 3 0,-10-9 0,10 4 0,-10 1 0,6-3 0,-8 7 0,2-4 0,0 7 0,-2-3 0,3-2 0,-3 2 0,1-2 0,2 2 0,-3 3 0,2-1 0,-2 0 0,2-1 0,-1 2 0,0-3 0,-1 3 0,3-1 0,-3 0 0,2-1 0,-1 2 0,0 2 0,-1-2 0,3 4 0,-3-7 0,1 3 0,1-2 0,-1 6 0,0-5 0,1 4 0,3-5 0,-2 5 0,2-3 0,-2 3 0,-3-3 0,1-3 0,1 3 0,-1-1 0,-1-1 0,3-3 0,-2 1 0,1-2 0,3 4 0,-1-4 0,7 2 0,-7-5 0,5 0 0,0 1 0,5-10 0,-2 10 0,1-9 0,7-3 0,-6-1 0,14-7 0,-12 3 0,4-2 0,-5 2 0,-2-1 0,1 1 0,0-2 0,0 8 0,0-5 0,-1 11 0,0-6 0,-6 7 0,5 1 0,-10 3 0,9-4 0,-7 11 0,2-6 0,-6 6 0,6 1 0,-3-7 0,4 4 0,-3-3 0,9 4 0,-1-4 0,12-2 0,-10-6 0,4 1 0,0-1 0,-3 8 0,2-6 0,-5 4 0,0-1 0,0-1 0,2 6 0,-2-7 0,1 7 0,-2-7 0,1 9 0,-4-4 0,4-2 0,-5 0 0,5 1 0,0 1 0,-4-1 0,2 3 0,-1-1 0,-3 2 0,6 1 0,-10 0 0,10 0 0,-10 2 0,4-2 0,0 0 0,-3 1 0,4 0 0,-2-1 0,-2 0 0,2 4 0,-5-2 0,3 4 0,-3-7 0,1 7 0,2-4 0,-3 3 0,7-4 0,-6 3 0,6-2 0,-6 3 0,-1-4 0,3 3 0,-3-2 0,1 4 0,1-6 0,-1 6 0,-1-4 0,3 1 0,-3-1 0,3-2 0,-3 1 0,1 0 0,0 1 0,1-3 0,-2 3 0,2 3 0,-2-5 0,2 6 0,-1-5 0,1 1 0,-2-3 0,2 3 0,-2-1 0,3-1 0,-6 1 0,2 0 0,-2-1 0,6 2 0,-7-2 0,4 2 0,-4-2 0,7 1 0,-7 0 0,4 0 0,-3-1 0,1 2 0,2-2 0,-3-4 0,4 4 0,-2-4 0,0 6 0,-2-3 0,3 3 0,3-1 0,-7-1 0,4 5 0,-2-3 0,-2 4 0,4-7 0,-6 3 0,5-1 0,-6-1 0,8 1 0,-7 1 0,2-3 0,-3 3 0,-1-2 0,0 1 0,0 0 0,0 0 0,0-1 0,0-4 0,0 4 0,0-3 0,0-2 0,0 5 0,0-5 0,0 7 0,0-7 0,0 6 0,0-11 0,0 10 0,0-4 0,0 4 0,0-4 0,0 4 0,0-10 0,0 11 0,0-11 0,0 9 0,0-8 0,0 9 0,-4-9 0,-1 4 0,-6-1 0,-3-3 0,2 3 0,-1 0 0,2-1 0,-2 1 0,1 1 0,-1 0 0,-2 1 0,4-1 0,-8-1 0,9 3 0,-9-2 0,3 0 0,-4-2 0,4 2 0,-3 6 0,4-6 0,-11 4 0,4-5 0,-3 7 0,-2 4 0,6-6 0,-11 6 0,4-1 0,-6-3 0,1 7 0,-7-8 0,5 8 0,-13-8 0,13 8 0,-12-4 0,12 6 0,-11-4 0,3 2 0,3-3 0,-7 5 0,12 0 0,-13 0 0,14 0 0,-14 0 0,7 0 0,-9 0 0,2 0 0,-1 0 0,2 0 0,-11 0 0,1 0 0,-7 0 0,4 0 0,-3 0 0,13 5 0,-15 2 0,17 1 0,-10 1 0,2-1 0,5-1 0,-4 0 0,6-3 0,1-3 0,1 5 0,-11 0 0,7-4 0,-11 3 0,11 0 0,-12-3 0,4 10 0,2-11 0,-8 10 0,16-9 0,-15 10 0,13-10 0,-5 8 0,8-4 0,-1 7 0,0-6 0,2 5 0,-2-7 0,1 2 0,-1 4 0,-7-3 0,5 2 0,-5-2 0,-1 4 0,9-10 0,-10 3 0,17-5 0,-6 0 0,4 0 0,-5 0 0,6 0 0,-4 0 0,12 0 0,-13 0 0,13 0 0,-8 0 0,10 0 0,4 0 0,-4 0 0,11 0 0,-12 0 0,12 0 0,-4 0 0,3 0 0,-3 0 0,2 0 0,-2 0 0,5 0 0,-2 0 0,3 0 0,-2 0 0,1 0 0,0 0 0,-1 0 0,2 0 0,-3 0 0,2 0 0,-5 0 0,2 0 0,-2 0 0,3 0 0,4 0 0,-9 0 0,6 0 0,-5 0 0,5 0 0,-5 0 0,4 0 0,-4 0 0,5 0 0,2 0 0,-1 0 0,-1 0 0,5 0 0,-2 0 0,2 0 0,0 0 0,-1 0 0,5 0 0,-2 0 0,5 0 0,0 0 0,-5 0 0,4 0 0,-4 0 0,3 0 0,3 0 0,-1 0 0,-6 0 0,6 0 0,-6 0 0,6 0 0,0 0 0,-5 0 0,4 0 0,-4 0 0,-1 0 0,5 0 0,-5 0 0,2 0 0,2 0 0,-2 0 0,3 0 0,-4 0 0,4 0 0,-10 0 0,4 0 0,3 0 0,-7 0 0,10 0 0,-10 0 0,9 0 0,-2 0 0,-2 0 0,5 0 0,-5 0 0,7 0 0,-1 0 0,-1 0 0,1 0 0,1 0 0,-3 0 0,-2 0 0,2 0 0,-2 0 0,3 0 0,1 0 0,1 0 0,-3 0 0,3 0 0,-1 0 0,0 0 0,1 0 0,-1 0 0,0 0 0,1 0 0,0 0 0,-3 0 0,3 0 0,0 0 0,-1 0 0,1 0 0,0 0 0,-3 0 0,7 0 0,0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10T23:05:20.384"/>
    </inkml:context>
    <inkml:brush xml:id="br0">
      <inkml:brushProperty name="width" value="0.05292" units="cm"/>
      <inkml:brushProperty name="height" value="0.05292" units="cm"/>
      <inkml:brushProperty name="color" value="#FFFF00"/>
    </inkml:brush>
  </inkml:definitions>
  <inkml:trace contextRef="#ctx0" brushRef="#br0">14393 10821 24575,'-4'3'0,"-1"0"0,-17-3 0,7 0 0,-14 0 0,10-6 0,-6 1 0,-1-9 0,4 9 0,-4-5 0,5 3 0,-5-1 0,4-6 0,-4 6 0,1-3 0,2 4 0,-3 0 0,5 0 0,4 0 0,-4 0 0,7 3 0,-2-2 0,3 5 0,0-1 0,0 2 0,3 0 0,-2 0 0,2 0 0,0 0 0,-2 0 0,2 0 0,-3 0 0,0 0 0,-3 0 0,2 0 0,-7 0 0,7 0 0,-6 0 0,2 0 0,1 2 0,-4 2 0,7 3 0,-6 0 0,2 0 0,1 0 0,-4 0 0,4-1 0,-1 1 0,-2 0 0,2 0 0,1 0 0,-4 0 0,4 0 0,-9 0 0,3 0 0,-2-2 0,-1 1 0,4-2 0,-8 4 0,8-4 0,-8-1 0,7 1 0,-2-4 0,-1 4 0,4-4 0,-4 0 0,5 0 0,-1 0 0,1 0 0,0 0 0,-1 0 0,1 3 0,0-2 0,-1 5 0,1-5 0,-5 5 0,4-2 0,-8 0 0,3 3 0,-3-3 0,-1 4 0,0 0 0,0-4 0,0 3 0,0-3 0,0 4 0,0 0 0,-5 0 0,4 0 0,-9 0 0,9 0 0,-9 0 0,9 0 0,-4 0 0,0 0 0,0 0 0,-1-3 0,1 2 0,0-6 0,4 2 0,-4-3 0,5 0 0,0 0 0,0 0 0,0 0 0,5 0 0,-4 0 0,7 0 0,-2-3 0,4-1 0,-1-3 0,1 0 0,0 0 0,-1-4 0,1 3 0,3-2 0,-2 0 0,6 3 0,-3-6 0,1 2 0,2-2 0,-3 3 0,4-2 0,-4 1 0,3-2 0,-2-1 0,3 1 0,-5-4 0,4-1 0,-4-1 0,7-1 0,-2-2 0,1 0 0,1-8 0,0 3 0,3 1 0,1-4 0,3 3 0,0 0 0,4-3 0,0 8 0,0-4 0,0 5 0,0 0 0,0 3 0,11-3 0,1 6 0,10-3 0,0 0 0,0 3 0,0-4 0,-1 5 0,1-4 0,4 2 0,-3-2 0,3 3 0,-4-3 0,0 3 0,4-4 0,-3 4 0,2 1 0,1-1 0,0 0 0,5-1 0,0 1 0,0 0 0,5 2 0,1-2 0,5 6 0,0-3 0,0 3 0,5 1 0,-4-1 0,4 0 0,-5 1 0,0 0 0,0-1 0,0 1 0,-1 0 0,13-1 0,-14 0 0,23 4 0,-12-2-604,10 6 604,-28-4 0,0 1 0,29 3 0,-28-1 0,-1 0 0,23 2 0,-16-3 0,-2 1 0,5 1 0,6-2 0,1 1 0,6 2 0,-11 0 0,-1 0 0,12 0 0,-17 0 0,0 0 0,21 0 0,-28 0 0,1 0 0,24 0 0,-7 0 0,0 0 0,8 0 0,-14 0 0,3 0 0,-10 0 0,4 0 0,-9 0 0,3 3 0,-4 2 604,5 3-604,-4-4 0,4 3 0,-5-3 0,0 4 0,0 0 0,0 3 0,-4-3 0,3 4 0,-8-2 0,4-2 0,-5 2 0,0 1 0,1-4 0,-5 3 0,4 1 0,-8-4 0,8 6 0,-7-5 0,2 4 0,1-1 0,-3-1 0,3 3 0,-4-3 0,0 3 0,0 0 0,-1 0 0,1 0 0,0 0 0,0-3 0,0 2 0,0-2 0,-3 3 0,3-2 0,-6 1 0,5-2 0,-5 3 0,6 0 0,-6 0 0,2 0 0,-3-3 0,1 2 0,-1-3 0,0 4 0,-2-3 0,1-1 0,-4 0 0,2-2 0,-3 2 0,0-3 0,0 0 0,0 3 0,0-3 0,0 3 0,0-3 0,0 0 0,0 0 0,0 3 0,0-3 0,0 7 0,0-4 0,0 4 0,0 0 0,-3 0 0,-1-3 0,-5 2 0,2-2 0,-2 3 0,0-3 0,1 2 0,-4-4 0,5 4 0,-5-5 0,4 5 0,-1-5 0,0 2 0,2 1 0,-5-3 0,5 2 0,-5 0 0,5-2 0,-2 2 0,0-3 0,3 0 0,-7 0 0,7 0 0,-6 1 0,5-1 0,-5 0 0,2 0 0,0 0 0,-2 1 0,2-4 0,0 3 0,-2-3 0,6 0 0,-7 3 0,7-5 0,-6 5 0,5-6 0,-5 6 0,5-5 0,-5 2 0,5-1 0,-2-1 0,3 4 0,1-4 0,-1 1 0,0 1 0,0-2 0,0 1 0,0 1 0,0-2 0,1 4 0,-4-5 0,-1 6 0,1-6 0,0 5 0,3-4 0,-3 2 0,3-1 0,-3-1 0,0 4 0,2-4 0,-2 2 0,3 0 0,0-3 0,0 3 0,1 0 0,-1-3 0,0 3 0,0-3 0,0 2 0,0-1 0,0 2 0,1-3 0,-1 2 0,0-1 0,3 4 0,0-2 0,3 0 0,0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11T07:53:34.969"/>
    </inkml:context>
    <inkml:brush xml:id="br0">
      <inkml:brushProperty name="width" value="0.05292" units="cm"/>
      <inkml:brushProperty name="height" value="0.05292" units="cm"/>
      <inkml:brushProperty name="color" value="#A0A0A0"/>
    </inkml:brush>
  </inkml:definitions>
  <inkml:trace contextRef="#ctx0" brushRef="#br0">4947 6787 24575,'0'24'0,"0"-4"0,0 16 0,18 12 0,-3-11 0,4-7 0,4-2 0,12 3 0,-9-10 0,0 0-1168,25 12 1168,-18-13 0,2-2 0,-1-7 0,2-1 0,2 5 0,-1-2 0,26-2 0,-27-2 0,-1 0 0,23 1 0,-24-2 0,0-1 0,26 2 139,-12-4-139,-1-1 0,-9-4 0,-3 0 0,-8 0 0,-5 0 875,-2 0-875,-6 0 154,0 3-154,-5-3 0,-3 3 0,-1-3 0,1 0 0,0 0 0,0 0 0,3 0 0,1 0 0,3 0 0,0 0 0,3 0 0,-2 0 0,7 0 0,-11 0 0,6 0 0,-9 0 0,2 0 0,-3 0 0,0 0 0,-1 0 0,1 0 0,-3 0 0,-1 0 0</inkml:trace>
  <inkml:trace contextRef="#ctx0" brushRef="#br0" timeOffset="1553">5993 7022 24575,'0'9'0,"0"2"0,0 2 0,0 1 0,6 7 0,2-7 0,-1 2 0,5-3 0,-8 4 0,9-3 0,-9 3 0,8-4 0,-5-1 0,3 1 0,2 0 0,-4 0 0,1 0 0,0-3 0,-1 3 0,1-6 0,-3 2 0,0-4 0,-1 1 0,1 0 0,0 0 0,0 0 0,0 0 0,0 0 0,0-1 0,-1 1 0,1 0 0,0 0 0,0-3 0,-3 2 0,2-4 0,-1 4 0,-4-4 0,-29 16 0,-31 14 0,9-6 0,10-4 0,-10 6 0,-10 6 0,23-11 0,33-17 0,-2 5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11T01:54:10.478"/>
    </inkml:context>
    <inkml:brush xml:id="br0">
      <inkml:brushProperty name="width" value="0.05292" units="cm"/>
      <inkml:brushProperty name="height" value="0.05292" units="cm"/>
      <inkml:brushProperty name="color" value="#00FFFF"/>
    </inkml:brush>
  </inkml:definitions>
  <inkml:trace contextRef="#ctx0" brushRef="#br0">9920 16827 24575,'55'-7'0,"-14"-2"0,9-7 0,-22 4 0,7-3 0,-8 3 0,4-4 0,-5 5 0,4-4 0,-7 4 0,2-1 0,-3-1 0,-5 5 0,4-5 0,-7 3 0,2-1 0,-6 2 0,2 2 0,-5 1 0,2 0 0,-3 0 0,0 3 0,0-2 0,-1 4 0,1-4 0,0 5 0,-1-3 0,1 3 0,-3 0 0,-1 0 0</inkml:trace>
  <inkml:trace contextRef="#ctx0" brushRef="#br0" timeOffset="1657">10325 16427 24575,'3'11'0,"0"-2"0,1 0 0,4 0 0,-4-3 0,5 6 0,-3-5 0,4 2 0,-4 0 0,4-2 0,-1 5 0,-3-5 0,7 2 0,-7-3 0,3 0 0,-3 0 0,0 0 0,0 0 0,0 0 0,0 0 0,-1-3 0,1 2 0,0-2 0,0 1 0,-1 0 0,1-3 0,0 2 0,0-1 0,0-1 0,0 4 0,-1-4 0,1 1 0,0 1 0,0-2 0,0 1 0,-3 0 0,0 2 0,-3 1 0,-3 4 0,-1 1 0,-2 3 0,-1 0 0,1 0 0,-1 4 0,3-4 0,-2 4 0,6-4 0,-3 0 0,0 0 0,2 0 0,-2-3 0,3 2 0,0-6 0,0 3 0,0-3 0,0 0 0,0 0 0,0 0 0,0 0 0,0-1 0,0-1 0,0-2 0</inkml:trace>
  <inkml:trace contextRef="#ctx0" brushRef="#br0" timeOffset="5224">22824 16953 24575,'22'0'0,"3"-3"0,5-1 0,1-8 0,0 4 0,0-3 0,0-1 0,-4 4 0,3-6 0,-11 6 0,5-6 0,-6 6 0,3-2 0,-3 3 0,2-3 0,-6 3 0,6-7 0,-6 7 0,3-6 0,-1 6 0,-5-6 0,5 6 0,-9-2 0,2 3 0,-3 0 0,0 3 0,0-3 0,0 6 0,-3-3 0,0 3 0</inkml:trace>
  <inkml:trace contextRef="#ctx0" brushRef="#br0" timeOffset="7153">23147 16555 24575,'18'0'0,"0"0"0,-8 3 0,3 0 0,-1 3 0,1 1 0,-4-1 0,4 0 0,-7 0 0,3 0 0,-3-3 0,3 3 0,-2-3 0,2 3 0,-3 0 0,-1 0 0,1 0 0,0 0 0,0 0 0,0-3 0,0 2 0,-1-2 0,1 3 0,-3-1 0,2-2 0,-2 0 0,3-3 0,-1 0 0,1 0 0,0 0 0,-1 0 0,1 0 0,0 0 0,-3 2 0,-1 1 0,-2 3 0,0-1 0,0 1 0,0-1 0,0 1 0,0 0 0,-3 3 0,0 1 0,-1 3 0,-2 4 0,2-4 0,0 8 0,2-4 0,2 1 0,0 2 0,-3-6 0,2 7 0,-2-7 0,3 2 0,0-3 0,0-3 0,0 2 0,0-5 0,0 2 0,0-3 0,-2 0 0,1-3 0,-1-1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11T01:54:10.478"/>
    </inkml:context>
    <inkml:brush xml:id="br0">
      <inkml:brushProperty name="width" value="0.05292" units="cm"/>
      <inkml:brushProperty name="height" value="0.05292" units="cm"/>
      <inkml:brushProperty name="color" value="#00FFFF"/>
    </inkml:brush>
  </inkml:definitions>
  <inkml:trace contextRef="#ctx0" brushRef="#br0">9920 16827 24575,'55'-7'0,"-14"-2"0,9-7 0,-22 4 0,7-3 0,-8 3 0,4-4 0,-5 5 0,4-4 0,-7 4 0,2-1 0,-3-1 0,-5 5 0,4-5 0,-7 3 0,2-1 0,-6 2 0,2 2 0,-5 1 0,2 0 0,-3 0 0,0 3 0,0-2 0,-1 4 0,1-4 0,0 5 0,-1-3 0,1 3 0,-3 0 0,-1 0 0</inkml:trace>
  <inkml:trace contextRef="#ctx0" brushRef="#br0" timeOffset="1657">10325 16427 24575,'3'11'0,"0"-2"0,1 0 0,4 0 0,-4-3 0,5 6 0,-3-5 0,4 2 0,-4 0 0,4-2 0,-1 5 0,-3-5 0,7 2 0,-7-3 0,3 0 0,-3 0 0,0 0 0,0 0 0,0 0 0,0 0 0,-1-3 0,1 2 0,0-2 0,0 1 0,-1 0 0,1-3 0,0 2 0,0-1 0,0-1 0,0 4 0,-1-4 0,1 1 0,0 1 0,0-2 0,0 1 0,-3 0 0,0 2 0,-3 1 0,-3 4 0,-1 1 0,-2 3 0,-1 0 0,1 0 0,-1 4 0,3-4 0,-2 4 0,6-4 0,-3 0 0,0 0 0,2 0 0,-2-3 0,3 2 0,0-6 0,0 3 0,0-3 0,0 0 0,0 0 0,0 0 0,0 0 0,0-1 0,0-1 0,0-2 0</inkml:trace>
  <inkml:trace contextRef="#ctx0" brushRef="#br0" timeOffset="5224">22824 16953 24575,'22'0'0,"3"-3"0,5-1 0,1-8 0,0 4 0,0-3 0,0-1 0,-4 4 0,3-6 0,-11 6 0,5-6 0,-6 6 0,3-2 0,-3 3 0,2-3 0,-6 3 0,6-7 0,-6 7 0,3-6 0,-1 6 0,-5-6 0,5 6 0,-9-2 0,2 3 0,-3 0 0,0 3 0,0-3 0,0 6 0,-3-3 0,0 3 0</inkml:trace>
  <inkml:trace contextRef="#ctx0" brushRef="#br0" timeOffset="7153">23147 16555 24575,'18'0'0,"0"0"0,-8 3 0,3 0 0,-1 3 0,1 1 0,-4-1 0,4 0 0,-7 0 0,3 0 0,-3-3 0,3 3 0,-2-3 0,2 3 0,-3 0 0,-1 0 0,1 0 0,0 0 0,0 0 0,0-3 0,0 2 0,-1-2 0,1 3 0,-3-1 0,2-2 0,-2 0 0,3-3 0,-1 0 0,1 0 0,0 0 0,-1 0 0,1 0 0,0 0 0,-3 2 0,-1 1 0,-2 3 0,0-1 0,0 1 0,0-1 0,0 1 0,0 0 0,-3 3 0,0 1 0,-1 3 0,-2 4 0,2-4 0,0 8 0,2-4 0,2 1 0,0 2 0,-3-6 0,2 7 0,-2-7 0,3 2 0,0-3 0,0-3 0,0 2 0,0-5 0,0 2 0,0-3 0,-2 0 0,1-3 0,-1-1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Helvetica Neue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 Neue" charset="0"/>
              </a:defRPr>
            </a:lvl1pPr>
          </a:lstStyle>
          <a:p>
            <a:pPr>
              <a:defRPr/>
            </a:pPr>
            <a:fld id="{33B8FD22-CA29-7343-8D69-4324C02B485A}" type="datetime1">
              <a:rPr lang="de-DE"/>
              <a:pPr>
                <a:defRPr/>
              </a:pPr>
              <a:t>14.10.21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19163" y="746125"/>
            <a:ext cx="4959350" cy="3721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de-DE" noProof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1038" y="4716463"/>
            <a:ext cx="5435600" cy="4468812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Helvetica Neue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 Neue" charset="0"/>
              </a:defRPr>
            </a:lvl1pPr>
          </a:lstStyle>
          <a:p>
            <a:pPr>
              <a:defRPr/>
            </a:pPr>
            <a:fld id="{E0F5DBF4-BDA5-704C-B0E0-DABACE4729B5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3635529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 Neue" charset="0"/>
        <a:ea typeface="ＭＳ Ｐゴシック" pitchFamily="34" charset="-128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 Neue" charset="0"/>
        <a:ea typeface="ＭＳ Ｐゴシック" pitchFamily="34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 Neue" charset="0"/>
        <a:ea typeface="ＭＳ Ｐゴシック" pitchFamily="34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 Neue" charset="0"/>
        <a:ea typeface="ＭＳ Ｐゴシック" pitchFamily="34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 Neue" charset="0"/>
        <a:ea typeface="ＭＳ Ｐゴシック" pitchFamily="34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0F5DBF4-BDA5-704C-B0E0-DABACE4729B5}" type="slidenum">
              <a:rPr lang="de-DE" smtClean="0"/>
              <a:pPr>
                <a:defRPr/>
              </a:pPr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674860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HK" dirty="0"/>
              <a:t>Clouds with equal excitation temperatures and optical depths but different distances, display distinctive absorption lines 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0F5DBF4-BDA5-704C-B0E0-DABACE4729B5}" type="slidenum">
              <a:rPr lang="de-DE" smtClean="0"/>
              <a:pPr>
                <a:defRPr/>
              </a:pPr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952082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0F5DBF4-BDA5-704C-B0E0-DABACE4729B5}" type="slidenum">
              <a:rPr lang="de-DE" smtClean="0"/>
              <a:pPr>
                <a:defRPr/>
              </a:pPr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55309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0F5DBF4-BDA5-704C-B0E0-DABACE4729B5}" type="slidenum">
              <a:rPr lang="de-DE" smtClean="0"/>
              <a:pPr>
                <a:defRPr/>
              </a:pPr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642412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0F5DBF4-BDA5-704C-B0E0-DABACE4729B5}" type="slidenum">
              <a:rPr lang="de-DE" smtClean="0"/>
              <a:pPr>
                <a:defRPr/>
              </a:pPr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697220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0F5DBF4-BDA5-704C-B0E0-DABACE4729B5}" type="slidenum">
              <a:rPr lang="de-DE" smtClean="0"/>
              <a:pPr>
                <a:defRPr/>
              </a:pPr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681804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emf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jpe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3" descr="TitleSlides_HESS_v2-4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1463" cy="487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/>
          <p:cNvSpPr/>
          <p:nvPr userDrawn="1"/>
        </p:nvSpPr>
        <p:spPr>
          <a:xfrm>
            <a:off x="0" y="4740275"/>
            <a:ext cx="9144000" cy="139700"/>
          </a:xfrm>
          <a:prstGeom prst="rect">
            <a:avLst/>
          </a:prstGeom>
          <a:solidFill>
            <a:srgbClr val="00255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4" name="Picture 17" descr="Logo_FAU_DinA4_RGB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7700" y="5754688"/>
            <a:ext cx="2755900" cy="53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13" descr="ecap_logo_big.pdf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1183" y="5728499"/>
            <a:ext cx="1608344" cy="588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14" descr="hess_logo_ecapblue.pdf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49"/>
          <a:stretch/>
        </p:blipFill>
        <p:spPr bwMode="auto">
          <a:xfrm>
            <a:off x="584550" y="5754688"/>
            <a:ext cx="698461" cy="554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313706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usammenfass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5"/>
          <p:cNvSpPr txBox="1">
            <a:spLocks/>
          </p:cNvSpPr>
          <p:nvPr/>
        </p:nvSpPr>
        <p:spPr>
          <a:xfrm>
            <a:off x="8312150" y="6408738"/>
            <a:ext cx="450850" cy="449262"/>
          </a:xfrm>
          <a:prstGeom prst="rect">
            <a:avLst/>
          </a:prstGeom>
        </p:spPr>
        <p:txBody>
          <a:bodyPr tIns="0" rIns="0" bIns="0" anchor="ctr"/>
          <a:lstStyle>
            <a:defPPr>
              <a:defRPr lang="de-DE"/>
            </a:defPPr>
            <a:lvl1pPr algn="r" defTabSz="457200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rgbClr val="969696"/>
                </a:solidFill>
                <a:latin typeface="Helvetica Neue" charset="0"/>
                <a:ea typeface="ＭＳ Ｐゴシック" charset="0"/>
                <a:cs typeface="Arial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fld id="{E2E783F5-3C14-114F-BC8C-28922882E9B7}" type="slidenum">
              <a:rPr lang="de-DE" smtClean="0"/>
              <a:pPr>
                <a:defRPr/>
              </a:pPr>
              <a:t>‹#›</a:t>
            </a:fld>
            <a:endParaRPr lang="de-DE"/>
          </a:p>
        </p:txBody>
      </p:sp>
      <p:cxnSp>
        <p:nvCxnSpPr>
          <p:cNvPr id="5" name="Gerade Verbindung 6"/>
          <p:cNvCxnSpPr/>
          <p:nvPr/>
        </p:nvCxnSpPr>
        <p:spPr>
          <a:xfrm flipH="1">
            <a:off x="627063" y="863600"/>
            <a:ext cx="8135937" cy="0"/>
          </a:xfrm>
          <a:prstGeom prst="line">
            <a:avLst/>
          </a:prstGeom>
          <a:ln>
            <a:solidFill>
              <a:srgbClr val="003366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pic>
        <p:nvPicPr>
          <p:cNvPr id="6" name="Picture 8" descr="ecap_logo_big.pd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5350" y="207963"/>
            <a:ext cx="1512888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itel 1"/>
          <p:cNvSpPr>
            <a:spLocks noGrp="1"/>
          </p:cNvSpPr>
          <p:nvPr>
            <p:ph type="title"/>
          </p:nvPr>
        </p:nvSpPr>
        <p:spPr>
          <a:xfrm>
            <a:off x="627063" y="1252538"/>
            <a:ext cx="8135937" cy="360362"/>
          </a:xfrm>
        </p:spPr>
        <p:txBody>
          <a:bodyPr anchor="b"/>
          <a:lstStyle/>
          <a:p>
            <a:r>
              <a:rPr lang="en-US"/>
              <a:t>Click to edit Master title style</a:t>
            </a:r>
            <a:endParaRPr lang="de-DE" dirty="0"/>
          </a:p>
        </p:txBody>
      </p:sp>
      <p:sp>
        <p:nvSpPr>
          <p:cNvPr id="16" name="Inhaltsplatzhalter 2"/>
          <p:cNvSpPr>
            <a:spLocks noGrp="1"/>
          </p:cNvSpPr>
          <p:nvPr>
            <p:ph idx="1"/>
          </p:nvPr>
        </p:nvSpPr>
        <p:spPr>
          <a:xfrm>
            <a:off x="627063" y="1973263"/>
            <a:ext cx="8135937" cy="4435475"/>
          </a:xfrm>
        </p:spPr>
        <p:txBody>
          <a:bodyPr/>
          <a:lstStyle>
            <a:lvl1pPr marL="277200"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 dirty="0"/>
          </a:p>
        </p:txBody>
      </p:sp>
      <p:sp>
        <p:nvSpPr>
          <p:cNvPr id="7" name="Fußzeilenplatzhalt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FRANCI Diffuse Emission – 14.10.2021 – Yu Wun Wong</a:t>
            </a:r>
          </a:p>
        </p:txBody>
      </p:sp>
      <p:sp>
        <p:nvSpPr>
          <p:cNvPr id="8" name="Foliennummernplatzhalt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DF0BA6-C05C-3348-BE32-E15C9AAD7C16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pic>
        <p:nvPicPr>
          <p:cNvPr id="12" name="Picture 6" descr="BMBF-Gef-Logo.bmp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06"/>
          <a:stretch>
            <a:fillRect/>
          </a:stretch>
        </p:blipFill>
        <p:spPr bwMode="auto">
          <a:xfrm>
            <a:off x="6667500" y="5445126"/>
            <a:ext cx="2095500" cy="963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4" descr="hess_logo_ecapblue.pdf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5506" y="230847"/>
            <a:ext cx="655076" cy="556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749710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BMBF-Gef-Logo.bmp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06"/>
          <a:stretch>
            <a:fillRect/>
          </a:stretch>
        </p:blipFill>
        <p:spPr bwMode="auto">
          <a:xfrm>
            <a:off x="676867" y="5508625"/>
            <a:ext cx="2095500" cy="96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6" descr="Logo_FAU_DinA4_RGB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7700" y="5754688"/>
            <a:ext cx="2755900" cy="53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 descr="TitleSlides_HESS_v2-4.jp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1463" cy="487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 userDrawn="1"/>
        </p:nvSpPr>
        <p:spPr>
          <a:xfrm>
            <a:off x="0" y="4740275"/>
            <a:ext cx="9144000" cy="139700"/>
          </a:xfrm>
          <a:prstGeom prst="rect">
            <a:avLst/>
          </a:prstGeom>
          <a:solidFill>
            <a:srgbClr val="00255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7291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4" descr="hess_logo_ecapblue.pd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5506" y="230847"/>
            <a:ext cx="655076" cy="556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Foliennummernplatzhalter 5"/>
          <p:cNvSpPr txBox="1">
            <a:spLocks/>
          </p:cNvSpPr>
          <p:nvPr/>
        </p:nvSpPr>
        <p:spPr>
          <a:xfrm>
            <a:off x="8312150" y="6408738"/>
            <a:ext cx="450850" cy="449262"/>
          </a:xfrm>
          <a:prstGeom prst="rect">
            <a:avLst/>
          </a:prstGeom>
        </p:spPr>
        <p:txBody>
          <a:bodyPr tIns="0" rIns="0" bIns="0" anchor="ctr"/>
          <a:lstStyle>
            <a:defPPr>
              <a:defRPr lang="de-DE"/>
            </a:defPPr>
            <a:lvl1pPr algn="r" defTabSz="457200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rgbClr val="969696"/>
                </a:solidFill>
                <a:latin typeface="Helvetica Neue" charset="0"/>
                <a:ea typeface="ＭＳ Ｐゴシック" charset="0"/>
                <a:cs typeface="Arial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fld id="{E2E783F5-3C14-114F-BC8C-28922882E9B7}" type="slidenum">
              <a:rPr lang="de-DE" smtClean="0"/>
              <a:pPr>
                <a:defRPr/>
              </a:pPr>
              <a:t>‹#›</a:t>
            </a:fld>
            <a:endParaRPr lang="de-DE"/>
          </a:p>
        </p:txBody>
      </p:sp>
      <p:cxnSp>
        <p:nvCxnSpPr>
          <p:cNvPr id="5" name="Gerade Verbindung 6"/>
          <p:cNvCxnSpPr/>
          <p:nvPr/>
        </p:nvCxnSpPr>
        <p:spPr>
          <a:xfrm flipH="1">
            <a:off x="627063" y="863600"/>
            <a:ext cx="8135937" cy="0"/>
          </a:xfrm>
          <a:prstGeom prst="line">
            <a:avLst/>
          </a:prstGeom>
          <a:ln>
            <a:solidFill>
              <a:srgbClr val="003366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pic>
        <p:nvPicPr>
          <p:cNvPr id="6" name="Picture 8" descr="ecap_logo_big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5350" y="207963"/>
            <a:ext cx="1512888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itel 1"/>
          <p:cNvSpPr>
            <a:spLocks noGrp="1"/>
          </p:cNvSpPr>
          <p:nvPr>
            <p:ph type="title"/>
          </p:nvPr>
        </p:nvSpPr>
        <p:spPr>
          <a:xfrm>
            <a:off x="627063" y="1252538"/>
            <a:ext cx="8135937" cy="360362"/>
          </a:xfrm>
        </p:spPr>
        <p:txBody>
          <a:bodyPr anchor="b"/>
          <a:lstStyle/>
          <a:p>
            <a:r>
              <a:rPr lang="en-US"/>
              <a:t>Click to edit Master title style</a:t>
            </a:r>
            <a:endParaRPr lang="de-DE" dirty="0"/>
          </a:p>
        </p:txBody>
      </p:sp>
      <p:sp>
        <p:nvSpPr>
          <p:cNvPr id="16" name="Inhaltsplatzhalter 2"/>
          <p:cNvSpPr>
            <a:spLocks noGrp="1"/>
          </p:cNvSpPr>
          <p:nvPr>
            <p:ph idx="1"/>
          </p:nvPr>
        </p:nvSpPr>
        <p:spPr>
          <a:xfrm>
            <a:off x="627063" y="1973263"/>
            <a:ext cx="8135937" cy="4435475"/>
          </a:xfrm>
        </p:spPr>
        <p:txBody>
          <a:bodyPr/>
          <a:lstStyle>
            <a:lvl1pPr marL="277200"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 dirty="0"/>
          </a:p>
        </p:txBody>
      </p:sp>
      <p:sp>
        <p:nvSpPr>
          <p:cNvPr id="7" name="Fußzeilenplatzhalt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FRANCI Diffuse Emission – 14.10.2021 – Yu Wun Wong</a:t>
            </a:r>
          </a:p>
        </p:txBody>
      </p:sp>
      <p:sp>
        <p:nvSpPr>
          <p:cNvPr id="8" name="Foliennummernplatzhalt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DF0BA6-C05C-3348-BE32-E15C9AAD7C16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033410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Gerade Verbindung 6"/>
          <p:cNvCxnSpPr/>
          <p:nvPr/>
        </p:nvCxnSpPr>
        <p:spPr>
          <a:xfrm flipH="1">
            <a:off x="627063" y="863600"/>
            <a:ext cx="8135937" cy="0"/>
          </a:xfrm>
          <a:prstGeom prst="line">
            <a:avLst/>
          </a:prstGeom>
          <a:ln>
            <a:solidFill>
              <a:srgbClr val="003366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pic>
        <p:nvPicPr>
          <p:cNvPr id="5" name="Picture 7" descr="ecap_logo_big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5350" y="207963"/>
            <a:ext cx="1512888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b"/>
          <a:lstStyle/>
          <a:p>
            <a:r>
              <a:rPr lang="en-US"/>
              <a:t>Click to edit Master title style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77200"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 dirty="0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FRANCI Diffuse Emission – 14.10.2021 – Yu Wun Wong</a:t>
            </a:r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8D1606-B9C1-D44E-A2C4-3729A0CF2AE9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pic>
        <p:nvPicPr>
          <p:cNvPr id="12" name="Picture 14" descr="hess_logo_ecapblue.pdf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5506" y="230847"/>
            <a:ext cx="655076" cy="556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539635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Gerade Verbindung 6"/>
          <p:cNvCxnSpPr/>
          <p:nvPr/>
        </p:nvCxnSpPr>
        <p:spPr>
          <a:xfrm flipH="1">
            <a:off x="627063" y="863600"/>
            <a:ext cx="8135937" cy="0"/>
          </a:xfrm>
          <a:prstGeom prst="line">
            <a:avLst/>
          </a:prstGeom>
          <a:ln>
            <a:solidFill>
              <a:srgbClr val="003366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pic>
        <p:nvPicPr>
          <p:cNvPr id="5" name="Picture 7" descr="ecap_logo_big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5350" y="207963"/>
            <a:ext cx="1512888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77200"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 dirty="0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FRANCI Diffuse Emission – 14.10.2021 – Yu Wun Wong</a:t>
            </a:r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48E8A6-AB72-3947-97D2-C77AD16E0789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pic>
        <p:nvPicPr>
          <p:cNvPr id="12" name="Picture 14" descr="hess_logo_ecapblue.pdf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5506" y="230847"/>
            <a:ext cx="655076" cy="556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723986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6400" y="3247200"/>
            <a:ext cx="8136000" cy="900000"/>
          </a:xfrm>
        </p:spPr>
        <p:txBody>
          <a:bodyPr>
            <a:normAutofit/>
          </a:bodyPr>
          <a:lstStyle>
            <a:lvl1pPr algn="l">
              <a:lnSpc>
                <a:spcPts val="3400"/>
              </a:lnSpc>
              <a:defRPr sz="2800" b="1" cap="none"/>
            </a:lvl1pPr>
          </a:lstStyle>
          <a:p>
            <a:r>
              <a:rPr lang="en-US"/>
              <a:t>Click to edit Master title style</a:t>
            </a:r>
            <a:endParaRPr lang="de-DE" dirty="0"/>
          </a:p>
        </p:txBody>
      </p:sp>
      <p:pic>
        <p:nvPicPr>
          <p:cNvPr id="4" name="Picture 3" descr="Unterkapitel_HESS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62000" cy="2015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3182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Gerade Verbindung 6"/>
          <p:cNvCxnSpPr/>
          <p:nvPr/>
        </p:nvCxnSpPr>
        <p:spPr>
          <a:xfrm flipH="1">
            <a:off x="627063" y="863600"/>
            <a:ext cx="8135937" cy="0"/>
          </a:xfrm>
          <a:prstGeom prst="line">
            <a:avLst/>
          </a:prstGeom>
          <a:ln>
            <a:solidFill>
              <a:srgbClr val="003366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10" name="Inhaltsplatzhalter 2"/>
          <p:cNvSpPr>
            <a:spLocks noGrp="1"/>
          </p:cNvSpPr>
          <p:nvPr>
            <p:ph sz="half" idx="1"/>
          </p:nvPr>
        </p:nvSpPr>
        <p:spPr>
          <a:xfrm>
            <a:off x="626400" y="1972800"/>
            <a:ext cx="3960000" cy="4435200"/>
          </a:xfrm>
        </p:spPr>
        <p:txBody>
          <a:bodyPr/>
          <a:lstStyle>
            <a:lvl1pPr marL="277200">
              <a:lnSpc>
                <a:spcPts val="2400"/>
              </a:lnSpc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 dirty="0"/>
          </a:p>
        </p:txBody>
      </p:sp>
      <p:sp>
        <p:nvSpPr>
          <p:cNvPr id="11" name="Inhaltsplatzhalter 3"/>
          <p:cNvSpPr>
            <a:spLocks noGrp="1"/>
          </p:cNvSpPr>
          <p:nvPr>
            <p:ph sz="half" idx="2"/>
          </p:nvPr>
        </p:nvSpPr>
        <p:spPr>
          <a:xfrm>
            <a:off x="4802400" y="1972800"/>
            <a:ext cx="3960000" cy="4435200"/>
          </a:xfrm>
        </p:spPr>
        <p:txBody>
          <a:bodyPr/>
          <a:lstStyle>
            <a:lvl1pPr marL="277200"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 dirty="0"/>
          </a:p>
        </p:txBody>
      </p:sp>
      <p:sp>
        <p:nvSpPr>
          <p:cNvPr id="7" name="Fußzeilenplatzhalt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FRANCI Diffuse Emission – 14.10.2021 – Yu Wun Wong</a:t>
            </a:r>
          </a:p>
        </p:txBody>
      </p:sp>
      <p:sp>
        <p:nvSpPr>
          <p:cNvPr id="8" name="Foliennummernplatzhalt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38E2CC-F545-6D4A-9BB4-86E10266AA16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pic>
        <p:nvPicPr>
          <p:cNvPr id="9" name="Picture 7" descr="ecap_logo_big.pd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5350" y="207963"/>
            <a:ext cx="1512888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4" descr="hess_logo_ecapblue.pdf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5506" y="230847"/>
            <a:ext cx="655076" cy="556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031522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Gerade Verbindung 6"/>
          <p:cNvCxnSpPr/>
          <p:nvPr/>
        </p:nvCxnSpPr>
        <p:spPr>
          <a:xfrm flipH="1">
            <a:off x="627063" y="863600"/>
            <a:ext cx="8135937" cy="0"/>
          </a:xfrm>
          <a:prstGeom prst="line">
            <a:avLst/>
          </a:prstGeom>
          <a:ln>
            <a:solidFill>
              <a:srgbClr val="003366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1972800"/>
            <a:ext cx="5486400" cy="397873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de-DE" noProof="0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951538"/>
            <a:ext cx="5486400" cy="457200"/>
          </a:xfrm>
        </p:spPr>
        <p:txBody>
          <a:bodyPr/>
          <a:lstStyle>
            <a:lvl1pPr marL="0" indent="0">
              <a:lnSpc>
                <a:spcPts val="1700"/>
              </a:lnSpc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itel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746AAA-E222-CF4F-ABC6-85394CA4144B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sp>
        <p:nvSpPr>
          <p:cNvPr id="8" name="Fußzeilenplatzhalt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FRANCI Diffuse Emission – 14.10.2021 – Yu Wun Wong</a:t>
            </a:r>
          </a:p>
        </p:txBody>
      </p:sp>
      <p:pic>
        <p:nvPicPr>
          <p:cNvPr id="9" name="Picture 7" descr="ecap_logo_big.pd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5350" y="207963"/>
            <a:ext cx="1512888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4" descr="hess_logo_ecapblue.pdf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5506" y="230847"/>
            <a:ext cx="655076" cy="556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34078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Gerade Verbindung 6"/>
          <p:cNvCxnSpPr/>
          <p:nvPr/>
        </p:nvCxnSpPr>
        <p:spPr>
          <a:xfrm flipH="1">
            <a:off x="627063" y="863600"/>
            <a:ext cx="8135937" cy="0"/>
          </a:xfrm>
          <a:prstGeom prst="line">
            <a:avLst/>
          </a:prstGeom>
          <a:ln>
            <a:solidFill>
              <a:srgbClr val="003366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 dirty="0"/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FRANCI Diffuse Emission – 14.10.2021 – Yu Wun Wong</a:t>
            </a:r>
          </a:p>
        </p:txBody>
      </p:sp>
      <p:sp>
        <p:nvSpPr>
          <p:cNvPr id="6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4BF8EB-E541-DB4B-8809-0345F747949E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pic>
        <p:nvPicPr>
          <p:cNvPr id="7" name="Picture 7" descr="ecap_logo_big.pd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5350" y="207963"/>
            <a:ext cx="1512888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4" descr="hess_logo_ecapblue.pdf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5506" y="230847"/>
            <a:ext cx="655076" cy="556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200057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Gerade Verbindung 6"/>
          <p:cNvCxnSpPr/>
          <p:nvPr/>
        </p:nvCxnSpPr>
        <p:spPr>
          <a:xfrm flipH="1">
            <a:off x="627063" y="863600"/>
            <a:ext cx="8135937" cy="0"/>
          </a:xfrm>
          <a:prstGeom prst="line">
            <a:avLst/>
          </a:prstGeom>
          <a:ln>
            <a:solidFill>
              <a:srgbClr val="003366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pic>
        <p:nvPicPr>
          <p:cNvPr id="4" name="Picture 7" descr="ecap_logo_big.pd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5350" y="207963"/>
            <a:ext cx="1512888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4" descr="hess_logo_ecapblue.pdf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5506" y="230847"/>
            <a:ext cx="655076" cy="556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713240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elplatzhalter 1"/>
          <p:cNvSpPr>
            <a:spLocks noGrp="1"/>
          </p:cNvSpPr>
          <p:nvPr>
            <p:ph type="title"/>
          </p:nvPr>
        </p:nvSpPr>
        <p:spPr bwMode="auto">
          <a:xfrm>
            <a:off x="627063" y="1252538"/>
            <a:ext cx="8135937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/>
              <a:t>Mastertitelformat bearbeiten</a:t>
            </a:r>
          </a:p>
        </p:txBody>
      </p:sp>
      <p:sp>
        <p:nvSpPr>
          <p:cNvPr id="1027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627063" y="1973263"/>
            <a:ext cx="8135937" cy="443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627063" y="6408738"/>
            <a:ext cx="6813550" cy="449262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rgbClr val="969696"/>
                </a:solidFill>
                <a:latin typeface="Helvetica Neue"/>
                <a:ea typeface="ＭＳ Ｐゴシック" pitchFamily="34" charset="-128"/>
                <a:cs typeface="Arial" charset="0"/>
              </a:defRPr>
            </a:lvl1pPr>
          </a:lstStyle>
          <a:p>
            <a:pPr>
              <a:defRPr/>
            </a:pPr>
            <a:r>
              <a:rPr lang="de-DE"/>
              <a:t>FRANCI Diffuse Emission – 14.10.2021 – Yu Wun Wong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312150" y="6408738"/>
            <a:ext cx="450850" cy="449262"/>
          </a:xfrm>
          <a:prstGeom prst="rect">
            <a:avLst/>
          </a:prstGeom>
        </p:spPr>
        <p:txBody>
          <a:bodyPr vert="horz" wrap="square" lIns="91440" tIns="0" rIns="0" bIns="0" numCol="1" anchor="ctr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969696"/>
                </a:solidFill>
                <a:latin typeface="Helvetica Neue" charset="0"/>
                <a:cs typeface="Arial" charset="0"/>
              </a:defRPr>
            </a:lvl1pPr>
          </a:lstStyle>
          <a:p>
            <a:pPr>
              <a:defRPr/>
            </a:pPr>
            <a:fld id="{AAAA4870-6BA5-2240-82F3-AD56ED42D7C1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3" r:id="rId1"/>
    <p:sldLayoutId id="2147484101" r:id="rId2"/>
    <p:sldLayoutId id="2147484102" r:id="rId3"/>
    <p:sldLayoutId id="2147484104" r:id="rId4"/>
    <p:sldLayoutId id="2147484115" r:id="rId5"/>
    <p:sldLayoutId id="2147484106" r:id="rId6"/>
    <p:sldLayoutId id="2147484107" r:id="rId7"/>
    <p:sldLayoutId id="2147484108" r:id="rId8"/>
    <p:sldLayoutId id="2147484110" r:id="rId9"/>
    <p:sldLayoutId id="2147484117" r:id="rId10"/>
    <p:sldLayoutId id="2147484111" r:id="rId11"/>
  </p:sldLayoutIdLst>
  <p:hf hdr="0" dt="0"/>
  <p:txStyles>
    <p:titleStyle>
      <a:lvl1pPr algn="l" defTabSz="457200" rtl="0" eaLnBrk="1" fontAlgn="base" hangingPunct="1">
        <a:lnSpc>
          <a:spcPts val="2800"/>
        </a:lnSpc>
        <a:spcBef>
          <a:spcPct val="0"/>
        </a:spcBef>
        <a:spcAft>
          <a:spcPct val="0"/>
        </a:spcAft>
        <a:defRPr sz="2400" b="1" kern="1200">
          <a:solidFill>
            <a:srgbClr val="003366"/>
          </a:solidFill>
          <a:latin typeface="Arial" pitchFamily="34" charset="0"/>
          <a:ea typeface="ＭＳ Ｐゴシック" charset="0"/>
          <a:cs typeface="Arial" pitchFamily="34" charset="0"/>
        </a:defRPr>
      </a:lvl1pPr>
      <a:lvl2pPr algn="l" defTabSz="457200" rtl="0" eaLnBrk="1" fontAlgn="base" hangingPunct="1">
        <a:lnSpc>
          <a:spcPts val="2800"/>
        </a:lnSpc>
        <a:spcBef>
          <a:spcPct val="0"/>
        </a:spcBef>
        <a:spcAft>
          <a:spcPct val="0"/>
        </a:spcAft>
        <a:defRPr sz="2400" b="1">
          <a:solidFill>
            <a:srgbClr val="003366"/>
          </a:solidFill>
          <a:latin typeface="Arial" charset="0"/>
          <a:ea typeface="ＭＳ Ｐゴシック" charset="0"/>
          <a:cs typeface="Arial" charset="0"/>
        </a:defRPr>
      </a:lvl2pPr>
      <a:lvl3pPr algn="l" defTabSz="457200" rtl="0" eaLnBrk="1" fontAlgn="base" hangingPunct="1">
        <a:lnSpc>
          <a:spcPts val="2800"/>
        </a:lnSpc>
        <a:spcBef>
          <a:spcPct val="0"/>
        </a:spcBef>
        <a:spcAft>
          <a:spcPct val="0"/>
        </a:spcAft>
        <a:defRPr sz="2400" b="1">
          <a:solidFill>
            <a:srgbClr val="003366"/>
          </a:solidFill>
          <a:latin typeface="Arial" charset="0"/>
          <a:ea typeface="ＭＳ Ｐゴシック" charset="0"/>
          <a:cs typeface="Arial" charset="0"/>
        </a:defRPr>
      </a:lvl3pPr>
      <a:lvl4pPr algn="l" defTabSz="457200" rtl="0" eaLnBrk="1" fontAlgn="base" hangingPunct="1">
        <a:lnSpc>
          <a:spcPts val="2800"/>
        </a:lnSpc>
        <a:spcBef>
          <a:spcPct val="0"/>
        </a:spcBef>
        <a:spcAft>
          <a:spcPct val="0"/>
        </a:spcAft>
        <a:defRPr sz="2400" b="1">
          <a:solidFill>
            <a:srgbClr val="003366"/>
          </a:solidFill>
          <a:latin typeface="Arial" charset="0"/>
          <a:ea typeface="ＭＳ Ｐゴシック" charset="0"/>
          <a:cs typeface="Arial" charset="0"/>
        </a:defRPr>
      </a:lvl4pPr>
      <a:lvl5pPr algn="l" defTabSz="457200" rtl="0" eaLnBrk="1" fontAlgn="base" hangingPunct="1">
        <a:lnSpc>
          <a:spcPts val="2800"/>
        </a:lnSpc>
        <a:spcBef>
          <a:spcPct val="0"/>
        </a:spcBef>
        <a:spcAft>
          <a:spcPct val="0"/>
        </a:spcAft>
        <a:defRPr sz="2400" b="1">
          <a:solidFill>
            <a:srgbClr val="003366"/>
          </a:solidFill>
          <a:latin typeface="Arial" charset="0"/>
          <a:ea typeface="ＭＳ Ｐゴシック" charset="0"/>
          <a:cs typeface="Arial" charset="0"/>
        </a:defRPr>
      </a:lvl5pPr>
      <a:lvl6pPr marL="457200" algn="l" defTabSz="457200" rtl="0" eaLnBrk="1" fontAlgn="base" hangingPunct="1">
        <a:lnSpc>
          <a:spcPts val="2800"/>
        </a:lnSpc>
        <a:spcBef>
          <a:spcPct val="0"/>
        </a:spcBef>
        <a:spcAft>
          <a:spcPct val="0"/>
        </a:spcAft>
        <a:defRPr sz="2400" b="1">
          <a:solidFill>
            <a:srgbClr val="003366"/>
          </a:solidFill>
          <a:latin typeface="Helvetica Neue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lnSpc>
          <a:spcPts val="2800"/>
        </a:lnSpc>
        <a:spcBef>
          <a:spcPct val="0"/>
        </a:spcBef>
        <a:spcAft>
          <a:spcPct val="0"/>
        </a:spcAft>
        <a:defRPr sz="2400" b="1">
          <a:solidFill>
            <a:srgbClr val="003366"/>
          </a:solidFill>
          <a:latin typeface="Helvetica Neue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lnSpc>
          <a:spcPts val="2800"/>
        </a:lnSpc>
        <a:spcBef>
          <a:spcPct val="0"/>
        </a:spcBef>
        <a:spcAft>
          <a:spcPct val="0"/>
        </a:spcAft>
        <a:defRPr sz="2400" b="1">
          <a:solidFill>
            <a:srgbClr val="003366"/>
          </a:solidFill>
          <a:latin typeface="Helvetica Neue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lnSpc>
          <a:spcPts val="2800"/>
        </a:lnSpc>
        <a:spcBef>
          <a:spcPct val="0"/>
        </a:spcBef>
        <a:spcAft>
          <a:spcPct val="0"/>
        </a:spcAft>
        <a:defRPr sz="2400" b="1">
          <a:solidFill>
            <a:srgbClr val="003366"/>
          </a:solidFill>
          <a:latin typeface="Helvetica Neue" charset="0"/>
          <a:ea typeface="ＭＳ Ｐゴシック" charset="0"/>
          <a:cs typeface="ＭＳ Ｐゴシック" charset="0"/>
        </a:defRPr>
      </a:lvl9pPr>
    </p:titleStyle>
    <p:bodyStyle>
      <a:lvl1pPr marL="236538" indent="-276225" algn="l" defTabSz="457200" rtl="0" eaLnBrk="1" fontAlgn="base" hangingPunct="1">
        <a:lnSpc>
          <a:spcPts val="2400"/>
        </a:lnSpc>
        <a:spcBef>
          <a:spcPts val="475"/>
        </a:spcBef>
        <a:spcAft>
          <a:spcPct val="0"/>
        </a:spcAft>
        <a:buClr>
          <a:srgbClr val="003366"/>
        </a:buClr>
        <a:buSzPct val="100000"/>
        <a:buFont typeface="Lucida Grande" charset="0"/>
        <a:buChar char="●"/>
        <a:defRPr sz="2000" kern="1200">
          <a:solidFill>
            <a:schemeClr val="tx1"/>
          </a:solidFill>
          <a:latin typeface="Arial" pitchFamily="34" charset="0"/>
          <a:ea typeface="ＭＳ Ｐゴシック" charset="0"/>
          <a:cs typeface="Arial" pitchFamily="34" charset="0"/>
        </a:defRPr>
      </a:lvl1pPr>
      <a:lvl2pPr marL="750888" indent="-276225" algn="l" defTabSz="457200" rtl="0" eaLnBrk="1" fontAlgn="base" hangingPunct="1">
        <a:lnSpc>
          <a:spcPts val="2200"/>
        </a:lnSpc>
        <a:spcBef>
          <a:spcPts val="438"/>
        </a:spcBef>
        <a:spcAft>
          <a:spcPct val="0"/>
        </a:spcAft>
        <a:buClr>
          <a:srgbClr val="003366"/>
        </a:buClr>
        <a:buSzPct val="80000"/>
        <a:buFont typeface="Lucida Grande" charset="0"/>
        <a:buChar char="●"/>
        <a:defRPr kern="1200">
          <a:solidFill>
            <a:schemeClr val="tx1"/>
          </a:solidFill>
          <a:latin typeface="Arial" pitchFamily="34" charset="0"/>
          <a:ea typeface="ＭＳ Ｐゴシック" charset="0"/>
          <a:cs typeface="Arial" pitchFamily="34" charset="0"/>
        </a:defRPr>
      </a:lvl2pPr>
      <a:lvl3pPr marL="1201738" indent="-215900" algn="l" defTabSz="457200" rtl="0" eaLnBrk="1" fontAlgn="base" hangingPunct="1">
        <a:lnSpc>
          <a:spcPts val="2000"/>
        </a:lnSpc>
        <a:spcBef>
          <a:spcPts val="388"/>
        </a:spcBef>
        <a:spcAft>
          <a:spcPct val="0"/>
        </a:spcAft>
        <a:buClr>
          <a:srgbClr val="003366"/>
        </a:buClr>
        <a:buSzPct val="64000"/>
        <a:buFont typeface="Lucida Grande" charset="0"/>
        <a:buChar char="●"/>
        <a:defRPr sz="1600" kern="1200">
          <a:solidFill>
            <a:schemeClr val="tx1"/>
          </a:solidFill>
          <a:latin typeface="Arial" pitchFamily="34" charset="0"/>
          <a:ea typeface="ＭＳ Ｐゴシック" charset="0"/>
          <a:cs typeface="Arial" pitchFamily="34" charset="0"/>
        </a:defRPr>
      </a:lvl3pPr>
      <a:lvl4pPr marL="1443038" indent="-215900" algn="l" defTabSz="457200" rtl="0" eaLnBrk="1" fontAlgn="base" hangingPunct="1">
        <a:lnSpc>
          <a:spcPts val="2000"/>
        </a:lnSpc>
        <a:spcBef>
          <a:spcPts val="388"/>
        </a:spcBef>
        <a:spcAft>
          <a:spcPct val="0"/>
        </a:spcAft>
        <a:buClr>
          <a:srgbClr val="003366"/>
        </a:buClr>
        <a:buSzPct val="64000"/>
        <a:buFont typeface="Lucida Grande" charset="0"/>
        <a:buChar char="●"/>
        <a:defRPr sz="1600" kern="1200">
          <a:solidFill>
            <a:schemeClr val="tx1"/>
          </a:solidFill>
          <a:latin typeface="Arial" pitchFamily="34" charset="0"/>
          <a:ea typeface="ＭＳ Ｐゴシック" charset="0"/>
          <a:cs typeface="Arial" pitchFamily="34" charset="0"/>
        </a:defRPr>
      </a:lvl4pPr>
      <a:lvl5pPr marL="1655763" indent="-215900" algn="l" defTabSz="457200" rtl="0" eaLnBrk="1" fontAlgn="base" hangingPunct="1">
        <a:lnSpc>
          <a:spcPts val="2000"/>
        </a:lnSpc>
        <a:spcBef>
          <a:spcPts val="388"/>
        </a:spcBef>
        <a:spcAft>
          <a:spcPct val="0"/>
        </a:spcAft>
        <a:buClr>
          <a:srgbClr val="003366"/>
        </a:buClr>
        <a:buSzPct val="64000"/>
        <a:buFont typeface="Lucida Grande" charset="0"/>
        <a:buChar char="●"/>
        <a:defRPr sz="1600" kern="1200">
          <a:solidFill>
            <a:schemeClr val="tx1"/>
          </a:solidFill>
          <a:latin typeface="Arial" pitchFamily="34" charset="0"/>
          <a:ea typeface="ＭＳ Ｐゴシック" charset="0"/>
          <a:cs typeface="Arial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indent="0" algn="l" defTabSz="457200" rtl="0" eaLnBrk="1" latinLnBrk="0" hangingPunct="1">
        <a:spcBef>
          <a:spcPct val="20000"/>
        </a:spcBef>
        <a:buFont typeface="Arial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svg"/><Relationship Id="rId7" Type="http://schemas.openxmlformats.org/officeDocument/2006/relationships/image" Target="../media/image21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svg"/><Relationship Id="rId10" Type="http://schemas.openxmlformats.org/officeDocument/2006/relationships/image" Target="../media/image150.png"/><Relationship Id="rId4" Type="http://schemas.openxmlformats.org/officeDocument/2006/relationships/image" Target="../media/image18.png"/><Relationship Id="rId9" Type="http://schemas.openxmlformats.org/officeDocument/2006/relationships/image" Target="../media/image23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e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emf"/><Relationship Id="rId3" Type="http://schemas.openxmlformats.org/officeDocument/2006/relationships/image" Target="../media/image30.png"/><Relationship Id="rId7" Type="http://schemas.openxmlformats.org/officeDocument/2006/relationships/image" Target="../media/image28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emf"/><Relationship Id="rId5" Type="http://schemas.openxmlformats.org/officeDocument/2006/relationships/image" Target="../media/image26.emf"/><Relationship Id="rId4" Type="http://schemas.openxmlformats.org/officeDocument/2006/relationships/image" Target="../media/image24.emf"/><Relationship Id="rId9" Type="http://schemas.openxmlformats.org/officeDocument/2006/relationships/image" Target="../media/image30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0.png"/><Relationship Id="rId3" Type="http://schemas.openxmlformats.org/officeDocument/2006/relationships/image" Target="../media/image17.svg"/><Relationship Id="rId7" Type="http://schemas.openxmlformats.org/officeDocument/2006/relationships/image" Target="../media/image21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31.emf"/><Relationship Id="rId5" Type="http://schemas.openxmlformats.org/officeDocument/2006/relationships/image" Target="../media/image19.svg"/><Relationship Id="rId10" Type="http://schemas.openxmlformats.org/officeDocument/2006/relationships/image" Target="../media/image32.png"/><Relationship Id="rId4" Type="http://schemas.openxmlformats.org/officeDocument/2006/relationships/image" Target="../media/image18.png"/><Relationship Id="rId9" Type="http://schemas.openxmlformats.org/officeDocument/2006/relationships/image" Target="../media/image29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emf"/><Relationship Id="rId5" Type="http://schemas.openxmlformats.org/officeDocument/2006/relationships/image" Target="../media/image32.png"/><Relationship Id="rId4" Type="http://schemas.openxmlformats.org/officeDocument/2006/relationships/image" Target="../media/image17.sv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customXml" Target="../ink/ink3.xml"/><Relationship Id="rId3" Type="http://schemas.openxmlformats.org/officeDocument/2006/relationships/image" Target="../media/image35.gif"/><Relationship Id="rId7" Type="http://schemas.openxmlformats.org/officeDocument/2006/relationships/image" Target="../media/image38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gif"/><Relationship Id="rId5" Type="http://schemas.openxmlformats.org/officeDocument/2006/relationships/image" Target="../media/image36.gif"/><Relationship Id="rId4" Type="http://schemas.openxmlformats.org/officeDocument/2006/relationships/image" Target="../media/image34.emf"/><Relationship Id="rId9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emf"/><Relationship Id="rId13" Type="http://schemas.openxmlformats.org/officeDocument/2006/relationships/image" Target="../media/image44.emf"/><Relationship Id="rId3" Type="http://schemas.openxmlformats.org/officeDocument/2006/relationships/image" Target="../media/image39.emf"/><Relationship Id="rId7" Type="http://schemas.openxmlformats.org/officeDocument/2006/relationships/image" Target="../media/image43.png"/><Relationship Id="rId12" Type="http://schemas.openxmlformats.org/officeDocument/2006/relationships/image" Target="../media/image43.emf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emf"/><Relationship Id="rId11" Type="http://schemas.openxmlformats.org/officeDocument/2006/relationships/image" Target="../media/image42.emf"/><Relationship Id="rId5" Type="http://schemas.openxmlformats.org/officeDocument/2006/relationships/image" Target="../media/image41.emf"/><Relationship Id="rId15" Type="http://schemas.openxmlformats.org/officeDocument/2006/relationships/image" Target="../media/image44.png"/><Relationship Id="rId10" Type="http://schemas.openxmlformats.org/officeDocument/2006/relationships/image" Target="../media/image41.emf"/><Relationship Id="rId4" Type="http://schemas.openxmlformats.org/officeDocument/2006/relationships/image" Target="../media/image40.emf"/><Relationship Id="rId9" Type="http://schemas.openxmlformats.org/officeDocument/2006/relationships/image" Target="../media/image40.emf"/><Relationship Id="rId14" Type="http://schemas.openxmlformats.org/officeDocument/2006/relationships/customXml" Target="../ink/ink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emf"/><Relationship Id="rId13" Type="http://schemas.openxmlformats.org/officeDocument/2006/relationships/image" Target="../media/image44.emf"/><Relationship Id="rId3" Type="http://schemas.openxmlformats.org/officeDocument/2006/relationships/image" Target="../media/image39.emf"/><Relationship Id="rId7" Type="http://schemas.openxmlformats.org/officeDocument/2006/relationships/image" Target="../media/image43.png"/><Relationship Id="rId12" Type="http://schemas.openxmlformats.org/officeDocument/2006/relationships/image" Target="../media/image43.emf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emf"/><Relationship Id="rId11" Type="http://schemas.openxmlformats.org/officeDocument/2006/relationships/image" Target="../media/image42.emf"/><Relationship Id="rId5" Type="http://schemas.openxmlformats.org/officeDocument/2006/relationships/image" Target="../media/image41.emf"/><Relationship Id="rId15" Type="http://schemas.openxmlformats.org/officeDocument/2006/relationships/image" Target="../media/image44.png"/><Relationship Id="rId10" Type="http://schemas.openxmlformats.org/officeDocument/2006/relationships/image" Target="../media/image41.emf"/><Relationship Id="rId4" Type="http://schemas.openxmlformats.org/officeDocument/2006/relationships/image" Target="../media/image40.emf"/><Relationship Id="rId9" Type="http://schemas.openxmlformats.org/officeDocument/2006/relationships/image" Target="../media/image40.emf"/><Relationship Id="rId14" Type="http://schemas.openxmlformats.org/officeDocument/2006/relationships/customXml" Target="../ink/ink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e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00.png"/><Relationship Id="rId7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.xml"/><Relationship Id="rId5" Type="http://schemas.openxmlformats.org/officeDocument/2006/relationships/image" Target="../media/image11.png"/><Relationship Id="rId4" Type="http://schemas.openxmlformats.org/officeDocument/2006/relationships/customXml" Target="../ink/ink1.xml"/><Relationship Id="rId9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Untertitel 2"/>
          <p:cNvSpPr txBox="1">
            <a:spLocks/>
          </p:cNvSpPr>
          <p:nvPr/>
        </p:nvSpPr>
        <p:spPr bwMode="auto">
          <a:xfrm>
            <a:off x="627428" y="3637144"/>
            <a:ext cx="4067175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0" tIns="0" rIns="0" bIns="0"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ts val="2200"/>
              </a:lnSpc>
              <a:buClr>
                <a:srgbClr val="003366"/>
              </a:buClr>
              <a:buSzPct val="100000"/>
              <a:buFont typeface="Lucida Grande" charset="0"/>
              <a:buNone/>
            </a:pPr>
            <a:r>
              <a:rPr lang="de-DE" sz="1800" b="1" dirty="0" err="1">
                <a:solidFill>
                  <a:schemeClr val="bg1"/>
                </a:solidFill>
                <a:latin typeface="Helvetica Neue" charset="0"/>
                <a:cs typeface="Arial" charset="0"/>
              </a:rPr>
              <a:t>Yu</a:t>
            </a:r>
            <a:r>
              <a:rPr lang="de-DE" sz="1800" b="1" dirty="0">
                <a:solidFill>
                  <a:schemeClr val="bg1"/>
                </a:solidFill>
                <a:latin typeface="Helvetica Neue" charset="0"/>
                <a:cs typeface="Arial" charset="0"/>
              </a:rPr>
              <a:t> </a:t>
            </a:r>
            <a:r>
              <a:rPr lang="de-DE" sz="1800" b="1" dirty="0" err="1">
                <a:solidFill>
                  <a:schemeClr val="bg1"/>
                </a:solidFill>
                <a:latin typeface="Helvetica Neue" charset="0"/>
                <a:cs typeface="Arial" charset="0"/>
              </a:rPr>
              <a:t>Wun</a:t>
            </a:r>
            <a:r>
              <a:rPr lang="de-DE" sz="1800" b="1" dirty="0">
                <a:solidFill>
                  <a:schemeClr val="bg1"/>
                </a:solidFill>
                <a:latin typeface="Helvetica Neue" charset="0"/>
                <a:cs typeface="Arial" charset="0"/>
              </a:rPr>
              <a:t> Wong</a:t>
            </a:r>
          </a:p>
          <a:p>
            <a:pPr eaLnBrk="1" hangingPunct="1">
              <a:lnSpc>
                <a:spcPts val="2200"/>
              </a:lnSpc>
              <a:buClr>
                <a:srgbClr val="003366"/>
              </a:buClr>
              <a:buSzPct val="100000"/>
            </a:pPr>
            <a:r>
              <a:rPr lang="de-DE" sz="1800" dirty="0">
                <a:solidFill>
                  <a:schemeClr val="bg1"/>
                </a:solidFill>
                <a:latin typeface="Helvetica Neue" charset="0"/>
                <a:cs typeface="Arial" charset="0"/>
              </a:rPr>
              <a:t>Christopher van </a:t>
            </a:r>
            <a:r>
              <a:rPr lang="de-DE" sz="1800" dirty="0" err="1">
                <a:solidFill>
                  <a:schemeClr val="bg1"/>
                </a:solidFill>
                <a:latin typeface="Helvetica Neue" charset="0"/>
                <a:cs typeface="Arial" charset="0"/>
              </a:rPr>
              <a:t>Eldik</a:t>
            </a:r>
            <a:endParaRPr lang="de-DE" sz="1800" dirty="0">
              <a:solidFill>
                <a:schemeClr val="bg1"/>
              </a:solidFill>
              <a:latin typeface="Helvetica Neue" charset="0"/>
              <a:cs typeface="Arial" charset="0"/>
            </a:endParaRPr>
          </a:p>
          <a:p>
            <a:pPr eaLnBrk="1" hangingPunct="1">
              <a:lnSpc>
                <a:spcPts val="2200"/>
              </a:lnSpc>
              <a:buClr>
                <a:srgbClr val="003366"/>
              </a:buClr>
              <a:buSzPct val="100000"/>
            </a:pPr>
            <a:r>
              <a:rPr lang="de-DE" sz="1800" dirty="0">
                <a:solidFill>
                  <a:schemeClr val="bg1"/>
                </a:solidFill>
                <a:latin typeface="Helvetica Neue" charset="0"/>
                <a:cs typeface="Arial" charset="0"/>
              </a:rPr>
              <a:t>14.10.2021</a:t>
            </a:r>
          </a:p>
          <a:p>
            <a:pPr eaLnBrk="1" hangingPunct="1">
              <a:lnSpc>
                <a:spcPts val="2200"/>
              </a:lnSpc>
              <a:buClr>
                <a:srgbClr val="003366"/>
              </a:buClr>
              <a:buSzPct val="100000"/>
              <a:buFont typeface="Lucida Grande" charset="0"/>
              <a:buNone/>
            </a:pPr>
            <a:r>
              <a:rPr lang="de-DE" sz="1800" dirty="0">
                <a:solidFill>
                  <a:schemeClr val="bg1"/>
                </a:solidFill>
                <a:latin typeface="Helvetica Neue" charset="0"/>
                <a:cs typeface="Arial" charset="0"/>
              </a:rPr>
              <a:t>FRANCI Meeting</a:t>
            </a:r>
          </a:p>
        </p:txBody>
      </p:sp>
      <p:sp>
        <p:nvSpPr>
          <p:cNvPr id="21" name="Titel 1"/>
          <p:cNvSpPr txBox="1">
            <a:spLocks/>
          </p:cNvSpPr>
          <p:nvPr/>
        </p:nvSpPr>
        <p:spPr bwMode="auto">
          <a:xfrm>
            <a:off x="626635" y="887413"/>
            <a:ext cx="8135937" cy="162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0" tIns="0" rIns="0" bIns="0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ts val="4200"/>
              </a:lnSpc>
            </a:pPr>
            <a:r>
              <a:rPr lang="de-DE" sz="3600" b="1" dirty="0">
                <a:solidFill>
                  <a:schemeClr val="bg1"/>
                </a:solidFill>
                <a:latin typeface="Helvetica Neue" charset="0"/>
                <a:cs typeface="Arial" charset="0"/>
              </a:rPr>
              <a:t>Status </a:t>
            </a:r>
            <a:r>
              <a:rPr lang="de-DE" sz="3600" b="1" dirty="0" err="1">
                <a:solidFill>
                  <a:schemeClr val="bg1"/>
                </a:solidFill>
                <a:latin typeface="Helvetica Neue" charset="0"/>
                <a:cs typeface="Arial" charset="0"/>
              </a:rPr>
              <a:t>of</a:t>
            </a:r>
            <a:r>
              <a:rPr lang="de-DE" sz="3600" b="1" dirty="0">
                <a:solidFill>
                  <a:schemeClr val="bg1"/>
                </a:solidFill>
                <a:latin typeface="Helvetica Neue" charset="0"/>
                <a:cs typeface="Arial" charset="0"/>
              </a:rPr>
              <a:t> 3D </a:t>
            </a:r>
            <a:r>
              <a:rPr lang="de-DE" sz="3600" b="1" dirty="0" err="1">
                <a:solidFill>
                  <a:schemeClr val="bg1"/>
                </a:solidFill>
                <a:latin typeface="Helvetica Neue" charset="0"/>
                <a:cs typeface="Arial" charset="0"/>
              </a:rPr>
              <a:t>Analyses</a:t>
            </a:r>
            <a:r>
              <a:rPr lang="de-DE" sz="3600" b="1" dirty="0">
                <a:solidFill>
                  <a:schemeClr val="bg1"/>
                </a:solidFill>
                <a:latin typeface="Helvetica Neue" charset="0"/>
                <a:cs typeface="Arial" charset="0"/>
              </a:rPr>
              <a:t> </a:t>
            </a:r>
            <a:r>
              <a:rPr lang="de-DE" sz="3600" b="1" dirty="0" err="1">
                <a:solidFill>
                  <a:schemeClr val="bg1"/>
                </a:solidFill>
                <a:latin typeface="Helvetica Neue" charset="0"/>
                <a:cs typeface="Arial" charset="0"/>
              </a:rPr>
              <a:t>of</a:t>
            </a:r>
            <a:r>
              <a:rPr lang="de-DE" sz="3600" b="1" dirty="0">
                <a:solidFill>
                  <a:schemeClr val="bg1"/>
                </a:solidFill>
                <a:latin typeface="Helvetica Neue" charset="0"/>
                <a:cs typeface="Arial" charset="0"/>
              </a:rPr>
              <a:t> HESS Data in </a:t>
            </a:r>
            <a:r>
              <a:rPr lang="de-DE" sz="3600" b="1" dirty="0" err="1">
                <a:solidFill>
                  <a:schemeClr val="bg1"/>
                </a:solidFill>
                <a:latin typeface="Helvetica Neue" charset="0"/>
                <a:cs typeface="Arial" charset="0"/>
              </a:rPr>
              <a:t>Complicated</a:t>
            </a:r>
            <a:r>
              <a:rPr lang="de-DE" sz="3600" b="1" dirty="0">
                <a:solidFill>
                  <a:schemeClr val="bg1"/>
                </a:solidFill>
                <a:latin typeface="Helvetica Neue" charset="0"/>
                <a:cs typeface="Arial" charset="0"/>
              </a:rPr>
              <a:t> Fields </a:t>
            </a:r>
            <a:r>
              <a:rPr lang="de-DE" sz="3600" b="1" dirty="0" err="1">
                <a:solidFill>
                  <a:schemeClr val="bg1"/>
                </a:solidFill>
                <a:latin typeface="Helvetica Neue" charset="0"/>
                <a:cs typeface="Arial" charset="0"/>
              </a:rPr>
              <a:t>with</a:t>
            </a:r>
            <a:r>
              <a:rPr lang="de-DE" sz="3600" b="1" dirty="0">
                <a:solidFill>
                  <a:schemeClr val="bg1"/>
                </a:solidFill>
                <a:latin typeface="Helvetica Neue" charset="0"/>
                <a:cs typeface="Arial" charset="0"/>
              </a:rPr>
              <a:t> </a:t>
            </a:r>
            <a:r>
              <a:rPr lang="de-DE" sz="3600" b="1" dirty="0" err="1">
                <a:solidFill>
                  <a:schemeClr val="bg1"/>
                </a:solidFill>
                <a:latin typeface="Helvetica Neue" charset="0"/>
                <a:cs typeface="Arial" charset="0"/>
              </a:rPr>
              <a:t>focus</a:t>
            </a:r>
            <a:r>
              <a:rPr lang="de-DE" sz="3600" b="1" dirty="0">
                <a:solidFill>
                  <a:schemeClr val="bg1"/>
                </a:solidFill>
                <a:latin typeface="Helvetica Neue" charset="0"/>
                <a:cs typeface="Arial" charset="0"/>
              </a:rPr>
              <a:t> on GC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ontent Placeholder 2">
                <a:extLst>
                  <a:ext uri="{FF2B5EF4-FFF2-40B4-BE49-F238E27FC236}">
                    <a16:creationId xmlns:a16="http://schemas.microsoft.com/office/drawing/2014/main" id="{1088B529-E857-2544-A867-E04AC137A5E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27062" y="1828725"/>
                <a:ext cx="8135937" cy="4435475"/>
              </a:xfrm>
            </p:spPr>
            <p:txBody>
              <a:bodyPr/>
              <a:lstStyle/>
              <a:p>
                <a:r>
                  <a:rPr lang="en-US" sz="1800" dirty="0"/>
                  <a:t>Dataset: HESS I (2004-2012,197h), </a:t>
                </a:r>
                <a:r>
                  <a:rPr lang="en-US" sz="18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HESS II (2013-2015,96h)</a:t>
                </a:r>
              </a:p>
              <a:p>
                <a:r>
                  <a:rPr lang="en-US" sz="1800" dirty="0"/>
                  <a:t>Region: 4.3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r>
                      <a:rPr lang="en-US" sz="18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sz="1800" dirty="0"/>
                  <a:t> 4.3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1800" dirty="0"/>
                  <a:t> centered at GC</a:t>
                </a:r>
              </a:p>
              <a:p>
                <a:r>
                  <a:rPr lang="en-US" sz="1800" dirty="0"/>
                  <a:t>Energy Range: up to 80 </a:t>
                </a:r>
                <a:r>
                  <a:rPr lang="en-US" sz="1800" dirty="0" err="1"/>
                  <a:t>TeV</a:t>
                </a:r>
                <a:r>
                  <a:rPr lang="en-US" sz="1800" dirty="0"/>
                  <a:t> </a:t>
                </a:r>
              </a:p>
              <a:p>
                <a:r>
                  <a:rPr lang="en-US" sz="1800" dirty="0"/>
                  <a:t>List of Sources: J1745-290, G0.9+0.1, J1746-285, J1745-303, J1746-308, J1741-302, Unknown Gaussian Source, </a:t>
                </a:r>
                <a:r>
                  <a:rPr lang="en-US" sz="1800" dirty="0">
                    <a:highlight>
                      <a:srgbClr val="FFFF00"/>
                    </a:highlight>
                  </a:rPr>
                  <a:t>Diffuse Emission Template</a:t>
                </a:r>
                <a:r>
                  <a:rPr lang="en-US" sz="1800" dirty="0"/>
                  <a:t>, Pre-Fit BKG</a:t>
                </a:r>
              </a:p>
              <a:p>
                <a:r>
                  <a:rPr lang="en-US" sz="1800" b="1" dirty="0"/>
                  <a:t>Latest 3D Analysis: Gammapy-0.18.2 (Fit both spatial and energy axes)</a:t>
                </a:r>
              </a:p>
              <a:p>
                <a:endParaRPr lang="en-US" sz="1800" dirty="0"/>
              </a:p>
              <a:p>
                <a:endParaRPr lang="en-US" sz="1800" dirty="0"/>
              </a:p>
            </p:txBody>
          </p:sp>
        </mc:Choice>
        <mc:Fallback xmlns="">
          <p:sp>
            <p:nvSpPr>
              <p:cNvPr id="10" name="Content Placeholder 2">
                <a:extLst>
                  <a:ext uri="{FF2B5EF4-FFF2-40B4-BE49-F238E27FC236}">
                    <a16:creationId xmlns:a16="http://schemas.microsoft.com/office/drawing/2014/main" id="{1088B529-E857-2544-A867-E04AC137A5E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7062" y="1828725"/>
                <a:ext cx="8135937" cy="4435475"/>
              </a:xfrm>
              <a:blipFill>
                <a:blip r:embed="rId2"/>
                <a:stretch>
                  <a:fillRect l="-1716" t="-1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8735A69-6230-7240-802E-57A19A06C75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FRANCI Diffuse Emission – 14.10.2021 – Yu Wun Wong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80CE178-0F2F-BA4D-BEB3-E6F913707A1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1DF0BA6-C05C-3348-BE32-E15C9AAD7C16}" type="slidenum">
              <a:rPr lang="de-DE" smtClean="0"/>
              <a:pPr>
                <a:defRPr/>
              </a:pPr>
              <a:t>10</a:t>
            </a:fld>
            <a:endParaRPr lang="de-DE"/>
          </a:p>
        </p:txBody>
      </p:sp>
      <p:pic>
        <p:nvPicPr>
          <p:cNvPr id="7" name="Picture 6" descr="A picture containing sky, outdoor, outdoor object&#10;&#10;Description automatically generated">
            <a:extLst>
              <a:ext uri="{FF2B5EF4-FFF2-40B4-BE49-F238E27FC236}">
                <a16:creationId xmlns:a16="http://schemas.microsoft.com/office/drawing/2014/main" id="{9A33A419-CD3F-5846-816A-9126B0E7FE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24232"/>
            <a:ext cx="9144000" cy="2918966"/>
          </a:xfrm>
          <a:prstGeom prst="rect">
            <a:avLst/>
          </a:prstGeom>
        </p:spPr>
      </p:pic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84DB7468-2D74-2544-B9AA-91266A5E620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9913008"/>
              </p:ext>
            </p:extLst>
          </p:nvPr>
        </p:nvGraphicFramePr>
        <p:xfrm>
          <a:off x="627062" y="1828725"/>
          <a:ext cx="4329047" cy="3985848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{073A0DAA-6AF3-43AB-8588-CEC1D06C72B9}</a:tableStyleId>
              </a:tblPr>
              <a:tblGrid>
                <a:gridCol w="4329047">
                  <a:extLst>
                    <a:ext uri="{9D8B030D-6E8A-4147-A177-3AD203B41FA5}">
                      <a16:colId xmlns:a16="http://schemas.microsoft.com/office/drawing/2014/main" val="3390438668"/>
                    </a:ext>
                  </a:extLst>
                </a:gridCol>
              </a:tblGrid>
              <a:tr h="675957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If there is NO </a:t>
                      </a:r>
                    </a:p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diffuse emission template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94770834"/>
                  </a:ext>
                </a:extLst>
              </a:tr>
              <a:tr h="330989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4"/>
                      <a:stretch>
                        <a:fillRect/>
                      </a:stretch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416260768"/>
                  </a:ext>
                </a:extLst>
              </a:tr>
            </a:tbl>
          </a:graphicData>
        </a:graphic>
      </p:graphicFrame>
      <p:sp>
        <p:nvSpPr>
          <p:cNvPr id="12" name="Title 11">
            <a:extLst>
              <a:ext uri="{FF2B5EF4-FFF2-40B4-BE49-F238E27FC236}">
                <a16:creationId xmlns:a16="http://schemas.microsoft.com/office/drawing/2014/main" id="{98F58EDA-8AF5-C14C-B798-682B81B709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</a:t>
            </a:r>
          </a:p>
        </p:txBody>
      </p:sp>
    </p:spTree>
    <p:extLst>
      <p:ext uri="{BB962C8B-B14F-4D97-AF65-F5344CB8AC3E}">
        <p14:creationId xmlns:p14="http://schemas.microsoft.com/office/powerpoint/2010/main" val="26973294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4139A0-B1D7-ED4E-819E-990F85A0FC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Building the Diffusion Template</a:t>
            </a:r>
          </a:p>
        </p:txBody>
      </p:sp>
      <p:pic>
        <p:nvPicPr>
          <p:cNvPr id="7" name="Content Placeholder 6" descr="Building Brick Wall with solid fill">
            <a:extLst>
              <a:ext uri="{FF2B5EF4-FFF2-40B4-BE49-F238E27FC236}">
                <a16:creationId xmlns:a16="http://schemas.microsoft.com/office/drawing/2014/main" id="{2B9268B3-4A94-234D-8A23-AAEB22BB20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587844" y="2578824"/>
            <a:ext cx="2503628" cy="2503628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1AD77D-8470-D044-B91E-D3D7CA80F21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FRANCI Diffuse Emission – 14.10.2021 – Yu Wun Wong</a:t>
            </a:r>
            <a:endParaRPr lang="de-DE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CD27447-2CF4-8944-B2CB-0A71D493848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1DF0BA6-C05C-3348-BE32-E15C9AAD7C16}" type="slidenum">
              <a:rPr lang="de-DE" smtClean="0"/>
              <a:pPr>
                <a:defRPr/>
              </a:pPr>
              <a:t>11</a:t>
            </a:fld>
            <a:endParaRPr lang="de-DE"/>
          </a:p>
        </p:txBody>
      </p:sp>
      <p:pic>
        <p:nvPicPr>
          <p:cNvPr id="9" name="Graphic 8" descr="Cloud outline">
            <a:extLst>
              <a:ext uri="{FF2B5EF4-FFF2-40B4-BE49-F238E27FC236}">
                <a16:creationId xmlns:a16="http://schemas.microsoft.com/office/drawing/2014/main" id="{A9DD7F0A-BA43-294E-AB58-2C8EA1B770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08664" y="1474545"/>
            <a:ext cx="2503628" cy="2503628"/>
          </a:xfrm>
          <a:prstGeom prst="rect">
            <a:avLst/>
          </a:prstGeom>
        </p:spPr>
      </p:pic>
      <p:pic>
        <p:nvPicPr>
          <p:cNvPr id="11" name="Graphic 10" descr="Bubbles outline">
            <a:extLst>
              <a:ext uri="{FF2B5EF4-FFF2-40B4-BE49-F238E27FC236}">
                <a16:creationId xmlns:a16="http://schemas.microsoft.com/office/drawing/2014/main" id="{40893219-C2F1-2F47-9AA8-C7299ED455D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98900" y="4200180"/>
            <a:ext cx="1923155" cy="1923155"/>
          </a:xfrm>
          <a:prstGeom prst="rect">
            <a:avLst/>
          </a:prstGeom>
        </p:spPr>
      </p:pic>
      <p:pic>
        <p:nvPicPr>
          <p:cNvPr id="13" name="Graphic 12" descr="Collision outline">
            <a:extLst>
              <a:ext uri="{FF2B5EF4-FFF2-40B4-BE49-F238E27FC236}">
                <a16:creationId xmlns:a16="http://schemas.microsoft.com/office/drawing/2014/main" id="{A2DEDBD9-1766-C04E-98B9-2D84D53B6EE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114800" y="3309076"/>
            <a:ext cx="1403486" cy="1403486"/>
          </a:xfrm>
          <a:prstGeom prst="rect">
            <a:avLst/>
          </a:prstGeom>
        </p:spPr>
      </p:pic>
      <p:sp>
        <p:nvSpPr>
          <p:cNvPr id="18" name="Right Arrow 17">
            <a:extLst>
              <a:ext uri="{FF2B5EF4-FFF2-40B4-BE49-F238E27FC236}">
                <a16:creationId xmlns:a16="http://schemas.microsoft.com/office/drawing/2014/main" id="{CF8FD50B-C00B-E042-9957-158F292CEB4F}"/>
              </a:ext>
            </a:extLst>
          </p:cNvPr>
          <p:cNvSpPr/>
          <p:nvPr/>
        </p:nvSpPr>
        <p:spPr>
          <a:xfrm>
            <a:off x="3045140" y="3852213"/>
            <a:ext cx="823373" cy="350999"/>
          </a:xfrm>
          <a:prstGeom prst="rightArrow">
            <a:avLst/>
          </a:prstGeom>
          <a:noFill/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ight Arrow 18">
            <a:extLst>
              <a:ext uri="{FF2B5EF4-FFF2-40B4-BE49-F238E27FC236}">
                <a16:creationId xmlns:a16="http://schemas.microsoft.com/office/drawing/2014/main" id="{F9F0424A-D87E-ED41-865E-4DCE24E1C5E1}"/>
              </a:ext>
            </a:extLst>
          </p:cNvPr>
          <p:cNvSpPr/>
          <p:nvPr/>
        </p:nvSpPr>
        <p:spPr>
          <a:xfrm>
            <a:off x="5789092" y="3875086"/>
            <a:ext cx="823373" cy="350999"/>
          </a:xfrm>
          <a:prstGeom prst="rightArrow">
            <a:avLst/>
          </a:prstGeom>
          <a:noFill/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5AC2F79-4BF5-3241-AF15-B570D0B4C66F}"/>
              </a:ext>
            </a:extLst>
          </p:cNvPr>
          <p:cNvSpPr txBox="1"/>
          <p:nvPr/>
        </p:nvSpPr>
        <p:spPr>
          <a:xfrm>
            <a:off x="554057" y="1667470"/>
            <a:ext cx="24128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Molecular Cloud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5CCA707-D7E0-554E-B1B9-A7825FDDEA26}"/>
              </a:ext>
            </a:extLst>
          </p:cNvPr>
          <p:cNvSpPr txBox="1"/>
          <p:nvPr/>
        </p:nvSpPr>
        <p:spPr>
          <a:xfrm>
            <a:off x="441246" y="5947073"/>
            <a:ext cx="25242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Diffusing Protons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760E0A6-FBF0-E343-A3AE-DE1E869F550F}"/>
              </a:ext>
            </a:extLst>
          </p:cNvPr>
          <p:cNvSpPr txBox="1"/>
          <p:nvPr/>
        </p:nvSpPr>
        <p:spPr>
          <a:xfrm>
            <a:off x="3868513" y="2967547"/>
            <a:ext cx="21371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p-p interaction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6043C0BB-F962-5640-BE21-0216A32F1DB9}"/>
                  </a:ext>
                </a:extLst>
              </p:cNvPr>
              <p:cNvSpPr txBox="1"/>
              <p:nvPr/>
            </p:nvSpPr>
            <p:spPr>
              <a:xfrm>
                <a:off x="6878081" y="2264694"/>
                <a:ext cx="192341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Diffuse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en-US" dirty="0"/>
                  <a:t>-ray</a:t>
                </a: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6043C0BB-F962-5640-BE21-0216A32F1D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78081" y="2264694"/>
                <a:ext cx="1923412" cy="461665"/>
              </a:xfrm>
              <a:prstGeom prst="rect">
                <a:avLst/>
              </a:prstGeom>
              <a:blipFill>
                <a:blip r:embed="rId10"/>
                <a:stretch>
                  <a:fillRect l="-4575" t="-10811" r="-3268" b="-270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391B78E0-7E43-E446-8CD7-00265E87DF99}"/>
              </a:ext>
            </a:extLst>
          </p:cNvPr>
          <p:cNvSpPr txBox="1"/>
          <p:nvPr/>
        </p:nvSpPr>
        <p:spPr>
          <a:xfrm rot="20368145">
            <a:off x="1109272" y="2473377"/>
            <a:ext cx="5790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37423DD-318C-9A49-B375-EF02E6845DCB}"/>
              </a:ext>
            </a:extLst>
          </p:cNvPr>
          <p:cNvSpPr txBox="1"/>
          <p:nvPr/>
        </p:nvSpPr>
        <p:spPr>
          <a:xfrm rot="1271846">
            <a:off x="1660526" y="2730748"/>
            <a:ext cx="5790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F09C7FE-E1CC-7A47-B779-ED06257D5BFD}"/>
              </a:ext>
            </a:extLst>
          </p:cNvPr>
          <p:cNvSpPr txBox="1"/>
          <p:nvPr/>
        </p:nvSpPr>
        <p:spPr>
          <a:xfrm rot="20852372">
            <a:off x="1572751" y="5161757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ACE8BE9-9EC4-B349-891B-9A674BBB632E}"/>
              </a:ext>
            </a:extLst>
          </p:cNvPr>
          <p:cNvSpPr txBox="1"/>
          <p:nvPr/>
        </p:nvSpPr>
        <p:spPr>
          <a:xfrm rot="1705109">
            <a:off x="1685042" y="4769502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</a:t>
            </a:r>
          </a:p>
        </p:txBody>
      </p:sp>
    </p:spTree>
    <p:extLst>
      <p:ext uri="{BB962C8B-B14F-4D97-AF65-F5344CB8AC3E}">
        <p14:creationId xmlns:p14="http://schemas.microsoft.com/office/powerpoint/2010/main" val="8029251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64C5FFB2-0F25-6A4E-8C18-C0BD22E7FC6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426" r="3509"/>
          <a:stretch/>
        </p:blipFill>
        <p:spPr>
          <a:xfrm>
            <a:off x="5065837" y="3289406"/>
            <a:ext cx="4078163" cy="312267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0E2A524-A093-5041-A737-51269B88CB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Molecular Cloud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C9F33A-4726-D048-9C19-8218FE3554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7063" y="2032000"/>
            <a:ext cx="8319964" cy="4376738"/>
          </a:xfrm>
        </p:spPr>
        <p:txBody>
          <a:bodyPr/>
          <a:lstStyle/>
          <a:p>
            <a:r>
              <a:rPr lang="en-HK" dirty="0"/>
              <a:t>Clouds at different distances display distinctive absorption lines </a:t>
            </a:r>
          </a:p>
          <a:p>
            <a:pPr lvl="1"/>
            <a:r>
              <a:rPr lang="en-HK" dirty="0"/>
              <a:t>Able to extract the face-on position of the molecules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DB15C70-ED9E-9A40-B7C5-1B48E5BB533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FRANCI Diffuse Emission – 14.10.2021 – Yu Wun Wong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2218E9-9EB0-8644-9B5E-E86A8442F47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1DF0BA6-C05C-3348-BE32-E15C9AAD7C16}" type="slidenum">
              <a:rPr lang="de-DE" smtClean="0"/>
              <a:pPr>
                <a:defRPr/>
              </a:pPr>
              <a:t>12</a:t>
            </a:fld>
            <a:endParaRPr lang="de-DE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68C5A95-44F5-0C45-A1DA-63AE71AFAFA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573" t="11514" r="51198" b="68750"/>
          <a:stretch/>
        </p:blipFill>
        <p:spPr>
          <a:xfrm>
            <a:off x="246063" y="3194152"/>
            <a:ext cx="4721682" cy="312267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72F43B6-993C-BB4E-9FF5-9DA990726DB0}"/>
              </a:ext>
            </a:extLst>
          </p:cNvPr>
          <p:cNvSpPr txBox="1"/>
          <p:nvPr/>
        </p:nvSpPr>
        <p:spPr>
          <a:xfrm>
            <a:off x="4078164" y="6219541"/>
            <a:ext cx="4572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(Sawada et. al. 2004)</a:t>
            </a:r>
            <a:endParaRPr lang="en-HK" sz="1200" dirty="0"/>
          </a:p>
        </p:txBody>
      </p:sp>
    </p:spTree>
    <p:extLst>
      <p:ext uri="{BB962C8B-B14F-4D97-AF65-F5344CB8AC3E}">
        <p14:creationId xmlns:p14="http://schemas.microsoft.com/office/powerpoint/2010/main" val="35502797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E2A524-A093-5041-A737-51269B88CB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Molecular Cloud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1C9F33A-4726-D048-9C19-8218FE35544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27063" y="2032000"/>
                <a:ext cx="5236475" cy="4376738"/>
              </a:xfrm>
            </p:spPr>
            <p:txBody>
              <a:bodyPr/>
              <a:lstStyle/>
              <a:p>
                <a:r>
                  <a:rPr lang="en-US" dirty="0"/>
                  <a:t>Strong foreground and background contamination in the low velocity range of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≤30 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𝑘𝑚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US" dirty="0"/>
                  <a:t> using CO emission line</a:t>
                </a:r>
              </a:p>
              <a:p>
                <a:r>
                  <a:rPr lang="en-US" dirty="0"/>
                  <a:t>-&gt; Project the CS emission data onto the CO/OH look-up table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1C9F33A-4726-D048-9C19-8218FE35544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7063" y="2032000"/>
                <a:ext cx="5236475" cy="4376738"/>
              </a:xfrm>
              <a:blipFill>
                <a:blip r:embed="rId3"/>
                <a:stretch>
                  <a:fillRect l="-2906" t="-17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DB15C70-ED9E-9A40-B7C5-1B48E5BB533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FRANCI Diffuse Emission – 14.10.2021 – Yu Wun Wong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2218E9-9EB0-8644-9B5E-E86A8442F47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1DF0BA6-C05C-3348-BE32-E15C9AAD7C16}" type="slidenum">
              <a:rPr lang="de-DE" smtClean="0"/>
              <a:pPr>
                <a:defRPr/>
              </a:pPr>
              <a:t>13</a:t>
            </a:fld>
            <a:endParaRPr lang="de-DE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4C5FFB2-0F25-6A4E-8C18-C0BD22E7FC6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426" r="3509"/>
          <a:stretch/>
        </p:blipFill>
        <p:spPr>
          <a:xfrm>
            <a:off x="5740401" y="3953405"/>
            <a:ext cx="3206626" cy="245533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A969BF5-4DFE-7C4F-8D69-CFE6DB90FC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08788" y="1165384"/>
            <a:ext cx="2381093" cy="15873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D2E074D-BBAB-324A-B189-F060883E8D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50066" y="1317200"/>
            <a:ext cx="2381093" cy="15873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FACD72A-FAC5-734A-B842-DD02B8FEA30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1344" y="1461009"/>
            <a:ext cx="2381093" cy="15873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528CD61-04CD-644F-8CED-09522A6E490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093" y="4627132"/>
            <a:ext cx="2934989" cy="195665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BE7C935-F6E4-104F-9D3D-BDA9E15B0C9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88785" y="4460451"/>
            <a:ext cx="3290106" cy="219340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FE43ED0-E9E3-854E-A759-B6F90B39B019}"/>
              </a:ext>
            </a:extLst>
          </p:cNvPr>
          <p:cNvSpPr txBox="1"/>
          <p:nvPr/>
        </p:nvSpPr>
        <p:spPr>
          <a:xfrm>
            <a:off x="7343714" y="6360803"/>
            <a:ext cx="4572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(Sawada et. al. 2004)</a:t>
            </a:r>
            <a:endParaRPr lang="en-HK" sz="12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6FA2971-782D-874D-9889-A18004EDBC74}"/>
              </a:ext>
            </a:extLst>
          </p:cNvPr>
          <p:cNvSpPr txBox="1"/>
          <p:nvPr/>
        </p:nvSpPr>
        <p:spPr>
          <a:xfrm>
            <a:off x="7599334" y="877466"/>
            <a:ext cx="4572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(</a:t>
            </a:r>
            <a:r>
              <a:rPr lang="en-US" sz="1200" dirty="0" err="1"/>
              <a:t>Tsuboi</a:t>
            </a:r>
            <a:r>
              <a:rPr lang="en-US" sz="1200" dirty="0"/>
              <a:t> et. al. 1999)</a:t>
            </a:r>
            <a:endParaRPr lang="en-HK" sz="12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516EF5D-9C2F-2442-9E8E-5F34988E74F1}"/>
              </a:ext>
            </a:extLst>
          </p:cNvPr>
          <p:cNvSpPr txBox="1"/>
          <p:nvPr/>
        </p:nvSpPr>
        <p:spPr>
          <a:xfrm>
            <a:off x="6670623" y="1154465"/>
            <a:ext cx="12971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CS data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53C3F97-5937-F846-A12B-6396D4292EFB}"/>
              </a:ext>
            </a:extLst>
          </p:cNvPr>
          <p:cNvSpPr txBox="1"/>
          <p:nvPr/>
        </p:nvSpPr>
        <p:spPr>
          <a:xfrm>
            <a:off x="6241108" y="3809596"/>
            <a:ext cx="21178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CO/OH model</a:t>
            </a:r>
          </a:p>
        </p:txBody>
      </p:sp>
      <p:sp>
        <p:nvSpPr>
          <p:cNvPr id="18" name="Down Arrow 17">
            <a:extLst>
              <a:ext uri="{FF2B5EF4-FFF2-40B4-BE49-F238E27FC236}">
                <a16:creationId xmlns:a16="http://schemas.microsoft.com/office/drawing/2014/main" id="{DC9C0232-B306-9147-9F71-99F08BD92247}"/>
              </a:ext>
            </a:extLst>
          </p:cNvPr>
          <p:cNvSpPr/>
          <p:nvPr/>
        </p:nvSpPr>
        <p:spPr>
          <a:xfrm rot="5400000">
            <a:off x="5481291" y="5278534"/>
            <a:ext cx="290304" cy="556730"/>
          </a:xfrm>
          <a:prstGeom prst="downArrow">
            <a:avLst/>
          </a:prstGeom>
          <a:solidFill>
            <a:srgbClr val="FFFF00"/>
          </a:soli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Up-down Arrow 8">
            <a:extLst>
              <a:ext uri="{FF2B5EF4-FFF2-40B4-BE49-F238E27FC236}">
                <a16:creationId xmlns:a16="http://schemas.microsoft.com/office/drawing/2014/main" id="{47E02C73-F810-D64B-9DB0-85C173D7C37C}"/>
              </a:ext>
            </a:extLst>
          </p:cNvPr>
          <p:cNvSpPr/>
          <p:nvPr/>
        </p:nvSpPr>
        <p:spPr>
          <a:xfrm>
            <a:off x="7159493" y="3206150"/>
            <a:ext cx="281119" cy="635883"/>
          </a:xfrm>
          <a:prstGeom prst="upDownArrow">
            <a:avLst/>
          </a:prstGeom>
          <a:solidFill>
            <a:srgbClr val="FFFF9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F091D79-551B-6D40-8218-31C834A60D7C}"/>
              </a:ext>
            </a:extLst>
          </p:cNvPr>
          <p:cNvSpPr txBox="1"/>
          <p:nvPr/>
        </p:nvSpPr>
        <p:spPr>
          <a:xfrm>
            <a:off x="399257" y="5033188"/>
            <a:ext cx="1245854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/>
              <a:t>Line-of-sight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57788F2-D289-ED4B-88B8-96E2B0CE3AFB}"/>
              </a:ext>
            </a:extLst>
          </p:cNvPr>
          <p:cNvSpPr txBox="1"/>
          <p:nvPr/>
        </p:nvSpPr>
        <p:spPr>
          <a:xfrm>
            <a:off x="3095825" y="4450752"/>
            <a:ext cx="89159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/>
              <a:t>Face-on</a:t>
            </a:r>
          </a:p>
        </p:txBody>
      </p:sp>
    </p:spTree>
    <p:extLst>
      <p:ext uri="{BB962C8B-B14F-4D97-AF65-F5344CB8AC3E}">
        <p14:creationId xmlns:p14="http://schemas.microsoft.com/office/powerpoint/2010/main" val="35520707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27475A-9EE8-7741-8B33-97B27CE1A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Diffusing Protons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7A370F1-BA20-8345-B139-A9A83CF24E3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27063" y="1793081"/>
                <a:ext cx="3944937" cy="4435475"/>
              </a:xfrm>
            </p:spPr>
            <p:txBody>
              <a:bodyPr/>
              <a:lstStyle/>
              <a:p>
                <a:r>
                  <a:rPr lang="de-DE" sz="1800" dirty="0" err="1"/>
                  <a:t>Simulate</a:t>
                </a:r>
                <a:r>
                  <a:rPr lang="de-DE" sz="1800" dirty="0"/>
                  <a:t> </a:t>
                </a:r>
                <a:r>
                  <a:rPr lang="de-DE" sz="1800" dirty="0" err="1"/>
                  <a:t>the</a:t>
                </a:r>
                <a:r>
                  <a:rPr lang="de-DE" sz="1800" dirty="0"/>
                  <a:t> </a:t>
                </a:r>
                <a:r>
                  <a:rPr lang="de-DE" sz="1800" dirty="0" err="1"/>
                  <a:t>proton</a:t>
                </a:r>
                <a:r>
                  <a:rPr lang="de-DE" sz="1800" dirty="0"/>
                  <a:t> (100GeV-100PeV) </a:t>
                </a:r>
                <a:r>
                  <a:rPr lang="de-DE" sz="1800" dirty="0" err="1"/>
                  <a:t>injection</a:t>
                </a:r>
                <a:r>
                  <a:rPr lang="de-DE" sz="1800" dirty="0"/>
                  <a:t> at </a:t>
                </a:r>
                <a:r>
                  <a:rPr lang="de-DE" sz="1800" dirty="0" err="1"/>
                  <a:t>the</a:t>
                </a:r>
                <a:r>
                  <a:rPr lang="de-DE" sz="1800" dirty="0"/>
                  <a:t> </a:t>
                </a:r>
                <a:r>
                  <a:rPr lang="de-DE" sz="1800" dirty="0" err="1"/>
                  <a:t>Galactic</a:t>
                </a:r>
                <a:r>
                  <a:rPr lang="de-DE" sz="1800" dirty="0"/>
                  <a:t> Center</a:t>
                </a:r>
              </a:p>
              <a:p>
                <a:r>
                  <a:rPr lang="de-DE" sz="1800" dirty="0"/>
                  <a:t>Protons follow power-</a:t>
                </a:r>
                <a:r>
                  <a:rPr lang="de-DE" sz="1800" dirty="0" err="1"/>
                  <a:t>law</a:t>
                </a:r>
                <a:r>
                  <a:rPr lang="de-DE" sz="1800" dirty="0"/>
                  <a:t> </a:t>
                </a:r>
                <a:r>
                  <a:rPr lang="de-DE" sz="1800" dirty="0" err="1"/>
                  <a:t>distribution</a:t>
                </a:r>
                <a:r>
                  <a:rPr lang="de-DE" sz="1800" dirty="0"/>
                  <a:t> </a:t>
                </a:r>
                <a:r>
                  <a:rPr lang="en-US" sz="1800" dirty="0"/>
                  <a:t>(or power-law with exponential cut-off)</a:t>
                </a:r>
                <a:endParaRPr lang="de-DE" sz="1800" dirty="0"/>
              </a:p>
              <a:p>
                <a:r>
                  <a:rPr lang="de-DE" sz="1800" dirty="0" err="1"/>
                  <a:t>Energy-dependent</a:t>
                </a:r>
                <a:r>
                  <a:rPr lang="de-DE" sz="1800" dirty="0"/>
                  <a:t> </a:t>
                </a:r>
                <a:r>
                  <a:rPr lang="de-DE" sz="1800" dirty="0" err="1"/>
                  <a:t>diffusion</a:t>
                </a:r>
                <a:r>
                  <a:rPr lang="de-DE" sz="1800" dirty="0"/>
                  <a:t> </a:t>
                </a:r>
                <a:r>
                  <a:rPr lang="de-DE" sz="1800" dirty="0" err="1"/>
                  <a:t>coefficient</a:t>
                </a:r>
                <a:endParaRPr lang="de-DE" sz="1800" dirty="0"/>
              </a:p>
              <a:p>
                <a:pPr lvl="1"/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𝐷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𝑝</m:t>
                            </m:r>
                          </m:sub>
                        </m:sSub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𝑐𝑚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𝑠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(</m:t>
                        </m:r>
                        <m:f>
                          <m:f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sub>
                            </m:sSub>
                          </m:num>
                          <m:den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10 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𝐺𝑒𝑉</m:t>
                            </m:r>
                          </m:den>
                        </m:f>
                        <m:r>
                          <m:rPr>
                            <m:nor/>
                          </m:rPr>
                          <a:rPr lang="de-DE" dirty="0"/>
                          <m:t>) 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𝛿</m:t>
                        </m:r>
                      </m:sup>
                    </m:sSup>
                  </m:oMath>
                </a14:m>
                <a:endParaRPr lang="en-US" dirty="0"/>
              </a:p>
              <a:p>
                <a:pPr marL="474663" lvl="1" indent="0">
                  <a:buNone/>
                </a:pPr>
                <a:endParaRPr lang="en-US" dirty="0"/>
              </a:p>
              <a:p>
                <a:r>
                  <a:rPr lang="de-DE" sz="1800" dirty="0">
                    <a:ea typeface="Cambria Math" panose="02040503050406030204" pitchFamily="18" charset="0"/>
                  </a:rPr>
                  <a:t>Protons </a:t>
                </a:r>
                <a:r>
                  <a:rPr lang="de-DE" sz="1800" dirty="0" err="1">
                    <a:ea typeface="Cambria Math" panose="02040503050406030204" pitchFamily="18" charset="0"/>
                  </a:rPr>
                  <a:t>collide</a:t>
                </a:r>
                <a:r>
                  <a:rPr lang="de-DE" sz="1800" dirty="0">
                    <a:ea typeface="Cambria Math" panose="02040503050406030204" pitchFamily="18" charset="0"/>
                  </a:rPr>
                  <a:t> </a:t>
                </a:r>
                <a:r>
                  <a:rPr lang="de-DE" sz="1800" dirty="0" err="1">
                    <a:ea typeface="Cambria Math" panose="02040503050406030204" pitchFamily="18" charset="0"/>
                  </a:rPr>
                  <a:t>with</a:t>
                </a:r>
                <a:r>
                  <a:rPr lang="de-DE" sz="1800" dirty="0">
                    <a:ea typeface="Cambria Math" panose="02040503050406030204" pitchFamily="18" charset="0"/>
                  </a:rPr>
                  <a:t> </a:t>
                </a:r>
                <a:r>
                  <a:rPr lang="de-DE" sz="1800" dirty="0" err="1">
                    <a:ea typeface="Cambria Math" panose="02040503050406030204" pitchFamily="18" charset="0"/>
                  </a:rPr>
                  <a:t>the</a:t>
                </a:r>
                <a:r>
                  <a:rPr lang="de-DE" sz="1800" dirty="0">
                    <a:ea typeface="Cambria Math" panose="02040503050406030204" pitchFamily="18" charset="0"/>
                  </a:rPr>
                  <a:t> </a:t>
                </a:r>
                <a:r>
                  <a:rPr lang="de-DE" sz="1800" dirty="0" err="1">
                    <a:ea typeface="Cambria Math" panose="02040503050406030204" pitchFamily="18" charset="0"/>
                  </a:rPr>
                  <a:t>molecular</a:t>
                </a:r>
                <a:r>
                  <a:rPr lang="de-DE" sz="1800" dirty="0">
                    <a:ea typeface="Cambria Math" panose="02040503050406030204" pitchFamily="18" charset="0"/>
                  </a:rPr>
                  <a:t> cloud</a:t>
                </a:r>
              </a:p>
              <a:p>
                <a:pPr lvl="1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p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𝛾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de-DE" dirty="0" err="1"/>
                  <a:t>conversion</a:t>
                </a:r>
                <a:r>
                  <a:rPr lang="de-DE" dirty="0"/>
                  <a:t> (</a:t>
                </a:r>
                <a:r>
                  <a:rPr lang="de-DE" dirty="0" err="1"/>
                  <a:t>Kelner</a:t>
                </a:r>
                <a:r>
                  <a:rPr lang="de-DE" dirty="0"/>
                  <a:t> et al. 2006)</a:t>
                </a:r>
              </a:p>
              <a:p>
                <a:endParaRPr lang="en-US" sz="18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7A370F1-BA20-8345-B139-A9A83CF24E3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7063" y="1793081"/>
                <a:ext cx="3944937" cy="4435475"/>
              </a:xfrm>
              <a:blipFill>
                <a:blip r:embed="rId2"/>
                <a:stretch>
                  <a:fillRect l="-3537" t="-1714" r="-1608" b="-4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3F76D5B-E0B5-B445-925F-91CBA808ED2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FRANCI Diffuse Emission – 14.10.2021 – Yu Wun Wong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622B253-2A6C-1148-A455-F9563CFEB4A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1DF0BA6-C05C-3348-BE32-E15C9AAD7C16}" type="slidenum">
              <a:rPr lang="de-DE" smtClean="0"/>
              <a:pPr>
                <a:defRPr/>
              </a:pPr>
              <a:t>14</a:t>
            </a:fld>
            <a:endParaRPr lang="de-DE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549F9CC-7471-0C4E-A10B-C29CCE41887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871"/>
          <a:stretch/>
        </p:blipFill>
        <p:spPr>
          <a:xfrm>
            <a:off x="4572000" y="1911350"/>
            <a:ext cx="4328809" cy="303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0535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4139A0-B1D7-ED4E-819E-990F85A0FC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Building the 3D-Diffusion Template</a:t>
            </a:r>
          </a:p>
        </p:txBody>
      </p:sp>
      <p:pic>
        <p:nvPicPr>
          <p:cNvPr id="7" name="Content Placeholder 6" descr="Building Brick Wall with solid fill">
            <a:extLst>
              <a:ext uri="{FF2B5EF4-FFF2-40B4-BE49-F238E27FC236}">
                <a16:creationId xmlns:a16="http://schemas.microsoft.com/office/drawing/2014/main" id="{2B9268B3-4A94-234D-8A23-AAEB22BB20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81733" y="2728766"/>
            <a:ext cx="2503628" cy="2503628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1AD77D-8470-D044-B91E-D3D7CA80F21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dirty="0"/>
              <a:t>FRANCI Diffuse Emission – 14.10.2021 – </a:t>
            </a:r>
            <a:r>
              <a:rPr lang="de-DE" dirty="0" err="1"/>
              <a:t>Yu</a:t>
            </a:r>
            <a:r>
              <a:rPr lang="de-DE" dirty="0"/>
              <a:t> </a:t>
            </a:r>
            <a:r>
              <a:rPr lang="de-DE" dirty="0" err="1"/>
              <a:t>Wun</a:t>
            </a:r>
            <a:r>
              <a:rPr lang="de-DE" dirty="0"/>
              <a:t> Wong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CD27447-2CF4-8944-B2CB-0A71D493848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1DF0BA6-C05C-3348-BE32-E15C9AAD7C16}" type="slidenum">
              <a:rPr lang="de-DE" smtClean="0"/>
              <a:pPr>
                <a:defRPr/>
              </a:pPr>
              <a:t>15</a:t>
            </a:fld>
            <a:endParaRPr lang="de-DE"/>
          </a:p>
        </p:txBody>
      </p:sp>
      <p:pic>
        <p:nvPicPr>
          <p:cNvPr id="9" name="Graphic 8" descr="Cloud outline">
            <a:extLst>
              <a:ext uri="{FF2B5EF4-FFF2-40B4-BE49-F238E27FC236}">
                <a16:creationId xmlns:a16="http://schemas.microsoft.com/office/drawing/2014/main" id="{A9DD7F0A-BA43-294E-AB58-2C8EA1B770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08664" y="1474545"/>
            <a:ext cx="2503628" cy="2503628"/>
          </a:xfrm>
          <a:prstGeom prst="rect">
            <a:avLst/>
          </a:prstGeom>
        </p:spPr>
      </p:pic>
      <p:pic>
        <p:nvPicPr>
          <p:cNvPr id="11" name="Graphic 10" descr="Bubbles outline">
            <a:extLst>
              <a:ext uri="{FF2B5EF4-FFF2-40B4-BE49-F238E27FC236}">
                <a16:creationId xmlns:a16="http://schemas.microsoft.com/office/drawing/2014/main" id="{40893219-C2F1-2F47-9AA8-C7299ED455D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98900" y="4200180"/>
            <a:ext cx="1923155" cy="1923155"/>
          </a:xfrm>
          <a:prstGeom prst="rect">
            <a:avLst/>
          </a:prstGeom>
        </p:spPr>
      </p:pic>
      <p:sp>
        <p:nvSpPr>
          <p:cNvPr id="18" name="Right Arrow 17">
            <a:extLst>
              <a:ext uri="{FF2B5EF4-FFF2-40B4-BE49-F238E27FC236}">
                <a16:creationId xmlns:a16="http://schemas.microsoft.com/office/drawing/2014/main" id="{CF8FD50B-C00B-E042-9957-158F292CEB4F}"/>
              </a:ext>
            </a:extLst>
          </p:cNvPr>
          <p:cNvSpPr/>
          <p:nvPr/>
        </p:nvSpPr>
        <p:spPr>
          <a:xfrm>
            <a:off x="3045140" y="3852213"/>
            <a:ext cx="823373" cy="350999"/>
          </a:xfrm>
          <a:prstGeom prst="rightArrow">
            <a:avLst/>
          </a:prstGeom>
          <a:noFill/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5AC2F79-4BF5-3241-AF15-B570D0B4C66F}"/>
              </a:ext>
            </a:extLst>
          </p:cNvPr>
          <p:cNvSpPr txBox="1"/>
          <p:nvPr/>
        </p:nvSpPr>
        <p:spPr>
          <a:xfrm>
            <a:off x="554057" y="1667470"/>
            <a:ext cx="24128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Molecular Cloud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6043C0BB-F962-5640-BE21-0216A32F1DB9}"/>
                  </a:ext>
                </a:extLst>
              </p:cNvPr>
              <p:cNvSpPr txBox="1"/>
              <p:nvPr/>
            </p:nvSpPr>
            <p:spPr>
              <a:xfrm>
                <a:off x="4787959" y="2265114"/>
                <a:ext cx="374961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3D-Diffuse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en-US" dirty="0"/>
                  <a:t>-ray Template</a:t>
                </a: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6043C0BB-F962-5640-BE21-0216A32F1D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87959" y="2265114"/>
                <a:ext cx="3749616" cy="461665"/>
              </a:xfrm>
              <a:prstGeom prst="rect">
                <a:avLst/>
              </a:prstGeom>
              <a:blipFill>
                <a:blip r:embed="rId8"/>
                <a:stretch>
                  <a:fillRect l="-2357" t="-10811" r="-1347" b="-270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4">
            <a:extLst>
              <a:ext uri="{FF2B5EF4-FFF2-40B4-BE49-F238E27FC236}">
                <a16:creationId xmlns:a16="http://schemas.microsoft.com/office/drawing/2014/main" id="{4CB36DB8-13A0-B54B-BB98-6C39E2E5387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1837" y="1838894"/>
            <a:ext cx="2934989" cy="1956659"/>
          </a:xfrm>
          <a:prstGeom prst="rect">
            <a:avLst/>
          </a:prstGeom>
        </p:spPr>
      </p:pic>
      <p:pic>
        <p:nvPicPr>
          <p:cNvPr id="13" name="Picture 12" descr="A screenshot of a cell phone&#10;&#10;Description automatically generated">
            <a:extLst>
              <a:ext uri="{FF2B5EF4-FFF2-40B4-BE49-F238E27FC236}">
                <a16:creationId xmlns:a16="http://schemas.microsoft.com/office/drawing/2014/main" id="{8A9B3D23-EFA1-F645-8105-5F7EB146371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77889" y="2774961"/>
            <a:ext cx="4185111" cy="285043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998CD03-DF1B-0349-B369-58C1155D4F39}"/>
              </a:ext>
            </a:extLst>
          </p:cNvPr>
          <p:cNvSpPr txBox="1"/>
          <p:nvPr/>
        </p:nvSpPr>
        <p:spPr>
          <a:xfrm rot="20852372">
            <a:off x="1572751" y="5161757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14E9E6D-307E-8942-9023-B40AD43ABE77}"/>
              </a:ext>
            </a:extLst>
          </p:cNvPr>
          <p:cNvSpPr txBox="1"/>
          <p:nvPr/>
        </p:nvSpPr>
        <p:spPr>
          <a:xfrm rot="1705109">
            <a:off x="1685042" y="4769502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12BEFA9E-23B8-8C45-B628-FEA2A06976AE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r="6871"/>
          <a:stretch/>
        </p:blipFill>
        <p:spPr>
          <a:xfrm>
            <a:off x="746630" y="4548977"/>
            <a:ext cx="1829907" cy="128310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12E980C-18F9-1E4F-88C7-844395207743}"/>
              </a:ext>
            </a:extLst>
          </p:cNvPr>
          <p:cNvSpPr txBox="1"/>
          <p:nvPr/>
        </p:nvSpPr>
        <p:spPr>
          <a:xfrm>
            <a:off x="7120328" y="5943099"/>
            <a:ext cx="1737976" cy="55399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500" dirty="0"/>
              <a:t>2 spatial axes and</a:t>
            </a:r>
          </a:p>
          <a:p>
            <a:r>
              <a:rPr lang="en-US" sz="1500" dirty="0"/>
              <a:t>1 energy axis!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7644083-7A22-9F47-9E47-A58C351B84C3}"/>
              </a:ext>
            </a:extLst>
          </p:cNvPr>
          <p:cNvSpPr txBox="1"/>
          <p:nvPr/>
        </p:nvSpPr>
        <p:spPr>
          <a:xfrm>
            <a:off x="441246" y="5947073"/>
            <a:ext cx="25242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Diffusing Protons</a:t>
            </a:r>
          </a:p>
        </p:txBody>
      </p:sp>
    </p:spTree>
    <p:extLst>
      <p:ext uri="{BB962C8B-B14F-4D97-AF65-F5344CB8AC3E}">
        <p14:creationId xmlns:p14="http://schemas.microsoft.com/office/powerpoint/2010/main" val="24031752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4139A0-B1D7-ED4E-819E-990F85A0FC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Fitting the 3D-Diffusion Template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1AD77D-8470-D044-B91E-D3D7CA80F21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dirty="0"/>
              <a:t>FRANCI Diffuse Emission – 14.10.2021 – </a:t>
            </a:r>
            <a:r>
              <a:rPr lang="de-DE" dirty="0" err="1"/>
              <a:t>Yu</a:t>
            </a:r>
            <a:r>
              <a:rPr lang="de-DE" dirty="0"/>
              <a:t> </a:t>
            </a:r>
            <a:r>
              <a:rPr lang="de-DE" dirty="0" err="1"/>
              <a:t>Wun</a:t>
            </a:r>
            <a:r>
              <a:rPr lang="de-DE" dirty="0"/>
              <a:t> Wong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CD27447-2CF4-8944-B2CB-0A71D493848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1DF0BA6-C05C-3348-BE32-E15C9AAD7C16}" type="slidenum">
              <a:rPr lang="de-DE" smtClean="0"/>
              <a:pPr>
                <a:defRPr/>
              </a:pPr>
              <a:t>16</a:t>
            </a:fld>
            <a:endParaRPr lang="de-DE"/>
          </a:p>
        </p:txBody>
      </p:sp>
      <p:sp>
        <p:nvSpPr>
          <p:cNvPr id="18" name="Right Arrow 17">
            <a:extLst>
              <a:ext uri="{FF2B5EF4-FFF2-40B4-BE49-F238E27FC236}">
                <a16:creationId xmlns:a16="http://schemas.microsoft.com/office/drawing/2014/main" id="{CF8FD50B-C00B-E042-9957-158F292CEB4F}"/>
              </a:ext>
            </a:extLst>
          </p:cNvPr>
          <p:cNvSpPr/>
          <p:nvPr/>
        </p:nvSpPr>
        <p:spPr>
          <a:xfrm>
            <a:off x="3870902" y="3759236"/>
            <a:ext cx="823373" cy="350999"/>
          </a:xfrm>
          <a:prstGeom prst="rightArrow">
            <a:avLst/>
          </a:prstGeom>
          <a:noFill/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6043C0BB-F962-5640-BE21-0216A32F1DB9}"/>
                  </a:ext>
                </a:extLst>
              </p:cNvPr>
              <p:cNvSpPr txBox="1"/>
              <p:nvPr/>
            </p:nvSpPr>
            <p:spPr>
              <a:xfrm>
                <a:off x="121286" y="2300486"/>
                <a:ext cx="374961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3D-Diffuse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en-US" dirty="0"/>
                  <a:t>-ray Template</a:t>
                </a: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6043C0BB-F962-5640-BE21-0216A32F1D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286" y="2300486"/>
                <a:ext cx="3749616" cy="461665"/>
              </a:xfrm>
              <a:prstGeom prst="rect">
                <a:avLst/>
              </a:prstGeom>
              <a:blipFill>
                <a:blip r:embed="rId2"/>
                <a:stretch>
                  <a:fillRect l="-2703" t="-7895" r="-1689" b="-263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" name="Content Placeholder 6" descr="Building Brick Wall with solid fill">
            <a:extLst>
              <a:ext uri="{FF2B5EF4-FFF2-40B4-BE49-F238E27FC236}">
                <a16:creationId xmlns:a16="http://schemas.microsoft.com/office/drawing/2014/main" id="{DE55013B-E74B-6C45-9D1F-19F8C03832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 bwMode="auto">
          <a:xfrm>
            <a:off x="451066" y="2600399"/>
            <a:ext cx="2503628" cy="2503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pic>
      <p:pic>
        <p:nvPicPr>
          <p:cNvPr id="13" name="Picture 12" descr="A screenshot of a cell phone&#10;&#10;Description automatically generated">
            <a:extLst>
              <a:ext uri="{FF2B5EF4-FFF2-40B4-BE49-F238E27FC236}">
                <a16:creationId xmlns:a16="http://schemas.microsoft.com/office/drawing/2014/main" id="{8A9B3D23-EFA1-F645-8105-5F7EB14637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6007" y="2770022"/>
            <a:ext cx="3433588" cy="233858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B141378-01C5-C14F-B3FB-9983821894B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454" t="11196" r="10185"/>
          <a:stretch/>
        </p:blipFill>
        <p:spPr>
          <a:xfrm>
            <a:off x="4764105" y="2397136"/>
            <a:ext cx="4153888" cy="3361535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6F45C491-3918-C74A-8887-354FBAADC9EA}"/>
              </a:ext>
            </a:extLst>
          </p:cNvPr>
          <p:cNvSpPr txBox="1"/>
          <p:nvPr/>
        </p:nvSpPr>
        <p:spPr>
          <a:xfrm>
            <a:off x="5338595" y="1935471"/>
            <a:ext cx="24785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3D-Fitting Result</a:t>
            </a:r>
          </a:p>
        </p:txBody>
      </p:sp>
    </p:spTree>
    <p:extLst>
      <p:ext uri="{BB962C8B-B14F-4D97-AF65-F5344CB8AC3E}">
        <p14:creationId xmlns:p14="http://schemas.microsoft.com/office/powerpoint/2010/main" val="3556042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5200DD-2E10-F84A-9C55-64E7900F3E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Template Optimization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D8A1DD4-3449-DB47-80C7-22E17EC182B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FRANCI Diffuse Emission – 14.10.2021 – Yu Wun Wong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AF1FC6-CBA1-3647-BA9F-46596267060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1DF0BA6-C05C-3348-BE32-E15C9AAD7C16}" type="slidenum">
              <a:rPr lang="de-DE" smtClean="0"/>
              <a:pPr>
                <a:defRPr/>
              </a:pPr>
              <a:t>17</a:t>
            </a:fld>
            <a:endParaRPr lang="de-DE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238BDCA-4ECB-2644-998B-FFE245CD867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175" t="7913" r="13636" b="3615"/>
          <a:stretch/>
        </p:blipFill>
        <p:spPr>
          <a:xfrm>
            <a:off x="3361589" y="1913003"/>
            <a:ext cx="5665756" cy="3692459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7E945BE-C3ED-B24D-B116-082B337189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2032000"/>
            <a:ext cx="2980589" cy="4376738"/>
          </a:xfrm>
        </p:spPr>
        <p:txBody>
          <a:bodyPr/>
          <a:lstStyle/>
          <a:p>
            <a:r>
              <a:rPr lang="en-US" sz="1700" dirty="0"/>
              <a:t>Full-scale likelihood scan through all the diffusion parameters</a:t>
            </a:r>
          </a:p>
          <a:p>
            <a:pPr lvl="1"/>
            <a:r>
              <a:rPr lang="en-US" sz="1700" dirty="0"/>
              <a:t>Search for the minimum(the best) likelihood value</a:t>
            </a:r>
          </a:p>
          <a:p>
            <a:pPr lvl="1"/>
            <a:r>
              <a:rPr lang="en-US" sz="1700" dirty="0"/>
              <a:t>Search for the best diffusion parameters that can descript the excess emission at the GC</a:t>
            </a:r>
          </a:p>
        </p:txBody>
      </p:sp>
    </p:spTree>
    <p:extLst>
      <p:ext uri="{BB962C8B-B14F-4D97-AF65-F5344CB8AC3E}">
        <p14:creationId xmlns:p14="http://schemas.microsoft.com/office/powerpoint/2010/main" val="29098399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Chart, scatter chart&#10;&#10;Description automatically generated">
            <a:extLst>
              <a:ext uri="{FF2B5EF4-FFF2-40B4-BE49-F238E27FC236}">
                <a16:creationId xmlns:a16="http://schemas.microsoft.com/office/drawing/2014/main" id="{7274FA32-BAC9-C44C-B4EE-1D7E0BC9AF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97175" y="3852089"/>
            <a:ext cx="5684603" cy="3197590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83E30AD-DF53-8E4A-ABA2-DDC3395ED5D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175" t="7913" r="13636" b="3615"/>
          <a:stretch/>
        </p:blipFill>
        <p:spPr>
          <a:xfrm>
            <a:off x="3209486" y="102371"/>
            <a:ext cx="5665756" cy="3692459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AF1FC6-CBA1-3647-BA9F-46596267060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1DF0BA6-C05C-3348-BE32-E15C9AAD7C16}" type="slidenum">
              <a:rPr lang="de-DE" smtClean="0"/>
              <a:pPr>
                <a:defRPr/>
              </a:pPr>
              <a:t>18</a:t>
            </a:fld>
            <a:endParaRPr lang="de-DE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046B776-3833-AA46-9CE6-E815E98E53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379096" y="-769680"/>
            <a:ext cx="5684603" cy="31975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 descr="Chart&#10;&#10;Description automatically generated">
            <a:extLst>
              <a:ext uri="{FF2B5EF4-FFF2-40B4-BE49-F238E27FC236}">
                <a16:creationId xmlns:a16="http://schemas.microsoft.com/office/drawing/2014/main" id="{A7260AC4-E748-1D47-9A6E-A8E00033A5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29698" y="3847959"/>
            <a:ext cx="5684603" cy="319758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 descr="Chart&#10;&#10;Description automatically generated">
            <a:extLst>
              <a:ext uri="{FF2B5EF4-FFF2-40B4-BE49-F238E27FC236}">
                <a16:creationId xmlns:a16="http://schemas.microsoft.com/office/drawing/2014/main" id="{088B6715-DC1D-7740-8C0F-B462F33DDF0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84615" y="3847959"/>
            <a:ext cx="5684603" cy="319758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B2CE983-6B31-894D-B9A5-9E8A6862F132}"/>
              </a:ext>
            </a:extLst>
          </p:cNvPr>
          <p:cNvSpPr txBox="1"/>
          <p:nvPr/>
        </p:nvSpPr>
        <p:spPr>
          <a:xfrm>
            <a:off x="163972" y="4267830"/>
            <a:ext cx="1787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Changing Index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1670AD7-A161-FF40-ADCD-5CF8DC2AA514}"/>
              </a:ext>
            </a:extLst>
          </p:cNvPr>
          <p:cNvSpPr txBox="1"/>
          <p:nvPr/>
        </p:nvSpPr>
        <p:spPr>
          <a:xfrm>
            <a:off x="6321898" y="4263202"/>
            <a:ext cx="1774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Changing Delta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A4A6511-818F-764E-AE41-A50219021FFF}"/>
              </a:ext>
            </a:extLst>
          </p:cNvPr>
          <p:cNvSpPr txBox="1"/>
          <p:nvPr/>
        </p:nvSpPr>
        <p:spPr>
          <a:xfrm>
            <a:off x="3261832" y="4271764"/>
            <a:ext cx="1544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Changing DT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DAB1B95-D0AB-5340-8E5D-6A20DB440DE1}"/>
              </a:ext>
            </a:extLst>
          </p:cNvPr>
          <p:cNvSpPr txBox="1"/>
          <p:nvPr/>
        </p:nvSpPr>
        <p:spPr>
          <a:xfrm>
            <a:off x="0" y="2112921"/>
            <a:ext cx="23262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Changing Everything</a:t>
            </a:r>
          </a:p>
        </p:txBody>
      </p:sp>
      <p:sp>
        <p:nvSpPr>
          <p:cNvPr id="18" name="Slide Number Placeholder 4">
            <a:extLst>
              <a:ext uri="{FF2B5EF4-FFF2-40B4-BE49-F238E27FC236}">
                <a16:creationId xmlns:a16="http://schemas.microsoft.com/office/drawing/2014/main" id="{3BA19D5E-C949-9D4B-8222-96EF4FE2FEFA}"/>
              </a:ext>
            </a:extLst>
          </p:cNvPr>
          <p:cNvSpPr txBox="1">
            <a:spLocks/>
          </p:cNvSpPr>
          <p:nvPr/>
        </p:nvSpPr>
        <p:spPr>
          <a:xfrm>
            <a:off x="8464550" y="6561138"/>
            <a:ext cx="450850" cy="449262"/>
          </a:xfrm>
          <a:prstGeom prst="rect">
            <a:avLst/>
          </a:prstGeom>
        </p:spPr>
        <p:txBody>
          <a:bodyPr vert="horz" wrap="square" lIns="9144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algn="r" defTabSz="457200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rgbClr val="969696"/>
                </a:solidFill>
                <a:latin typeface="Helvetica Neue" charset="0"/>
                <a:ea typeface="ＭＳ Ｐゴシック" charset="0"/>
                <a:cs typeface="Arial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fld id="{81DF0BA6-C05C-3348-BE32-E15C9AAD7C16}" type="slidenum">
              <a:rPr lang="de-DE" smtClean="0"/>
              <a:pPr>
                <a:defRPr/>
              </a:pPr>
              <a:t>18</a:t>
            </a:fld>
            <a:endParaRPr lang="de-DE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223AF77A-5B9D-F74F-AF8B-5FB308BE116D}"/>
                  </a:ext>
                </a:extLst>
              </p14:cNvPr>
              <p14:cNvContentPartPr/>
              <p14:nvPr/>
            </p14:nvContentPartPr>
            <p14:xfrm>
              <a:off x="3045387" y="974284"/>
              <a:ext cx="458280" cy="2811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223AF77A-5B9D-F74F-AF8B-5FB308BE116D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036027" y="964924"/>
                <a:ext cx="477000" cy="299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979714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1" name="Table 4">
                <a:extLst>
                  <a:ext uri="{FF2B5EF4-FFF2-40B4-BE49-F238E27FC236}">
                    <a16:creationId xmlns:a16="http://schemas.microsoft.com/office/drawing/2014/main" id="{A4B63F73-017B-9842-88B0-691875E9DC9A}"/>
                  </a:ext>
                </a:extLst>
              </p:cNvPr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1255141205"/>
                  </p:ext>
                </p:extLst>
              </p:nvPr>
            </p:nvGraphicFramePr>
            <p:xfrm>
              <a:off x="4572000" y="2851556"/>
              <a:ext cx="4562952" cy="3811764"/>
            </p:xfrm>
            <a:graphic>
              <a:graphicData uri="http://schemas.openxmlformats.org/drawingml/2006/table">
                <a:tbl>
                  <a:tblPr firstRow="1" bandRow="1">
                    <a:tableStyleId>{073A0DAA-6AF3-43AB-8588-CEC1D06C72B9}</a:tableStyleId>
                  </a:tblPr>
                  <a:tblGrid>
                    <a:gridCol w="2281476">
                      <a:extLst>
                        <a:ext uri="{9D8B030D-6E8A-4147-A177-3AD203B41FA5}">
                          <a16:colId xmlns:a16="http://schemas.microsoft.com/office/drawing/2014/main" val="3404367625"/>
                        </a:ext>
                      </a:extLst>
                    </a:gridCol>
                    <a:gridCol w="2281476">
                      <a:extLst>
                        <a:ext uri="{9D8B030D-6E8A-4147-A177-3AD203B41FA5}">
                          <a16:colId xmlns:a16="http://schemas.microsoft.com/office/drawing/2014/main" val="807834384"/>
                        </a:ext>
                      </a:extLst>
                    </a:gridCol>
                  </a:tblGrid>
                  <a:tr h="269884">
                    <a:tc>
                      <a:txBody>
                        <a:bodyPr/>
                        <a:lstStyle/>
                        <a:p>
                          <a:r>
                            <a:rPr lang="en-US" sz="1200" b="0" i="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Continuous (</a:t>
                          </a:r>
                          <a14:m>
                            <m:oMath xmlns:m="http://schemas.openxmlformats.org/officeDocument/2006/math">
                              <m:r>
                                <m:rPr>
                                  <m:sty m:val="p"/>
                                </m:rPr>
                                <a:rPr lang="en-US" sz="1200" b="0" i="0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Δ</m:t>
                              </m:r>
                              <m:r>
                                <a:rPr lang="en-US" sz="12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𝐿</m:t>
                              </m:r>
                              <m:r>
                                <a:rPr lang="en-US" sz="12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=55</m:t>
                              </m:r>
                            </m:oMath>
                          </a14:m>
                          <a:r>
                            <a:rPr lang="en-US" sz="1200" b="0" i="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)</a:t>
                          </a:r>
                        </a:p>
                      </a:txBody>
                      <a:tcPr marL="68580" marR="68580" marT="34290" marB="34290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 b="0" i="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Continuous with cutoff (</a:t>
                          </a:r>
                          <a14:m>
                            <m:oMath xmlns:m="http://schemas.openxmlformats.org/officeDocument/2006/math">
                              <m:r>
                                <m:rPr>
                                  <m:sty m:val="p"/>
                                </m:rPr>
                                <a:rPr lang="en-US" sz="1200" b="0" i="0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Δ</m:t>
                              </m:r>
                              <m:r>
                                <a:rPr lang="en-US" sz="12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𝐿</m:t>
                              </m:r>
                              <m:r>
                                <a:rPr lang="en-US" sz="12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=0</m:t>
                              </m:r>
                            </m:oMath>
                          </a14:m>
                          <a:r>
                            <a:rPr lang="en-US" sz="1200" b="0" i="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)</a:t>
                          </a:r>
                        </a:p>
                      </a:txBody>
                      <a:tcPr marL="68580" marR="68580" marT="34290" marB="34290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513564083"/>
                      </a:ext>
                    </a:extLst>
                  </a:tr>
                  <a:tr h="1770940">
                    <a:tc>
                      <a:txBody>
                        <a:bodyPr/>
                        <a:lstStyle/>
                        <a:p>
                          <a:endParaRPr lang="en-US" sz="1400" dirty="0"/>
                        </a:p>
                      </a:txBody>
                      <a:tcPr marL="68580" marR="68580" marT="34290" marB="3429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1400" dirty="0"/>
                        </a:p>
                      </a:txBody>
                      <a:tcPr marL="68580" marR="68580" marT="34290" marB="3429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591025492"/>
                      </a:ext>
                    </a:extLst>
                  </a:tr>
                  <a:tr h="1770940">
                    <a:tc>
                      <a:txBody>
                        <a:bodyPr/>
                        <a:lstStyle/>
                        <a:p>
                          <a:endParaRPr lang="en-US" sz="1400" dirty="0"/>
                        </a:p>
                      </a:txBody>
                      <a:tcPr marL="68580" marR="68580" marT="34290" marB="3429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5"/>
                          <a:stretch>
                            <a:fillRect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1400" dirty="0"/>
                        </a:p>
                      </a:txBody>
                      <a:tcPr marL="68580" marR="68580" marT="34290" marB="3429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6"/>
                          <a:stretch>
                            <a:fillRect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93147959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1" name="Table 4">
                <a:extLst>
                  <a:ext uri="{FF2B5EF4-FFF2-40B4-BE49-F238E27FC236}">
                    <a16:creationId xmlns:a16="http://schemas.microsoft.com/office/drawing/2014/main" id="{A4B63F73-017B-9842-88B0-691875E9DC9A}"/>
                  </a:ext>
                </a:extLst>
              </p:cNvPr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1255141205"/>
                  </p:ext>
                </p:extLst>
              </p:nvPr>
            </p:nvGraphicFramePr>
            <p:xfrm>
              <a:off x="4572000" y="2851556"/>
              <a:ext cx="4562952" cy="3811764"/>
            </p:xfrm>
            <a:graphic>
              <a:graphicData uri="http://schemas.openxmlformats.org/drawingml/2006/table">
                <a:tbl>
                  <a:tblPr firstRow="1" bandRow="1">
                    <a:tableStyleId>{073A0DAA-6AF3-43AB-8588-CEC1D06C72B9}</a:tableStyleId>
                  </a:tblPr>
                  <a:tblGrid>
                    <a:gridCol w="2281476">
                      <a:extLst>
                        <a:ext uri="{9D8B030D-6E8A-4147-A177-3AD203B41FA5}">
                          <a16:colId xmlns:a16="http://schemas.microsoft.com/office/drawing/2014/main" val="3404367625"/>
                        </a:ext>
                      </a:extLst>
                    </a:gridCol>
                    <a:gridCol w="2281476">
                      <a:extLst>
                        <a:ext uri="{9D8B030D-6E8A-4147-A177-3AD203B41FA5}">
                          <a16:colId xmlns:a16="http://schemas.microsoft.com/office/drawing/2014/main" val="807834384"/>
                        </a:ext>
                      </a:extLst>
                    </a:gridCol>
                  </a:tblGrid>
                  <a:tr h="269884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34290" marB="34290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7"/>
                          <a:stretch>
                            <a:fillRect l="-556" t="-4762" r="-100556" b="-134285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34290" marB="34290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7"/>
                          <a:stretch>
                            <a:fillRect l="-100556" t="-4762" r="-556" b="-134285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513564083"/>
                      </a:ext>
                    </a:extLst>
                  </a:tr>
                  <a:tr h="1770940">
                    <a:tc>
                      <a:txBody>
                        <a:bodyPr/>
                        <a:lstStyle/>
                        <a:p>
                          <a:endParaRPr lang="en-US" sz="1400" dirty="0"/>
                        </a:p>
                      </a:txBody>
                      <a:tcPr marL="68580" marR="68580" marT="34290" marB="3429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8"/>
                          <a:stretch>
                            <a:fillRect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1400" dirty="0"/>
                        </a:p>
                      </a:txBody>
                      <a:tcPr marL="68580" marR="68580" marT="34290" marB="3429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9"/>
                          <a:stretch>
                            <a:fillRect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591025492"/>
                      </a:ext>
                    </a:extLst>
                  </a:tr>
                  <a:tr h="1770940">
                    <a:tc>
                      <a:txBody>
                        <a:bodyPr/>
                        <a:lstStyle/>
                        <a:p>
                          <a:endParaRPr lang="en-US" sz="1400" dirty="0"/>
                        </a:p>
                      </a:txBody>
                      <a:tcPr marL="68580" marR="68580" marT="34290" marB="3429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10"/>
                          <a:stretch>
                            <a:fillRect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1400" dirty="0"/>
                        </a:p>
                      </a:txBody>
                      <a:tcPr marL="68580" marR="68580" marT="34290" marB="3429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11"/>
                          <a:stretch>
                            <a:fillRect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931479591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2" name="Title 1">
            <a:extLst>
              <a:ext uri="{FF2B5EF4-FFF2-40B4-BE49-F238E27FC236}">
                <a16:creationId xmlns:a16="http://schemas.microsoft.com/office/drawing/2014/main" id="{5A08C4F0-E3DC-8840-9373-9E3AD222A9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063" y="998632"/>
            <a:ext cx="8135937" cy="360362"/>
          </a:xfrm>
        </p:spPr>
        <p:txBody>
          <a:bodyPr/>
          <a:lstStyle/>
          <a:p>
            <a:r>
              <a:rPr lang="en-US" dirty="0"/>
              <a:t>Result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B89AED4F-0964-4748-A9AC-F8A2CC049BE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86269"/>
              </p:ext>
            </p:extLst>
          </p:nvPr>
        </p:nvGraphicFramePr>
        <p:xfrm>
          <a:off x="4919947" y="1229717"/>
          <a:ext cx="4086036" cy="14876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43018">
                  <a:extLst>
                    <a:ext uri="{9D8B030D-6E8A-4147-A177-3AD203B41FA5}">
                      <a16:colId xmlns:a16="http://schemas.microsoft.com/office/drawing/2014/main" val="183513465"/>
                    </a:ext>
                  </a:extLst>
                </a:gridCol>
                <a:gridCol w="2043018">
                  <a:extLst>
                    <a:ext uri="{9D8B030D-6E8A-4147-A177-3AD203B41FA5}">
                      <a16:colId xmlns:a16="http://schemas.microsoft.com/office/drawing/2014/main" val="2004779309"/>
                    </a:ext>
                  </a:extLst>
                </a:gridCol>
              </a:tblGrid>
              <a:tr h="148761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12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13"/>
                      <a:stretch>
                        <a:fillRect/>
                      </a:stretch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2455678399"/>
                  </a:ext>
                </a:extLst>
              </a:tr>
            </a:tbl>
          </a:graphicData>
        </a:graphic>
      </p:graphicFrame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15A2F477-EEDE-FB41-AA6A-40F0E3A756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7564" y="1695046"/>
            <a:ext cx="3878308" cy="4376738"/>
          </a:xfrm>
        </p:spPr>
        <p:txBody>
          <a:bodyPr/>
          <a:lstStyle/>
          <a:p>
            <a:r>
              <a:rPr lang="en-US" sz="1800" dirty="0"/>
              <a:t>At high energies, the data do not match with the diffusion spectrum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C88AF19-19DE-9842-B9F8-00D56DD75BCA}"/>
              </a:ext>
            </a:extLst>
          </p:cNvPr>
          <p:cNvSpPr txBox="1"/>
          <p:nvPr/>
        </p:nvSpPr>
        <p:spPr>
          <a:xfrm>
            <a:off x="4919947" y="1195781"/>
            <a:ext cx="54854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cont</a:t>
            </a:r>
            <a:endParaRPr lang="en-US" sz="15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A2E4CCC-A835-114F-9936-ABD7111BBC48}"/>
              </a:ext>
            </a:extLst>
          </p:cNvPr>
          <p:cNvSpPr txBox="1"/>
          <p:nvPr/>
        </p:nvSpPr>
        <p:spPr>
          <a:xfrm>
            <a:off x="6918177" y="1214727"/>
            <a:ext cx="805029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contcut</a:t>
            </a:r>
            <a:endParaRPr lang="en-US" sz="15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7799D5FF-972B-8743-80EA-88B401CFC8EC}"/>
                  </a:ext>
                </a:extLst>
              </p14:cNvPr>
              <p14:cNvContentPartPr/>
              <p14:nvPr/>
            </p14:nvContentPartPr>
            <p14:xfrm>
              <a:off x="3562152" y="5719040"/>
              <a:ext cx="4855680" cy="20088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7799D5FF-972B-8743-80EA-88B401CFC8EC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3552792" y="5709680"/>
                <a:ext cx="4874400" cy="219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0" name="Table 7">
                <a:extLst>
                  <a:ext uri="{FF2B5EF4-FFF2-40B4-BE49-F238E27FC236}">
                    <a16:creationId xmlns:a16="http://schemas.microsoft.com/office/drawing/2014/main" id="{187362E9-BC7F-6740-A411-B7393C618AF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418156467"/>
                  </p:ext>
                </p:extLst>
              </p:nvPr>
            </p:nvGraphicFramePr>
            <p:xfrm>
              <a:off x="73774" y="5590577"/>
              <a:ext cx="4422098" cy="962414"/>
            </p:xfrm>
            <a:graphic>
              <a:graphicData uri="http://schemas.openxmlformats.org/drawingml/2006/table">
                <a:tbl>
                  <a:tblPr firstRow="1" bandRow="1">
                    <a:tableStyleId>{073A0DAA-6AF3-43AB-8588-CEC1D06C72B9}</a:tableStyleId>
                  </a:tblPr>
                  <a:tblGrid>
                    <a:gridCol w="825180">
                      <a:extLst>
                        <a:ext uri="{9D8B030D-6E8A-4147-A177-3AD203B41FA5}">
                          <a16:colId xmlns:a16="http://schemas.microsoft.com/office/drawing/2014/main" val="2011411133"/>
                        </a:ext>
                      </a:extLst>
                    </a:gridCol>
                    <a:gridCol w="476637">
                      <a:extLst>
                        <a:ext uri="{9D8B030D-6E8A-4147-A177-3AD203B41FA5}">
                          <a16:colId xmlns:a16="http://schemas.microsoft.com/office/drawing/2014/main" val="2849981923"/>
                        </a:ext>
                      </a:extLst>
                    </a:gridCol>
                    <a:gridCol w="790389">
                      <a:extLst>
                        <a:ext uri="{9D8B030D-6E8A-4147-A177-3AD203B41FA5}">
                          <a16:colId xmlns:a16="http://schemas.microsoft.com/office/drawing/2014/main" val="4207889681"/>
                        </a:ext>
                      </a:extLst>
                    </a:gridCol>
                    <a:gridCol w="501092">
                      <a:extLst>
                        <a:ext uri="{9D8B030D-6E8A-4147-A177-3AD203B41FA5}">
                          <a16:colId xmlns:a16="http://schemas.microsoft.com/office/drawing/2014/main" val="2093332323"/>
                        </a:ext>
                      </a:extLst>
                    </a:gridCol>
                    <a:gridCol w="914400">
                      <a:extLst>
                        <a:ext uri="{9D8B030D-6E8A-4147-A177-3AD203B41FA5}">
                          <a16:colId xmlns:a16="http://schemas.microsoft.com/office/drawing/2014/main" val="3970337037"/>
                        </a:ext>
                      </a:extLst>
                    </a:gridCol>
                    <a:gridCol w="914400">
                      <a:extLst>
                        <a:ext uri="{9D8B030D-6E8A-4147-A177-3AD203B41FA5}">
                          <a16:colId xmlns:a16="http://schemas.microsoft.com/office/drawing/2014/main" val="3214016396"/>
                        </a:ext>
                      </a:extLst>
                    </a:gridCol>
                  </a:tblGrid>
                  <a:tr h="285797">
                    <a:tc>
                      <a:txBody>
                        <a:bodyPr/>
                        <a:lstStyle/>
                        <a:p>
                          <a:pPr algn="ctr"/>
                          <a:endParaRPr lang="en-US" sz="10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000" b="1" i="1" smtClean="0">
                                    <a:latin typeface="Cambria Math" panose="02040503050406030204" pitchFamily="18" charset="0"/>
                                  </a:rPr>
                                  <m:t>𝑰𝒏𝒅𝒆𝒙</m:t>
                                </m:r>
                              </m:oMath>
                            </m:oMathPara>
                          </a14:m>
                          <a:endParaRPr lang="en-US" sz="10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0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000" b="1" i="1" smtClean="0">
                                        <a:latin typeface="Cambria Math" panose="02040503050406030204" pitchFamily="18" charset="0"/>
                                      </a:rPr>
                                      <m:t>𝑫</m:t>
                                    </m:r>
                                  </m:e>
                                  <m:sub>
                                    <m:r>
                                      <a:rPr lang="en-US" sz="1000" b="1" i="1" smtClean="0">
                                        <a:latin typeface="Cambria Math" panose="02040503050406030204" pitchFamily="18" charset="0"/>
                                      </a:rPr>
                                      <m:t>𝟎</m:t>
                                    </m:r>
                                  </m:sub>
                                </m:sSub>
                                <m:r>
                                  <a:rPr lang="en-US" sz="1000" b="1" i="1" smtClean="0">
                                    <a:latin typeface="Cambria Math" panose="02040503050406030204" pitchFamily="18" charset="0"/>
                                  </a:rPr>
                                  <m:t>𝑻</m:t>
                                </m:r>
                                <m:r>
                                  <a:rPr lang="en-US" sz="1000" b="1" i="1" smtClean="0">
                                    <a:latin typeface="Cambria Math" panose="02040503050406030204" pitchFamily="18" charset="0"/>
                                  </a:rPr>
                                  <m:t> [</m:t>
                                </m:r>
                                <m:r>
                                  <a:rPr lang="en-US" sz="1000" b="1" i="1" smtClean="0">
                                    <a:latin typeface="Cambria Math" panose="02040503050406030204" pitchFamily="18" charset="0"/>
                                  </a:rPr>
                                  <m:t>𝟏𝟎</m:t>
                                </m:r>
                                <m:r>
                                  <a:rPr lang="en-US" sz="1000" b="1" i="1" smtClean="0">
                                    <a:latin typeface="Cambria Math" panose="02040503050406030204" pitchFamily="18" charset="0"/>
                                  </a:rPr>
                                  <m:t>𝒑</m:t>
                                </m:r>
                                <m:sSup>
                                  <m:sSupPr>
                                    <m:ctrlPr>
                                      <a:rPr lang="en-US" sz="10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000" b="1" i="1" smtClean="0">
                                        <a:latin typeface="Cambria Math" panose="02040503050406030204" pitchFamily="18" charset="0"/>
                                      </a:rPr>
                                      <m:t>𝒄</m:t>
                                    </m:r>
                                  </m:e>
                                  <m:sup>
                                    <m:r>
                                      <a:rPr lang="en-US" sz="1000" b="1" i="1" smtClean="0">
                                        <a:latin typeface="Cambria Math" panose="02040503050406030204" pitchFamily="18" charset="0"/>
                                      </a:rPr>
                                      <m:t>𝟐</m:t>
                                    </m:r>
                                  </m:sup>
                                </m:sSup>
                                <m:r>
                                  <a:rPr lang="en-US" sz="1000" b="1" i="1" smtClean="0">
                                    <a:latin typeface="Cambria Math" panose="02040503050406030204" pitchFamily="18" charset="0"/>
                                  </a:rPr>
                                  <m:t>]</m:t>
                                </m:r>
                              </m:oMath>
                            </m:oMathPara>
                          </a14:m>
                          <a:endParaRPr lang="en-US" sz="10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000" b="1" i="1" smtClean="0">
                                    <a:latin typeface="Cambria Math" panose="02040503050406030204" pitchFamily="18" charset="0"/>
                                  </a:rPr>
                                  <m:t>𝑫𝒆𝒍𝒕𝒂</m:t>
                                </m:r>
                              </m:oMath>
                            </m:oMathPara>
                          </a14:m>
                          <a:endParaRPr lang="en-US" sz="10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000" b="1" i="1" smtClean="0">
                                    <a:latin typeface="Cambria Math" panose="02040503050406030204" pitchFamily="18" charset="0"/>
                                  </a:rPr>
                                  <m:t>𝑰𝒏𝒕𝒆𝒓𝒗𝒂𝒍</m:t>
                                </m:r>
                                <m:r>
                                  <a:rPr lang="en-US" sz="1000" b="1" i="1" smtClean="0">
                                    <a:latin typeface="Cambria Math" panose="02040503050406030204" pitchFamily="18" charset="0"/>
                                  </a:rPr>
                                  <m:t> [</m:t>
                                </m:r>
                                <m:r>
                                  <a:rPr lang="en-US" sz="1000" b="1" i="1" smtClean="0">
                                    <a:latin typeface="Cambria Math" panose="02040503050406030204" pitchFamily="18" charset="0"/>
                                  </a:rPr>
                                  <m:t>𝒚𝒓</m:t>
                                </m:r>
                                <m:r>
                                  <a:rPr lang="en-US" sz="1000" b="1" i="1" smtClean="0">
                                    <a:latin typeface="Cambria Math" panose="02040503050406030204" pitchFamily="18" charset="0"/>
                                  </a:rPr>
                                  <m:t>]</m:t>
                                </m:r>
                              </m:oMath>
                            </m:oMathPara>
                          </a14:m>
                          <a:endParaRPr lang="en-US" sz="10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000" b="1" i="1" smtClean="0">
                                    <a:latin typeface="Cambria Math" panose="02040503050406030204" pitchFamily="18" charset="0"/>
                                  </a:rPr>
                                  <m:t>𝑪𝒖𝒕𝒐𝒇𝒇</m:t>
                                </m:r>
                                <m:r>
                                  <a:rPr lang="en-US" sz="1000" b="1" i="1" smtClean="0">
                                    <a:latin typeface="Cambria Math" panose="02040503050406030204" pitchFamily="18" charset="0"/>
                                  </a:rPr>
                                  <m:t> [</m:t>
                                </m:r>
                                <m:r>
                                  <a:rPr lang="en-US" sz="1000" b="1" i="1" smtClean="0">
                                    <a:latin typeface="Cambria Math" panose="02040503050406030204" pitchFamily="18" charset="0"/>
                                  </a:rPr>
                                  <m:t>𝑻𝒆𝑽</m:t>
                                </m:r>
                                <m:r>
                                  <a:rPr lang="en-US" sz="1000" b="1" i="1" smtClean="0">
                                    <a:latin typeface="Cambria Math" panose="02040503050406030204" pitchFamily="18" charset="0"/>
                                  </a:rPr>
                                  <m:t>]</m:t>
                                </m:r>
                              </m:oMath>
                            </m:oMathPara>
                          </a14:m>
                          <a:endParaRPr lang="en-US" sz="10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481565115"/>
                      </a:ext>
                    </a:extLst>
                  </a:tr>
                  <a:tr h="26884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Continuous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1.8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300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0.5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50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-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773161527"/>
                      </a:ext>
                    </a:extLst>
                  </a:tr>
                  <a:tr h="40777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Continuous w/ </a:t>
                          </a:r>
                          <a:r>
                            <a:rPr lang="en-US" sz="1000" dirty="0" err="1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Pcut</a:t>
                          </a:r>
                          <a:endParaRPr lang="en-US" sz="10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1.5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160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0.6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50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250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44936959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0" name="Table 7">
                <a:extLst>
                  <a:ext uri="{FF2B5EF4-FFF2-40B4-BE49-F238E27FC236}">
                    <a16:creationId xmlns:a16="http://schemas.microsoft.com/office/drawing/2014/main" id="{187362E9-BC7F-6740-A411-B7393C618AF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418156467"/>
                  </p:ext>
                </p:extLst>
              </p:nvPr>
            </p:nvGraphicFramePr>
            <p:xfrm>
              <a:off x="73774" y="5590577"/>
              <a:ext cx="4422098" cy="962414"/>
            </p:xfrm>
            <a:graphic>
              <a:graphicData uri="http://schemas.openxmlformats.org/drawingml/2006/table">
                <a:tbl>
                  <a:tblPr firstRow="1" bandRow="1">
                    <a:tableStyleId>{073A0DAA-6AF3-43AB-8588-CEC1D06C72B9}</a:tableStyleId>
                  </a:tblPr>
                  <a:tblGrid>
                    <a:gridCol w="825180">
                      <a:extLst>
                        <a:ext uri="{9D8B030D-6E8A-4147-A177-3AD203B41FA5}">
                          <a16:colId xmlns:a16="http://schemas.microsoft.com/office/drawing/2014/main" val="2011411133"/>
                        </a:ext>
                      </a:extLst>
                    </a:gridCol>
                    <a:gridCol w="476637">
                      <a:extLst>
                        <a:ext uri="{9D8B030D-6E8A-4147-A177-3AD203B41FA5}">
                          <a16:colId xmlns:a16="http://schemas.microsoft.com/office/drawing/2014/main" val="2849981923"/>
                        </a:ext>
                      </a:extLst>
                    </a:gridCol>
                    <a:gridCol w="790389">
                      <a:extLst>
                        <a:ext uri="{9D8B030D-6E8A-4147-A177-3AD203B41FA5}">
                          <a16:colId xmlns:a16="http://schemas.microsoft.com/office/drawing/2014/main" val="4207889681"/>
                        </a:ext>
                      </a:extLst>
                    </a:gridCol>
                    <a:gridCol w="501092">
                      <a:extLst>
                        <a:ext uri="{9D8B030D-6E8A-4147-A177-3AD203B41FA5}">
                          <a16:colId xmlns:a16="http://schemas.microsoft.com/office/drawing/2014/main" val="2093332323"/>
                        </a:ext>
                      </a:extLst>
                    </a:gridCol>
                    <a:gridCol w="914400">
                      <a:extLst>
                        <a:ext uri="{9D8B030D-6E8A-4147-A177-3AD203B41FA5}">
                          <a16:colId xmlns:a16="http://schemas.microsoft.com/office/drawing/2014/main" val="3970337037"/>
                        </a:ext>
                      </a:extLst>
                    </a:gridCol>
                    <a:gridCol w="914400">
                      <a:extLst>
                        <a:ext uri="{9D8B030D-6E8A-4147-A177-3AD203B41FA5}">
                          <a16:colId xmlns:a16="http://schemas.microsoft.com/office/drawing/2014/main" val="3214016396"/>
                        </a:ext>
                      </a:extLst>
                    </a:gridCol>
                  </a:tblGrid>
                  <a:tr h="285797">
                    <a:tc>
                      <a:txBody>
                        <a:bodyPr/>
                        <a:lstStyle/>
                        <a:p>
                          <a:pPr algn="ctr"/>
                          <a:endParaRPr lang="en-US" sz="10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6"/>
                          <a:stretch>
                            <a:fillRect l="-171053" t="-4348" r="-655263" b="-23913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6"/>
                          <a:stretch>
                            <a:fillRect l="-163492" t="-4348" r="-295238" b="-23913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6"/>
                          <a:stretch>
                            <a:fillRect l="-425641" t="-4348" r="-376923" b="-23913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6"/>
                          <a:stretch>
                            <a:fillRect l="-280822" t="-4348" r="-101370" b="-23913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6"/>
                          <a:stretch>
                            <a:fillRect l="-386111" t="-4348" r="-2778" b="-23913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81565115"/>
                      </a:ext>
                    </a:extLst>
                  </a:tr>
                  <a:tr h="26884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Continuous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1.8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300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0.5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50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-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773161527"/>
                      </a:ext>
                    </a:extLst>
                  </a:tr>
                  <a:tr h="40777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Continuous w/ </a:t>
                          </a:r>
                          <a:r>
                            <a:rPr lang="en-US" sz="1000" dirty="0" err="1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Pcut</a:t>
                          </a:r>
                          <a:endParaRPr lang="en-US" sz="10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1.5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160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0.6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50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250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449369591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2" name="Footer Placeholder 3">
            <a:extLst>
              <a:ext uri="{FF2B5EF4-FFF2-40B4-BE49-F238E27FC236}">
                <a16:creationId xmlns:a16="http://schemas.microsoft.com/office/drawing/2014/main" id="{6E368A63-A281-F84E-B729-E3EBA5D4FB7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27063" y="6408738"/>
            <a:ext cx="6813550" cy="449262"/>
          </a:xfrm>
        </p:spPr>
        <p:txBody>
          <a:bodyPr/>
          <a:lstStyle/>
          <a:p>
            <a:pPr>
              <a:defRPr/>
            </a:pPr>
            <a:r>
              <a:rPr lang="de-DE" dirty="0"/>
              <a:t>FRANCI Diffuse Emission – 14.10.2021 – </a:t>
            </a:r>
            <a:r>
              <a:rPr lang="de-DE" dirty="0" err="1"/>
              <a:t>Yu</a:t>
            </a:r>
            <a:r>
              <a:rPr lang="de-DE" dirty="0"/>
              <a:t> </a:t>
            </a:r>
            <a:r>
              <a:rPr lang="de-DE" dirty="0" err="1"/>
              <a:t>Wun</a:t>
            </a:r>
            <a:r>
              <a:rPr lang="de-DE" dirty="0"/>
              <a:t> Wong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91F3D4C-D551-D449-B006-29ACC0615F9E}"/>
              </a:ext>
            </a:extLst>
          </p:cNvPr>
          <p:cNvSpPr/>
          <p:nvPr/>
        </p:nvSpPr>
        <p:spPr>
          <a:xfrm>
            <a:off x="6962965" y="998632"/>
            <a:ext cx="2087806" cy="18529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2E7E135-BB94-D742-A8B3-91C848210B2C}"/>
              </a:ext>
            </a:extLst>
          </p:cNvPr>
          <p:cNvSpPr/>
          <p:nvPr/>
        </p:nvSpPr>
        <p:spPr>
          <a:xfrm>
            <a:off x="6853476" y="2751269"/>
            <a:ext cx="2290524" cy="41067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11A3339-D00C-B34A-AB22-E58C48C5D867}"/>
              </a:ext>
            </a:extLst>
          </p:cNvPr>
          <p:cNvSpPr/>
          <p:nvPr/>
        </p:nvSpPr>
        <p:spPr>
          <a:xfrm>
            <a:off x="9048" y="6111340"/>
            <a:ext cx="4486824" cy="4492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DD25F76-1310-0648-83D6-C215CFD9EDD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312150" y="6533322"/>
            <a:ext cx="450850" cy="449262"/>
          </a:xfrm>
        </p:spPr>
        <p:txBody>
          <a:bodyPr/>
          <a:lstStyle/>
          <a:p>
            <a:pPr>
              <a:defRPr/>
            </a:pPr>
            <a:fld id="{81DF0BA6-C05C-3348-BE32-E15C9AAD7C16}" type="slidenum">
              <a:rPr lang="de-DE" smtClean="0"/>
              <a:pPr>
                <a:defRPr/>
              </a:pPr>
              <a:t>19</a:t>
            </a:fld>
            <a:endParaRPr lang="de-DE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2D9E0F2-8031-2C49-AB88-D0EF084B45E6}"/>
              </a:ext>
            </a:extLst>
          </p:cNvPr>
          <p:cNvSpPr txBox="1"/>
          <p:nvPr/>
        </p:nvSpPr>
        <p:spPr>
          <a:xfrm>
            <a:off x="2918942" y="5322648"/>
            <a:ext cx="16149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Diffusion Parameters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2A13EF7-27CF-C44B-83CA-504F778BD43F}"/>
              </a:ext>
            </a:extLst>
          </p:cNvPr>
          <p:cNvSpPr txBox="1"/>
          <p:nvPr/>
        </p:nvSpPr>
        <p:spPr>
          <a:xfrm>
            <a:off x="7254650" y="5264968"/>
            <a:ext cx="17238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Diffusion Spectrum</a:t>
            </a:r>
          </a:p>
          <a:p>
            <a:endParaRPr lang="en-US" sz="1600" dirty="0"/>
          </a:p>
          <a:p>
            <a:r>
              <a:rPr lang="en-US" sz="1600" dirty="0"/>
              <a:t>Central Source Spectrum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4AC0EE28-2BF4-F54C-852A-C5455A8C6F14}"/>
              </a:ext>
            </a:extLst>
          </p:cNvPr>
          <p:cNvCxnSpPr>
            <a:cxnSpLocks/>
          </p:cNvCxnSpPr>
          <p:nvPr/>
        </p:nvCxnSpPr>
        <p:spPr>
          <a:xfrm flipH="1">
            <a:off x="6595672" y="5475035"/>
            <a:ext cx="658978" cy="12461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213617C1-BB28-4E42-A5A9-0FBB60973512}"/>
              </a:ext>
            </a:extLst>
          </p:cNvPr>
          <p:cNvCxnSpPr>
            <a:cxnSpLocks/>
          </p:cNvCxnSpPr>
          <p:nvPr/>
        </p:nvCxnSpPr>
        <p:spPr>
          <a:xfrm flipH="1">
            <a:off x="6595672" y="6111340"/>
            <a:ext cx="658979" cy="102718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F5212865-2583-6E49-8BF1-DCF231B06BEB}"/>
              </a:ext>
            </a:extLst>
          </p:cNvPr>
          <p:cNvSpPr txBox="1"/>
          <p:nvPr/>
        </p:nvSpPr>
        <p:spPr>
          <a:xfrm rot="20283920">
            <a:off x="-114295" y="5371562"/>
            <a:ext cx="11865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highlight>
                  <a:srgbClr val="FFFF9F"/>
                </a:highlight>
              </a:rPr>
              <a:t>preliminary</a:t>
            </a:r>
          </a:p>
        </p:txBody>
      </p:sp>
    </p:spTree>
    <p:extLst>
      <p:ext uri="{BB962C8B-B14F-4D97-AF65-F5344CB8AC3E}">
        <p14:creationId xmlns:p14="http://schemas.microsoft.com/office/powerpoint/2010/main" val="40637605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7C2212-E1B9-884E-BE49-6A8A95291C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Galactic Center: A Black Hole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1A58433-6AC3-484D-925A-EE46EB5802D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dirty="0"/>
              <a:t>FRANCI Diffuse Emission – 14.10.2021 – </a:t>
            </a:r>
            <a:r>
              <a:rPr lang="de-DE" dirty="0" err="1"/>
              <a:t>Yu</a:t>
            </a:r>
            <a:r>
              <a:rPr lang="de-DE" dirty="0"/>
              <a:t> </a:t>
            </a:r>
            <a:r>
              <a:rPr lang="de-DE" dirty="0" err="1"/>
              <a:t>Wun</a:t>
            </a:r>
            <a:r>
              <a:rPr lang="de-DE" dirty="0"/>
              <a:t> Wong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9BDA90A-A471-4F44-BCAE-DE6178AC186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1DF0BA6-C05C-3348-BE32-E15C9AAD7C16}" type="slidenum">
              <a:rPr lang="de-DE" smtClean="0"/>
              <a:pPr>
                <a:defRPr/>
              </a:pPr>
              <a:t>2</a:t>
            </a:fld>
            <a:endParaRPr lang="de-DE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059B460-E023-9A45-A6A8-7E123D3A087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632" t="6768" r="14325" b="29549"/>
          <a:stretch/>
        </p:blipFill>
        <p:spPr>
          <a:xfrm>
            <a:off x="1937477" y="2094903"/>
            <a:ext cx="4984230" cy="284813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3F5AFDE-CD23-6342-96EE-FE1E06E0B832}"/>
              </a:ext>
            </a:extLst>
          </p:cNvPr>
          <p:cNvSpPr txBox="1"/>
          <p:nvPr/>
        </p:nvSpPr>
        <p:spPr>
          <a:xfrm>
            <a:off x="1288256" y="5383763"/>
            <a:ext cx="68135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In 2020 the Nobel Prize was awarded to the radio discovery of the </a:t>
            </a:r>
            <a:r>
              <a:rPr lang="en-US" sz="2000" dirty="0" err="1"/>
              <a:t>Sgr</a:t>
            </a:r>
            <a:r>
              <a:rPr lang="en-US" sz="2000" dirty="0"/>
              <a:t> A* at the galactic center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36849C6-719F-9141-9F08-DA991D597DF7}"/>
              </a:ext>
            </a:extLst>
          </p:cNvPr>
          <p:cNvSpPr txBox="1"/>
          <p:nvPr/>
        </p:nvSpPr>
        <p:spPr>
          <a:xfrm>
            <a:off x="5318768" y="4763553"/>
            <a:ext cx="27029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 (</a:t>
            </a:r>
            <a:r>
              <a:rPr lang="en-HK" sz="1000" dirty="0"/>
              <a:t>The Royal Swedish Academy of Sciences) </a:t>
            </a:r>
          </a:p>
          <a:p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5272644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1" name="Table 4">
                <a:extLst>
                  <a:ext uri="{FF2B5EF4-FFF2-40B4-BE49-F238E27FC236}">
                    <a16:creationId xmlns:a16="http://schemas.microsoft.com/office/drawing/2014/main" id="{A4B63F73-017B-9842-88B0-691875E9DC9A}"/>
                  </a:ext>
                </a:extLst>
              </p:cNvPr>
              <p:cNvGraphicFramePr>
                <a:graphicFrameLocks/>
              </p:cNvGraphicFramePr>
              <p:nvPr/>
            </p:nvGraphicFramePr>
            <p:xfrm>
              <a:off x="4572000" y="2851556"/>
              <a:ext cx="4562952" cy="3811764"/>
            </p:xfrm>
            <a:graphic>
              <a:graphicData uri="http://schemas.openxmlformats.org/drawingml/2006/table">
                <a:tbl>
                  <a:tblPr firstRow="1" bandRow="1">
                    <a:tableStyleId>{073A0DAA-6AF3-43AB-8588-CEC1D06C72B9}</a:tableStyleId>
                  </a:tblPr>
                  <a:tblGrid>
                    <a:gridCol w="2281476">
                      <a:extLst>
                        <a:ext uri="{9D8B030D-6E8A-4147-A177-3AD203B41FA5}">
                          <a16:colId xmlns:a16="http://schemas.microsoft.com/office/drawing/2014/main" val="3404367625"/>
                        </a:ext>
                      </a:extLst>
                    </a:gridCol>
                    <a:gridCol w="2281476">
                      <a:extLst>
                        <a:ext uri="{9D8B030D-6E8A-4147-A177-3AD203B41FA5}">
                          <a16:colId xmlns:a16="http://schemas.microsoft.com/office/drawing/2014/main" val="807834384"/>
                        </a:ext>
                      </a:extLst>
                    </a:gridCol>
                  </a:tblGrid>
                  <a:tr h="269884">
                    <a:tc>
                      <a:txBody>
                        <a:bodyPr/>
                        <a:lstStyle/>
                        <a:p>
                          <a:r>
                            <a:rPr lang="en-US" sz="1200" b="0" i="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Continuous (</a:t>
                          </a:r>
                          <a14:m>
                            <m:oMath xmlns:m="http://schemas.openxmlformats.org/officeDocument/2006/math">
                              <m:r>
                                <m:rPr>
                                  <m:sty m:val="p"/>
                                </m:rPr>
                                <a:rPr lang="en-US" sz="1200" b="0" i="0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Δ</m:t>
                              </m:r>
                              <m:r>
                                <a:rPr lang="en-US" sz="12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𝐿</m:t>
                              </m:r>
                              <m:r>
                                <a:rPr lang="en-US" sz="12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=55</m:t>
                              </m:r>
                            </m:oMath>
                          </a14:m>
                          <a:r>
                            <a:rPr lang="en-US" sz="1200" b="0" i="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)</a:t>
                          </a:r>
                        </a:p>
                      </a:txBody>
                      <a:tcPr marL="68580" marR="68580" marT="34290" marB="34290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 b="0" i="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Continuous with cutoff (</a:t>
                          </a:r>
                          <a14:m>
                            <m:oMath xmlns:m="http://schemas.openxmlformats.org/officeDocument/2006/math">
                              <m:r>
                                <m:rPr>
                                  <m:sty m:val="p"/>
                                </m:rPr>
                                <a:rPr lang="en-US" sz="1200" b="0" i="0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Δ</m:t>
                              </m:r>
                              <m:r>
                                <a:rPr lang="en-US" sz="12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𝐿</m:t>
                              </m:r>
                              <m:r>
                                <a:rPr lang="en-US" sz="12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=0</m:t>
                              </m:r>
                            </m:oMath>
                          </a14:m>
                          <a:r>
                            <a:rPr lang="en-US" sz="1200" b="0" i="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)</a:t>
                          </a:r>
                        </a:p>
                      </a:txBody>
                      <a:tcPr marL="68580" marR="68580" marT="34290" marB="34290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513564083"/>
                      </a:ext>
                    </a:extLst>
                  </a:tr>
                  <a:tr h="1770940">
                    <a:tc>
                      <a:txBody>
                        <a:bodyPr/>
                        <a:lstStyle/>
                        <a:p>
                          <a:endParaRPr lang="en-US" sz="1400" dirty="0"/>
                        </a:p>
                      </a:txBody>
                      <a:tcPr marL="68580" marR="68580" marT="34290" marB="3429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1400" dirty="0"/>
                        </a:p>
                      </a:txBody>
                      <a:tcPr marL="68580" marR="68580" marT="34290" marB="3429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591025492"/>
                      </a:ext>
                    </a:extLst>
                  </a:tr>
                  <a:tr h="1770940">
                    <a:tc>
                      <a:txBody>
                        <a:bodyPr/>
                        <a:lstStyle/>
                        <a:p>
                          <a:endParaRPr lang="en-US" sz="1400" dirty="0"/>
                        </a:p>
                      </a:txBody>
                      <a:tcPr marL="68580" marR="68580" marT="34290" marB="3429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5"/>
                          <a:stretch>
                            <a:fillRect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1400" dirty="0"/>
                        </a:p>
                      </a:txBody>
                      <a:tcPr marL="68580" marR="68580" marT="34290" marB="3429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6"/>
                          <a:stretch>
                            <a:fillRect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93147959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1" name="Table 4">
                <a:extLst>
                  <a:ext uri="{FF2B5EF4-FFF2-40B4-BE49-F238E27FC236}">
                    <a16:creationId xmlns:a16="http://schemas.microsoft.com/office/drawing/2014/main" id="{A4B63F73-017B-9842-88B0-691875E9DC9A}"/>
                  </a:ext>
                </a:extLst>
              </p:cNvPr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1255141205"/>
                  </p:ext>
                </p:extLst>
              </p:nvPr>
            </p:nvGraphicFramePr>
            <p:xfrm>
              <a:off x="4572000" y="2851556"/>
              <a:ext cx="4562952" cy="3811764"/>
            </p:xfrm>
            <a:graphic>
              <a:graphicData uri="http://schemas.openxmlformats.org/drawingml/2006/table">
                <a:tbl>
                  <a:tblPr firstRow="1" bandRow="1">
                    <a:tableStyleId>{073A0DAA-6AF3-43AB-8588-CEC1D06C72B9}</a:tableStyleId>
                  </a:tblPr>
                  <a:tblGrid>
                    <a:gridCol w="2281476">
                      <a:extLst>
                        <a:ext uri="{9D8B030D-6E8A-4147-A177-3AD203B41FA5}">
                          <a16:colId xmlns:a16="http://schemas.microsoft.com/office/drawing/2014/main" val="3404367625"/>
                        </a:ext>
                      </a:extLst>
                    </a:gridCol>
                    <a:gridCol w="2281476">
                      <a:extLst>
                        <a:ext uri="{9D8B030D-6E8A-4147-A177-3AD203B41FA5}">
                          <a16:colId xmlns:a16="http://schemas.microsoft.com/office/drawing/2014/main" val="807834384"/>
                        </a:ext>
                      </a:extLst>
                    </a:gridCol>
                  </a:tblGrid>
                  <a:tr h="269884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34290" marB="34290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7"/>
                          <a:stretch>
                            <a:fillRect l="-556" t="-4762" r="-100556" b="-134285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34290" marB="34290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7"/>
                          <a:stretch>
                            <a:fillRect l="-100556" t="-4762" r="-556" b="-134285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513564083"/>
                      </a:ext>
                    </a:extLst>
                  </a:tr>
                  <a:tr h="1770940">
                    <a:tc>
                      <a:txBody>
                        <a:bodyPr/>
                        <a:lstStyle/>
                        <a:p>
                          <a:endParaRPr lang="en-US" sz="1400" dirty="0"/>
                        </a:p>
                      </a:txBody>
                      <a:tcPr marL="68580" marR="68580" marT="34290" marB="3429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8"/>
                          <a:stretch>
                            <a:fillRect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1400" dirty="0"/>
                        </a:p>
                      </a:txBody>
                      <a:tcPr marL="68580" marR="68580" marT="34290" marB="3429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9"/>
                          <a:stretch>
                            <a:fillRect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591025492"/>
                      </a:ext>
                    </a:extLst>
                  </a:tr>
                  <a:tr h="1770940">
                    <a:tc>
                      <a:txBody>
                        <a:bodyPr/>
                        <a:lstStyle/>
                        <a:p>
                          <a:endParaRPr lang="en-US" sz="1400" dirty="0"/>
                        </a:p>
                      </a:txBody>
                      <a:tcPr marL="68580" marR="68580" marT="34290" marB="3429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10"/>
                          <a:stretch>
                            <a:fillRect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1400" dirty="0"/>
                        </a:p>
                      </a:txBody>
                      <a:tcPr marL="68580" marR="68580" marT="34290" marB="3429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11"/>
                          <a:stretch>
                            <a:fillRect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931479591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2" name="Title 1">
            <a:extLst>
              <a:ext uri="{FF2B5EF4-FFF2-40B4-BE49-F238E27FC236}">
                <a16:creationId xmlns:a16="http://schemas.microsoft.com/office/drawing/2014/main" id="{5A08C4F0-E3DC-8840-9373-9E3AD222A9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063" y="998632"/>
            <a:ext cx="8135937" cy="360362"/>
          </a:xfrm>
        </p:spPr>
        <p:txBody>
          <a:bodyPr/>
          <a:lstStyle/>
          <a:p>
            <a:r>
              <a:rPr lang="en-US" dirty="0"/>
              <a:t>Result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DD25F76-1310-0648-83D6-C215CFD9EDD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312150" y="6533322"/>
            <a:ext cx="450850" cy="449262"/>
          </a:xfrm>
        </p:spPr>
        <p:txBody>
          <a:bodyPr/>
          <a:lstStyle/>
          <a:p>
            <a:pPr>
              <a:defRPr/>
            </a:pPr>
            <a:fld id="{81DF0BA6-C05C-3348-BE32-E15C9AAD7C16}" type="slidenum">
              <a:rPr lang="de-DE" smtClean="0"/>
              <a:pPr>
                <a:defRPr/>
              </a:pPr>
              <a:t>20</a:t>
            </a:fld>
            <a:endParaRPr lang="de-DE" dirty="0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B89AED4F-0964-4748-A9AC-F8A2CC049BED}"/>
              </a:ext>
            </a:extLst>
          </p:cNvPr>
          <p:cNvGraphicFramePr>
            <a:graphicFrameLocks noGrp="1"/>
          </p:cNvGraphicFramePr>
          <p:nvPr/>
        </p:nvGraphicFramePr>
        <p:xfrm>
          <a:off x="4919947" y="1229717"/>
          <a:ext cx="4086036" cy="14876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43018">
                  <a:extLst>
                    <a:ext uri="{9D8B030D-6E8A-4147-A177-3AD203B41FA5}">
                      <a16:colId xmlns:a16="http://schemas.microsoft.com/office/drawing/2014/main" val="183513465"/>
                    </a:ext>
                  </a:extLst>
                </a:gridCol>
                <a:gridCol w="2043018">
                  <a:extLst>
                    <a:ext uri="{9D8B030D-6E8A-4147-A177-3AD203B41FA5}">
                      <a16:colId xmlns:a16="http://schemas.microsoft.com/office/drawing/2014/main" val="2004779309"/>
                    </a:ext>
                  </a:extLst>
                </a:gridCol>
              </a:tblGrid>
              <a:tr h="148761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12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13"/>
                      <a:stretch>
                        <a:fillRect/>
                      </a:stretch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2455678399"/>
                  </a:ext>
                </a:extLst>
              </a:tr>
            </a:tbl>
          </a:graphicData>
        </a:graphic>
      </p:graphicFrame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15A2F477-EEDE-FB41-AA6A-40F0E3A756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7564" y="1695046"/>
            <a:ext cx="3878308" cy="4376738"/>
          </a:xfrm>
        </p:spPr>
        <p:txBody>
          <a:bodyPr/>
          <a:lstStyle/>
          <a:p>
            <a:r>
              <a:rPr lang="en-US" sz="1800" dirty="0"/>
              <a:t>At high energies, the data do not match with the diffusion spectrum </a:t>
            </a:r>
          </a:p>
          <a:p>
            <a:r>
              <a:rPr lang="en-US" sz="1800" dirty="0"/>
              <a:t>We need the proton cut-off (?)</a:t>
            </a:r>
          </a:p>
          <a:p>
            <a:pPr lvl="1"/>
            <a:r>
              <a:rPr lang="en-US" dirty="0"/>
              <a:t>Better spectrum at high energies</a:t>
            </a:r>
          </a:p>
          <a:p>
            <a:pPr lvl="1"/>
            <a:r>
              <a:rPr lang="en-US" dirty="0"/>
              <a:t>Better likelihood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C88AF19-19DE-9842-B9F8-00D56DD75BCA}"/>
              </a:ext>
            </a:extLst>
          </p:cNvPr>
          <p:cNvSpPr txBox="1"/>
          <p:nvPr/>
        </p:nvSpPr>
        <p:spPr>
          <a:xfrm>
            <a:off x="4919947" y="1195781"/>
            <a:ext cx="54854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cont</a:t>
            </a:r>
            <a:endParaRPr lang="en-US" sz="15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A2E4CCC-A835-114F-9936-ABD7111BBC48}"/>
              </a:ext>
            </a:extLst>
          </p:cNvPr>
          <p:cNvSpPr txBox="1"/>
          <p:nvPr/>
        </p:nvSpPr>
        <p:spPr>
          <a:xfrm>
            <a:off x="6918177" y="1214727"/>
            <a:ext cx="805029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contcut</a:t>
            </a:r>
            <a:endParaRPr lang="en-US" sz="15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7799D5FF-972B-8743-80EA-88B401CFC8EC}"/>
                  </a:ext>
                </a:extLst>
              </p14:cNvPr>
              <p14:cNvContentPartPr/>
              <p14:nvPr/>
            </p14:nvContentPartPr>
            <p14:xfrm>
              <a:off x="3562152" y="5719040"/>
              <a:ext cx="4855680" cy="20088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7799D5FF-972B-8743-80EA-88B401CFC8EC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3552792" y="5709680"/>
                <a:ext cx="4874400" cy="219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0" name="Table 7">
                <a:extLst>
                  <a:ext uri="{FF2B5EF4-FFF2-40B4-BE49-F238E27FC236}">
                    <a16:creationId xmlns:a16="http://schemas.microsoft.com/office/drawing/2014/main" id="{187362E9-BC7F-6740-A411-B7393C618AF0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73774" y="5590577"/>
              <a:ext cx="4422098" cy="962414"/>
            </p:xfrm>
            <a:graphic>
              <a:graphicData uri="http://schemas.openxmlformats.org/drawingml/2006/table">
                <a:tbl>
                  <a:tblPr firstRow="1" bandRow="1">
                    <a:tableStyleId>{073A0DAA-6AF3-43AB-8588-CEC1D06C72B9}</a:tableStyleId>
                  </a:tblPr>
                  <a:tblGrid>
                    <a:gridCol w="825180">
                      <a:extLst>
                        <a:ext uri="{9D8B030D-6E8A-4147-A177-3AD203B41FA5}">
                          <a16:colId xmlns:a16="http://schemas.microsoft.com/office/drawing/2014/main" val="2011411133"/>
                        </a:ext>
                      </a:extLst>
                    </a:gridCol>
                    <a:gridCol w="476637">
                      <a:extLst>
                        <a:ext uri="{9D8B030D-6E8A-4147-A177-3AD203B41FA5}">
                          <a16:colId xmlns:a16="http://schemas.microsoft.com/office/drawing/2014/main" val="2849981923"/>
                        </a:ext>
                      </a:extLst>
                    </a:gridCol>
                    <a:gridCol w="790389">
                      <a:extLst>
                        <a:ext uri="{9D8B030D-6E8A-4147-A177-3AD203B41FA5}">
                          <a16:colId xmlns:a16="http://schemas.microsoft.com/office/drawing/2014/main" val="4207889681"/>
                        </a:ext>
                      </a:extLst>
                    </a:gridCol>
                    <a:gridCol w="501092">
                      <a:extLst>
                        <a:ext uri="{9D8B030D-6E8A-4147-A177-3AD203B41FA5}">
                          <a16:colId xmlns:a16="http://schemas.microsoft.com/office/drawing/2014/main" val="2093332323"/>
                        </a:ext>
                      </a:extLst>
                    </a:gridCol>
                    <a:gridCol w="914400">
                      <a:extLst>
                        <a:ext uri="{9D8B030D-6E8A-4147-A177-3AD203B41FA5}">
                          <a16:colId xmlns:a16="http://schemas.microsoft.com/office/drawing/2014/main" val="3970337037"/>
                        </a:ext>
                      </a:extLst>
                    </a:gridCol>
                    <a:gridCol w="914400">
                      <a:extLst>
                        <a:ext uri="{9D8B030D-6E8A-4147-A177-3AD203B41FA5}">
                          <a16:colId xmlns:a16="http://schemas.microsoft.com/office/drawing/2014/main" val="3214016396"/>
                        </a:ext>
                      </a:extLst>
                    </a:gridCol>
                  </a:tblGrid>
                  <a:tr h="285797">
                    <a:tc>
                      <a:txBody>
                        <a:bodyPr/>
                        <a:lstStyle/>
                        <a:p>
                          <a:pPr algn="ctr"/>
                          <a:endParaRPr lang="en-US" sz="10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000" b="1" i="1" smtClean="0">
                                    <a:latin typeface="Cambria Math" panose="02040503050406030204" pitchFamily="18" charset="0"/>
                                  </a:rPr>
                                  <m:t>𝑰𝒏𝒅𝒆𝒙</m:t>
                                </m:r>
                              </m:oMath>
                            </m:oMathPara>
                          </a14:m>
                          <a:endParaRPr lang="en-US" sz="10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0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000" b="1" i="1" smtClean="0">
                                        <a:latin typeface="Cambria Math" panose="02040503050406030204" pitchFamily="18" charset="0"/>
                                      </a:rPr>
                                      <m:t>𝑫</m:t>
                                    </m:r>
                                  </m:e>
                                  <m:sub>
                                    <m:r>
                                      <a:rPr lang="en-US" sz="1000" b="1" i="1" smtClean="0">
                                        <a:latin typeface="Cambria Math" panose="02040503050406030204" pitchFamily="18" charset="0"/>
                                      </a:rPr>
                                      <m:t>𝟎</m:t>
                                    </m:r>
                                  </m:sub>
                                </m:sSub>
                                <m:r>
                                  <a:rPr lang="en-US" sz="1000" b="1" i="1" smtClean="0">
                                    <a:latin typeface="Cambria Math" panose="02040503050406030204" pitchFamily="18" charset="0"/>
                                  </a:rPr>
                                  <m:t>𝑻</m:t>
                                </m:r>
                                <m:r>
                                  <a:rPr lang="en-US" sz="1000" b="1" i="1" smtClean="0">
                                    <a:latin typeface="Cambria Math" panose="02040503050406030204" pitchFamily="18" charset="0"/>
                                  </a:rPr>
                                  <m:t> [</m:t>
                                </m:r>
                                <m:r>
                                  <a:rPr lang="en-US" sz="1000" b="1" i="1" smtClean="0">
                                    <a:latin typeface="Cambria Math" panose="02040503050406030204" pitchFamily="18" charset="0"/>
                                  </a:rPr>
                                  <m:t>𝟏𝟎</m:t>
                                </m:r>
                                <m:r>
                                  <a:rPr lang="en-US" sz="1000" b="1" i="1" smtClean="0">
                                    <a:latin typeface="Cambria Math" panose="02040503050406030204" pitchFamily="18" charset="0"/>
                                  </a:rPr>
                                  <m:t>𝒑</m:t>
                                </m:r>
                                <m:sSup>
                                  <m:sSupPr>
                                    <m:ctrlPr>
                                      <a:rPr lang="en-US" sz="10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000" b="1" i="1" smtClean="0">
                                        <a:latin typeface="Cambria Math" panose="02040503050406030204" pitchFamily="18" charset="0"/>
                                      </a:rPr>
                                      <m:t>𝒄</m:t>
                                    </m:r>
                                  </m:e>
                                  <m:sup>
                                    <m:r>
                                      <a:rPr lang="en-US" sz="1000" b="1" i="1" smtClean="0">
                                        <a:latin typeface="Cambria Math" panose="02040503050406030204" pitchFamily="18" charset="0"/>
                                      </a:rPr>
                                      <m:t>𝟐</m:t>
                                    </m:r>
                                  </m:sup>
                                </m:sSup>
                                <m:r>
                                  <a:rPr lang="en-US" sz="1000" b="1" i="1" smtClean="0">
                                    <a:latin typeface="Cambria Math" panose="02040503050406030204" pitchFamily="18" charset="0"/>
                                  </a:rPr>
                                  <m:t>]</m:t>
                                </m:r>
                              </m:oMath>
                            </m:oMathPara>
                          </a14:m>
                          <a:endParaRPr lang="en-US" sz="10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000" b="1" i="1" smtClean="0">
                                    <a:latin typeface="Cambria Math" panose="02040503050406030204" pitchFamily="18" charset="0"/>
                                  </a:rPr>
                                  <m:t>𝑫𝒆𝒍𝒕𝒂</m:t>
                                </m:r>
                              </m:oMath>
                            </m:oMathPara>
                          </a14:m>
                          <a:endParaRPr lang="en-US" sz="10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000" b="1" i="1" smtClean="0">
                                    <a:latin typeface="Cambria Math" panose="02040503050406030204" pitchFamily="18" charset="0"/>
                                  </a:rPr>
                                  <m:t>𝑰𝒏𝒕𝒆𝒓𝒗𝒂𝒍</m:t>
                                </m:r>
                                <m:r>
                                  <a:rPr lang="en-US" sz="1000" b="1" i="1" smtClean="0">
                                    <a:latin typeface="Cambria Math" panose="02040503050406030204" pitchFamily="18" charset="0"/>
                                  </a:rPr>
                                  <m:t> [</m:t>
                                </m:r>
                                <m:r>
                                  <a:rPr lang="en-US" sz="1000" b="1" i="1" smtClean="0">
                                    <a:latin typeface="Cambria Math" panose="02040503050406030204" pitchFamily="18" charset="0"/>
                                  </a:rPr>
                                  <m:t>𝒚𝒓</m:t>
                                </m:r>
                                <m:r>
                                  <a:rPr lang="en-US" sz="1000" b="1" i="1" smtClean="0">
                                    <a:latin typeface="Cambria Math" panose="02040503050406030204" pitchFamily="18" charset="0"/>
                                  </a:rPr>
                                  <m:t>]</m:t>
                                </m:r>
                              </m:oMath>
                            </m:oMathPara>
                          </a14:m>
                          <a:endParaRPr lang="en-US" sz="10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000" b="1" i="1" smtClean="0">
                                    <a:latin typeface="Cambria Math" panose="02040503050406030204" pitchFamily="18" charset="0"/>
                                  </a:rPr>
                                  <m:t>𝑪𝒖𝒕𝒐𝒇𝒇</m:t>
                                </m:r>
                                <m:r>
                                  <a:rPr lang="en-US" sz="1000" b="1" i="1" smtClean="0">
                                    <a:latin typeface="Cambria Math" panose="02040503050406030204" pitchFamily="18" charset="0"/>
                                  </a:rPr>
                                  <m:t> [</m:t>
                                </m:r>
                                <m:r>
                                  <a:rPr lang="en-US" sz="1000" b="1" i="1" smtClean="0">
                                    <a:latin typeface="Cambria Math" panose="02040503050406030204" pitchFamily="18" charset="0"/>
                                  </a:rPr>
                                  <m:t>𝑻𝒆𝑽</m:t>
                                </m:r>
                                <m:r>
                                  <a:rPr lang="en-US" sz="1000" b="1" i="1" smtClean="0">
                                    <a:latin typeface="Cambria Math" panose="02040503050406030204" pitchFamily="18" charset="0"/>
                                  </a:rPr>
                                  <m:t>]</m:t>
                                </m:r>
                              </m:oMath>
                            </m:oMathPara>
                          </a14:m>
                          <a:endParaRPr lang="en-US" sz="10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481565115"/>
                      </a:ext>
                    </a:extLst>
                  </a:tr>
                  <a:tr h="26884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Continuous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1.8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300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0.5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50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-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773161527"/>
                      </a:ext>
                    </a:extLst>
                  </a:tr>
                  <a:tr h="40777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Continuous w/ </a:t>
                          </a:r>
                          <a:r>
                            <a:rPr lang="en-US" sz="1000" dirty="0" err="1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Pcut</a:t>
                          </a:r>
                          <a:endParaRPr lang="en-US" sz="10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1.5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160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0.6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50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250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44936959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0" name="Table 7">
                <a:extLst>
                  <a:ext uri="{FF2B5EF4-FFF2-40B4-BE49-F238E27FC236}">
                    <a16:creationId xmlns:a16="http://schemas.microsoft.com/office/drawing/2014/main" id="{187362E9-BC7F-6740-A411-B7393C618AF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418156467"/>
                  </p:ext>
                </p:extLst>
              </p:nvPr>
            </p:nvGraphicFramePr>
            <p:xfrm>
              <a:off x="73774" y="5590577"/>
              <a:ext cx="4422098" cy="962414"/>
            </p:xfrm>
            <a:graphic>
              <a:graphicData uri="http://schemas.openxmlformats.org/drawingml/2006/table">
                <a:tbl>
                  <a:tblPr firstRow="1" bandRow="1">
                    <a:tableStyleId>{073A0DAA-6AF3-43AB-8588-CEC1D06C72B9}</a:tableStyleId>
                  </a:tblPr>
                  <a:tblGrid>
                    <a:gridCol w="825180">
                      <a:extLst>
                        <a:ext uri="{9D8B030D-6E8A-4147-A177-3AD203B41FA5}">
                          <a16:colId xmlns:a16="http://schemas.microsoft.com/office/drawing/2014/main" val="2011411133"/>
                        </a:ext>
                      </a:extLst>
                    </a:gridCol>
                    <a:gridCol w="476637">
                      <a:extLst>
                        <a:ext uri="{9D8B030D-6E8A-4147-A177-3AD203B41FA5}">
                          <a16:colId xmlns:a16="http://schemas.microsoft.com/office/drawing/2014/main" val="2849981923"/>
                        </a:ext>
                      </a:extLst>
                    </a:gridCol>
                    <a:gridCol w="790389">
                      <a:extLst>
                        <a:ext uri="{9D8B030D-6E8A-4147-A177-3AD203B41FA5}">
                          <a16:colId xmlns:a16="http://schemas.microsoft.com/office/drawing/2014/main" val="4207889681"/>
                        </a:ext>
                      </a:extLst>
                    </a:gridCol>
                    <a:gridCol w="501092">
                      <a:extLst>
                        <a:ext uri="{9D8B030D-6E8A-4147-A177-3AD203B41FA5}">
                          <a16:colId xmlns:a16="http://schemas.microsoft.com/office/drawing/2014/main" val="2093332323"/>
                        </a:ext>
                      </a:extLst>
                    </a:gridCol>
                    <a:gridCol w="914400">
                      <a:extLst>
                        <a:ext uri="{9D8B030D-6E8A-4147-A177-3AD203B41FA5}">
                          <a16:colId xmlns:a16="http://schemas.microsoft.com/office/drawing/2014/main" val="3970337037"/>
                        </a:ext>
                      </a:extLst>
                    </a:gridCol>
                    <a:gridCol w="914400">
                      <a:extLst>
                        <a:ext uri="{9D8B030D-6E8A-4147-A177-3AD203B41FA5}">
                          <a16:colId xmlns:a16="http://schemas.microsoft.com/office/drawing/2014/main" val="3214016396"/>
                        </a:ext>
                      </a:extLst>
                    </a:gridCol>
                  </a:tblGrid>
                  <a:tr h="285797">
                    <a:tc>
                      <a:txBody>
                        <a:bodyPr/>
                        <a:lstStyle/>
                        <a:p>
                          <a:pPr algn="ctr"/>
                          <a:endParaRPr lang="en-US" sz="10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6"/>
                          <a:stretch>
                            <a:fillRect l="-171053" t="-4348" r="-655263" b="-23913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6"/>
                          <a:stretch>
                            <a:fillRect l="-163492" t="-4348" r="-295238" b="-23913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6"/>
                          <a:stretch>
                            <a:fillRect l="-425641" t="-4348" r="-376923" b="-23913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6"/>
                          <a:stretch>
                            <a:fillRect l="-280822" t="-4348" r="-101370" b="-23913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6"/>
                          <a:stretch>
                            <a:fillRect l="-386111" t="-4348" r="-2778" b="-23913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81565115"/>
                      </a:ext>
                    </a:extLst>
                  </a:tr>
                  <a:tr h="26884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Continuous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1.8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300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0.5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50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-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773161527"/>
                      </a:ext>
                    </a:extLst>
                  </a:tr>
                  <a:tr h="40777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Continuous w/ </a:t>
                          </a:r>
                          <a:r>
                            <a:rPr lang="en-US" sz="1000" dirty="0" err="1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Pcut</a:t>
                          </a:r>
                          <a:endParaRPr lang="en-US" sz="10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1.5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160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0.6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50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250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449369591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2" name="Footer Placeholder 3">
            <a:extLst>
              <a:ext uri="{FF2B5EF4-FFF2-40B4-BE49-F238E27FC236}">
                <a16:creationId xmlns:a16="http://schemas.microsoft.com/office/drawing/2014/main" id="{6E368A63-A281-F84E-B729-E3EBA5D4FB7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27063" y="6408738"/>
            <a:ext cx="6813550" cy="449262"/>
          </a:xfrm>
        </p:spPr>
        <p:txBody>
          <a:bodyPr/>
          <a:lstStyle/>
          <a:p>
            <a:pPr>
              <a:defRPr/>
            </a:pPr>
            <a:r>
              <a:rPr lang="de-DE" dirty="0"/>
              <a:t>FRANCI Diffuse Emission – 14.10.2021 – </a:t>
            </a:r>
            <a:r>
              <a:rPr lang="de-DE" dirty="0" err="1"/>
              <a:t>Yu</a:t>
            </a:r>
            <a:r>
              <a:rPr lang="de-DE" dirty="0"/>
              <a:t> </a:t>
            </a:r>
            <a:r>
              <a:rPr lang="de-DE" dirty="0" err="1"/>
              <a:t>Wun</a:t>
            </a:r>
            <a:r>
              <a:rPr lang="de-DE" dirty="0"/>
              <a:t> Wong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A45AD2E-42CC-C34B-993D-44CD022CCDD1}"/>
              </a:ext>
            </a:extLst>
          </p:cNvPr>
          <p:cNvSpPr txBox="1"/>
          <p:nvPr/>
        </p:nvSpPr>
        <p:spPr>
          <a:xfrm>
            <a:off x="2957006" y="5336536"/>
            <a:ext cx="16149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Diffusion Parameters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68826E2-CC45-B94D-B1BC-A8F8D2AB967D}"/>
              </a:ext>
            </a:extLst>
          </p:cNvPr>
          <p:cNvSpPr txBox="1"/>
          <p:nvPr/>
        </p:nvSpPr>
        <p:spPr>
          <a:xfrm rot="20283920">
            <a:off x="-114295" y="5371562"/>
            <a:ext cx="11865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highlight>
                  <a:srgbClr val="FFFF9F"/>
                </a:highlight>
              </a:rPr>
              <a:t>preliminary</a:t>
            </a:r>
          </a:p>
        </p:txBody>
      </p:sp>
    </p:spTree>
    <p:extLst>
      <p:ext uri="{BB962C8B-B14F-4D97-AF65-F5344CB8AC3E}">
        <p14:creationId xmlns:p14="http://schemas.microsoft.com/office/powerpoint/2010/main" val="5388583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3EFB5F-9F28-864B-9311-BF26C5857B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063" y="3949310"/>
            <a:ext cx="8135937" cy="360362"/>
          </a:xfrm>
        </p:spPr>
        <p:txBody>
          <a:bodyPr/>
          <a:lstStyle/>
          <a:p>
            <a:r>
              <a:rPr lang="en-US" dirty="0"/>
              <a:t>Other Interesting Fields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FF6470-3AFF-8A45-8DE0-BD762F5B38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7063" y="4521591"/>
            <a:ext cx="8135937" cy="4435475"/>
          </a:xfrm>
        </p:spPr>
        <p:txBody>
          <a:bodyPr/>
          <a:lstStyle/>
          <a:p>
            <a:r>
              <a:rPr lang="en-US" dirty="0"/>
              <a:t>Background Systematic Studies</a:t>
            </a:r>
          </a:p>
          <a:p>
            <a:pPr lvl="1"/>
            <a:r>
              <a:rPr lang="en-US" dirty="0"/>
              <a:t>-&gt; Lars, Kaori, Katrin, Andi, Rajshree, and more</a:t>
            </a:r>
          </a:p>
          <a:p>
            <a:r>
              <a:rPr lang="en-US" dirty="0"/>
              <a:t>Dark Matter Sensitivity Studies</a:t>
            </a:r>
          </a:p>
          <a:p>
            <a:pPr lvl="1"/>
            <a:r>
              <a:rPr lang="en-US" dirty="0"/>
              <a:t>-&gt; Katrin, and more</a:t>
            </a:r>
          </a:p>
          <a:p>
            <a:r>
              <a:rPr lang="en-US" dirty="0"/>
              <a:t>Different Complicated Regions Studies</a:t>
            </a:r>
          </a:p>
          <a:p>
            <a:pPr lvl="1"/>
            <a:r>
              <a:rPr lang="en-US" dirty="0"/>
              <a:t>-&gt; The 3D analysis group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1C2092-877A-BA44-832E-2EF93E0B2E2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1DF0BA6-C05C-3348-BE32-E15C9AAD7C16}" type="slidenum">
              <a:rPr lang="de-DE" smtClean="0"/>
              <a:pPr>
                <a:defRPr/>
              </a:pPr>
              <a:t>21</a:t>
            </a:fld>
            <a:endParaRPr lang="de-DE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CD055C5-E6F4-294D-AD17-D55C890DE386}"/>
              </a:ext>
            </a:extLst>
          </p:cNvPr>
          <p:cNvSpPr txBox="1">
            <a:spLocks/>
          </p:cNvSpPr>
          <p:nvPr/>
        </p:nvSpPr>
        <p:spPr bwMode="auto">
          <a:xfrm>
            <a:off x="627063" y="1113008"/>
            <a:ext cx="8135937" cy="1309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003366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4572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5000" dirty="0"/>
              <a:t>Thanks for your attention!</a:t>
            </a:r>
          </a:p>
        </p:txBody>
      </p:sp>
    </p:spTree>
    <p:extLst>
      <p:ext uri="{BB962C8B-B14F-4D97-AF65-F5344CB8AC3E}">
        <p14:creationId xmlns:p14="http://schemas.microsoft.com/office/powerpoint/2010/main" val="11809841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5FC3A740-5989-8242-85C0-02D94B620C9D}"/>
              </a:ext>
            </a:extLst>
          </p:cNvPr>
          <p:cNvSpPr txBox="1"/>
          <p:nvPr/>
        </p:nvSpPr>
        <p:spPr>
          <a:xfrm>
            <a:off x="0" y="0"/>
            <a:ext cx="4592782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" dirty="0">
                <a:solidFill>
                  <a:srgbClr val="0432FF"/>
                </a:solidFill>
              </a:rPr>
              <a:t>Without Cut-Off</a:t>
            </a:r>
          </a:p>
          <a:p>
            <a:r>
              <a:rPr lang="en-US" sz="1500" dirty="0">
                <a:solidFill>
                  <a:srgbClr val="FF0000"/>
                </a:solidFill>
              </a:rPr>
              <a:t>With Cut-Off</a:t>
            </a:r>
          </a:p>
        </p:txBody>
      </p: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C5185444-441A-8346-B3D4-CF66E662BB3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27063" y="6408738"/>
            <a:ext cx="6813550" cy="449262"/>
          </a:xfrm>
        </p:spPr>
        <p:txBody>
          <a:bodyPr/>
          <a:lstStyle/>
          <a:p>
            <a:pPr>
              <a:defRPr/>
            </a:pPr>
            <a:r>
              <a:rPr lang="de-DE"/>
              <a:t>FRANCI Diffuse Emission – 14.10.2021 – Yu Wun Wong</a:t>
            </a:r>
            <a:endParaRPr lang="de-DE" dirty="0"/>
          </a:p>
        </p:txBody>
      </p:sp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D1C4747D-7747-1547-8716-A1E0EC541AD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312150" y="6408738"/>
            <a:ext cx="450850" cy="449262"/>
          </a:xfrm>
        </p:spPr>
        <p:txBody>
          <a:bodyPr/>
          <a:lstStyle/>
          <a:p>
            <a:pPr>
              <a:defRPr/>
            </a:pPr>
            <a:fld id="{81DF0BA6-C05C-3348-BE32-E15C9AAD7C16}" type="slidenum">
              <a:rPr lang="de-DE" smtClean="0"/>
              <a:pPr>
                <a:defRPr/>
              </a:pPr>
              <a:t>22</a:t>
            </a:fld>
            <a:endParaRPr lang="de-DE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45E40EB-95A5-5F43-AB29-3424BFB1D6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063" y="540329"/>
            <a:ext cx="8135937" cy="360362"/>
          </a:xfrm>
        </p:spPr>
        <p:txBody>
          <a:bodyPr/>
          <a:lstStyle/>
          <a:p>
            <a:r>
              <a:rPr lang="en-US" dirty="0"/>
              <a:t>Backup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" name="Table 6">
                <a:extLst>
                  <a:ext uri="{FF2B5EF4-FFF2-40B4-BE49-F238E27FC236}">
                    <a16:creationId xmlns:a16="http://schemas.microsoft.com/office/drawing/2014/main" id="{5E47B3B7-6BEF-254E-8317-7192C36BAE7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325378599"/>
                  </p:ext>
                </p:extLst>
              </p:nvPr>
            </p:nvGraphicFramePr>
            <p:xfrm>
              <a:off x="0" y="969819"/>
              <a:ext cx="9144000" cy="5458691"/>
            </p:xfrm>
            <a:graphic>
              <a:graphicData uri="http://schemas.openxmlformats.org/drawingml/2006/table">
                <a:tbl>
                  <a:tblPr firstRow="1" bandRow="1">
                    <a:tableStyleId>{073A0DAA-6AF3-43AB-8588-CEC1D06C72B9}</a:tableStyleId>
                  </a:tblPr>
                  <a:tblGrid>
                    <a:gridCol w="1180757">
                      <a:extLst>
                        <a:ext uri="{9D8B030D-6E8A-4147-A177-3AD203B41FA5}">
                          <a16:colId xmlns:a16="http://schemas.microsoft.com/office/drawing/2014/main" val="1579075715"/>
                        </a:ext>
                      </a:extLst>
                    </a:gridCol>
                    <a:gridCol w="1431816">
                      <a:extLst>
                        <a:ext uri="{9D8B030D-6E8A-4147-A177-3AD203B41FA5}">
                          <a16:colId xmlns:a16="http://schemas.microsoft.com/office/drawing/2014/main" val="699071447"/>
                        </a:ext>
                      </a:extLst>
                    </a:gridCol>
                    <a:gridCol w="1192621">
                      <a:extLst>
                        <a:ext uri="{9D8B030D-6E8A-4147-A177-3AD203B41FA5}">
                          <a16:colId xmlns:a16="http://schemas.microsoft.com/office/drawing/2014/main" val="2927859012"/>
                        </a:ext>
                      </a:extLst>
                    </a:gridCol>
                    <a:gridCol w="1300815">
                      <a:extLst>
                        <a:ext uri="{9D8B030D-6E8A-4147-A177-3AD203B41FA5}">
                          <a16:colId xmlns:a16="http://schemas.microsoft.com/office/drawing/2014/main" val="3906719280"/>
                        </a:ext>
                      </a:extLst>
                    </a:gridCol>
                    <a:gridCol w="1425421">
                      <a:extLst>
                        <a:ext uri="{9D8B030D-6E8A-4147-A177-3AD203B41FA5}">
                          <a16:colId xmlns:a16="http://schemas.microsoft.com/office/drawing/2014/main" val="1763164559"/>
                        </a:ext>
                      </a:extLst>
                    </a:gridCol>
                    <a:gridCol w="1306285">
                      <a:extLst>
                        <a:ext uri="{9D8B030D-6E8A-4147-A177-3AD203B41FA5}">
                          <a16:colId xmlns:a16="http://schemas.microsoft.com/office/drawing/2014/main" val="480017605"/>
                        </a:ext>
                      </a:extLst>
                    </a:gridCol>
                    <a:gridCol w="1306285">
                      <a:extLst>
                        <a:ext uri="{9D8B030D-6E8A-4147-A177-3AD203B41FA5}">
                          <a16:colId xmlns:a16="http://schemas.microsoft.com/office/drawing/2014/main" val="1506390493"/>
                        </a:ext>
                      </a:extLst>
                    </a:gridCol>
                  </a:tblGrid>
                  <a:tr h="94904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200" dirty="0" err="1">
                              <a:solidFill>
                                <a:schemeClr val="bg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Continuous</a:t>
                          </a:r>
                          <a:r>
                            <a:rPr lang="de-DE" sz="1200" dirty="0">
                              <a:solidFill>
                                <a:schemeClr val="bg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Diffusion</a:t>
                          </a:r>
                        </a:p>
                        <a:p>
                          <a:pPr algn="ctr"/>
                          <a:r>
                            <a:rPr lang="de-DE" sz="1200" dirty="0">
                              <a:solidFill>
                                <a:schemeClr val="bg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(</a:t>
                          </a:r>
                          <a:r>
                            <a:rPr lang="de-DE" sz="1200" dirty="0" err="1">
                              <a:solidFill>
                                <a:schemeClr val="bg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reference</a:t>
                          </a:r>
                          <a:r>
                            <a:rPr lang="de-DE" sz="1200" dirty="0">
                              <a:solidFill>
                                <a:schemeClr val="bg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)</a:t>
                          </a:r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200" dirty="0">
                              <a:solidFill>
                                <a:schemeClr val="bg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Flux </a:t>
                          </a:r>
                          <a:r>
                            <a:rPr lang="de-DE" sz="1200" dirty="0" err="1">
                              <a:solidFill>
                                <a:schemeClr val="bg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normalisation</a:t>
                          </a:r>
                          <a:r>
                            <a:rPr lang="de-DE" sz="1200" dirty="0">
                              <a:solidFill>
                                <a:schemeClr val="bg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</a:p>
                        <a:p>
                          <a:pPr algn="ctr"/>
                          <a:r>
                            <a:rPr lang="de-DE" sz="1200" dirty="0">
                              <a:solidFill>
                                <a:schemeClr val="bg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at</a:t>
                          </a:r>
                          <a:r>
                            <a:rPr lang="de-DE" sz="1200" baseline="0" dirty="0">
                              <a:solidFill>
                                <a:schemeClr val="bg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200" b="1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200" b="1" i="0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𝐄</m:t>
                                  </m:r>
                                </m:e>
                                <m:sub>
                                  <m:r>
                                    <a:rPr lang="en-US" sz="1200" b="1" i="0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𝟎</m:t>
                                  </m:r>
                                </m:sub>
                              </m:sSub>
                              <m:r>
                                <a:rPr lang="en-US" sz="12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 </m:t>
                              </m:r>
                            </m:oMath>
                          </a14:m>
                          <a:endParaRPr lang="de-DE" sz="1200" dirty="0">
                            <a:solidFill>
                              <a:schemeClr val="bg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  <a:p>
                          <a:pPr algn="ctr"/>
                          <a:r>
                            <a:rPr lang="en-US" sz="1200" b="1" dirty="0">
                              <a:solidFill>
                                <a:schemeClr val="bg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[</a:t>
                          </a:r>
                          <a14:m>
                            <m:oMath xmlns:m="http://schemas.openxmlformats.org/officeDocument/2006/math">
                              <m:r>
                                <a:rPr lang="en-US" sz="12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𝟏</m:t>
                              </m:r>
                              <m:sSup>
                                <m:sSupPr>
                                  <m:ctrlPr>
                                    <a:rPr lang="en-US" sz="1200" b="1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200" b="1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𝟎</m:t>
                                  </m:r>
                                </m:e>
                                <m:sup>
                                  <m:r>
                                    <a:rPr lang="en-US" sz="1200" b="1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𝟏𝟐</m:t>
                                  </m:r>
                                </m:sup>
                              </m:sSup>
                            </m:oMath>
                          </a14:m>
                          <a:r>
                            <a:rPr lang="de-DE" sz="1200" dirty="0">
                              <a:solidFill>
                                <a:schemeClr val="bg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/</a:t>
                          </a:r>
                          <a14:m>
                            <m:oMath xmlns:m="http://schemas.openxmlformats.org/officeDocument/2006/math">
                              <m:r>
                                <a:rPr lang="en-US" sz="1200" b="1" i="1" dirty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𝑻𝒆𝑽</m:t>
                              </m:r>
                              <m:r>
                                <a:rPr lang="en-US" sz="1200" b="1" i="1" dirty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 </m:t>
                              </m:r>
                              <m:r>
                                <a:rPr lang="en-US" sz="1200" b="1" i="1" dirty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𝒄</m:t>
                              </m:r>
                              <m:sSup>
                                <m:sSupPr>
                                  <m:ctrlPr>
                                    <a:rPr lang="en-US" sz="1200" b="1" i="1" dirty="0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200" b="1" i="1" dirty="0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𝒎</m:t>
                                  </m:r>
                                </m:e>
                                <m:sup>
                                  <m:r>
                                    <a:rPr lang="en-US" sz="1200" b="1" i="1" dirty="0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𝟐</m:t>
                                  </m:r>
                                </m:sup>
                              </m:sSup>
                              <m:r>
                                <a:rPr lang="en-US" sz="1200" b="1" i="1" dirty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 </m:t>
                              </m:r>
                              <m:r>
                                <a:rPr lang="en-US" sz="1200" b="1" i="1" dirty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𝒔</m:t>
                              </m:r>
                            </m:oMath>
                          </a14:m>
                          <a:r>
                            <a:rPr lang="de-DE" sz="1200" dirty="0">
                              <a:solidFill>
                                <a:schemeClr val="bg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]</a:t>
                          </a:r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200" dirty="0" err="1">
                              <a:solidFill>
                                <a:schemeClr val="bg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index</a:t>
                          </a:r>
                          <a:endParaRPr lang="de-DE" sz="1200" dirty="0">
                            <a:solidFill>
                              <a:schemeClr val="bg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de-DE" sz="1200" dirty="0" err="1">
                              <a:solidFill>
                                <a:schemeClr val="bg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Cutoff</a:t>
                          </a:r>
                          <a:r>
                            <a:rPr lang="de-DE" sz="1200" dirty="0">
                              <a:solidFill>
                                <a:schemeClr val="bg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de-DE" sz="1200" dirty="0" err="1">
                              <a:solidFill>
                                <a:schemeClr val="bg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energy</a:t>
                          </a:r>
                          <a:endParaRPr lang="de-DE" sz="1200" dirty="0">
                            <a:solidFill>
                              <a:schemeClr val="bg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b="1" dirty="0">
                              <a:solidFill>
                                <a:schemeClr val="bg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[</a:t>
                          </a:r>
                          <a14:m>
                            <m:oMath xmlns:m="http://schemas.openxmlformats.org/officeDocument/2006/math">
                              <m:r>
                                <a:rPr lang="en-US" sz="1200" b="1" i="1" dirty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𝑻𝒆𝑽</m:t>
                              </m:r>
                            </m:oMath>
                          </a14:m>
                          <a:r>
                            <a:rPr lang="de-DE" sz="1200" dirty="0">
                              <a:solidFill>
                                <a:schemeClr val="bg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]</a:t>
                          </a:r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200" dirty="0" err="1">
                              <a:solidFill>
                                <a:schemeClr val="bg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Longitude</a:t>
                          </a:r>
                          <a:endParaRPr lang="de-DE" sz="1200" dirty="0">
                            <a:solidFill>
                              <a:schemeClr val="bg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  <a:p>
                          <a:pPr algn="ctr"/>
                          <a:r>
                            <a:rPr lang="de-DE" sz="1200" dirty="0">
                              <a:solidFill>
                                <a:schemeClr val="bg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[</a:t>
                          </a:r>
                          <a14:m>
                            <m:oMath xmlns:m="http://schemas.openxmlformats.org/officeDocument/2006/math">
                              <m:r>
                                <a:rPr lang="de-DE" sz="120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°</m:t>
                              </m:r>
                            </m:oMath>
                          </a14:m>
                          <a:r>
                            <a:rPr lang="de-DE" sz="1200" dirty="0">
                              <a:solidFill>
                                <a:schemeClr val="bg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]</a:t>
                          </a:r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200" dirty="0" err="1">
                              <a:solidFill>
                                <a:schemeClr val="bg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Latitude</a:t>
                          </a:r>
                          <a:endParaRPr lang="de-DE" sz="1200" dirty="0">
                            <a:solidFill>
                              <a:schemeClr val="bg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de-DE" sz="1200" dirty="0">
                              <a:solidFill>
                                <a:schemeClr val="bg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[</a:t>
                          </a:r>
                          <a14:m>
                            <m:oMath xmlns:m="http://schemas.openxmlformats.org/officeDocument/2006/math">
                              <m:r>
                                <a:rPr lang="de-DE" sz="120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°</m:t>
                              </m:r>
                            </m:oMath>
                          </a14:m>
                          <a:r>
                            <a:rPr lang="de-DE" sz="1200" dirty="0">
                              <a:solidFill>
                                <a:schemeClr val="bg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]</a:t>
                          </a:r>
                        </a:p>
                        <a:p>
                          <a:pPr algn="ctr"/>
                          <a:endParaRPr lang="de-DE" sz="1200" dirty="0">
                            <a:solidFill>
                              <a:schemeClr val="bg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200" dirty="0">
                              <a:solidFill>
                                <a:schemeClr val="bg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Size</a:t>
                          </a: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de-DE" sz="1200" dirty="0">
                              <a:solidFill>
                                <a:schemeClr val="bg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[</a:t>
                          </a:r>
                          <a14:m>
                            <m:oMath xmlns:m="http://schemas.openxmlformats.org/officeDocument/2006/math">
                              <m:r>
                                <a:rPr lang="de-DE" sz="120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°</m:t>
                              </m:r>
                            </m:oMath>
                          </a14:m>
                          <a:r>
                            <a:rPr lang="de-DE" sz="1200" dirty="0">
                              <a:solidFill>
                                <a:schemeClr val="bg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]</a:t>
                          </a:r>
                        </a:p>
                        <a:p>
                          <a:pPr algn="ctr"/>
                          <a:endParaRPr lang="de-DE" sz="1200" dirty="0">
                            <a:solidFill>
                              <a:schemeClr val="bg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34290" marB="34290"/>
                    </a:tc>
                    <a:extLst>
                      <a:ext uri="{0D108BD9-81ED-4DB2-BD59-A6C34878D82A}">
                        <a16:rowId xmlns:a16="http://schemas.microsoft.com/office/drawing/2014/main" val="4147462831"/>
                      </a:ext>
                    </a:extLst>
                  </a:tr>
                  <a:tr h="67164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200" dirty="0">
                              <a:solidFill>
                                <a:schemeClr val="bg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J1745-290</a:t>
                          </a:r>
                        </a:p>
                      </a:txBody>
                      <a:tcPr marL="68580" marR="68580" marT="34290" marB="34290">
                        <a:solidFill>
                          <a:schemeClr val="tx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2.74 </m:t>
                                </m:r>
                                <m:r>
                                  <a:rPr lang="en-US" sz="1200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±0.08</m:t>
                                </m:r>
                              </m:oMath>
                            </m:oMathPara>
                          </a14:m>
                          <a:endParaRPr lang="en-US" sz="1200" b="0" dirty="0">
                            <a:solidFill>
                              <a:srgbClr val="0070C0"/>
                            </a:solidFill>
                            <a:latin typeface="Arial" panose="020B0604020202020204" pitchFamily="34" charset="0"/>
                            <a:ea typeface="Cambria Math" panose="02040503050406030204" pitchFamily="18" charset="0"/>
                            <a:cs typeface="Arial" panose="020B0604020202020204" pitchFamily="34" charset="0"/>
                          </a:endParaRPr>
                        </a:p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2.73 </m:t>
                                </m:r>
                                <m:r>
                                  <a:rPr lang="en-US" sz="12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±0.04</m:t>
                                </m:r>
                              </m:oMath>
                            </m:oMathPara>
                          </a14:m>
                          <a:endParaRPr lang="en-US" sz="1200" b="0" dirty="0">
                            <a:solidFill>
                              <a:srgbClr val="0432FF"/>
                            </a:solidFill>
                            <a:latin typeface="Arial" panose="020B0604020202020204" pitchFamily="34" charset="0"/>
                            <a:ea typeface="Cambria Math" panose="02040503050406030204" pitchFamily="18" charset="0"/>
                            <a:cs typeface="Arial" panose="020B0604020202020204" pitchFamily="34" charset="0"/>
                          </a:endParaRPr>
                        </a:p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(2.55 </m:t>
                                </m:r>
                                <m:r>
                                  <a:rPr lang="en-US" sz="12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±0.04</m:t>
                                </m:r>
                                <m:r>
                                  <a:rPr lang="en-US" sz="12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de-DE" sz="12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2.01 </m:t>
                                </m:r>
                                <m:r>
                                  <a:rPr lang="en-US" sz="1200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±0.04</m:t>
                                </m:r>
                              </m:oMath>
                            </m:oMathPara>
                          </a14:m>
                          <a:endParaRPr lang="en-US" sz="1200" b="0" dirty="0">
                            <a:solidFill>
                              <a:srgbClr val="0070C0"/>
                            </a:solidFill>
                            <a:latin typeface="Arial" panose="020B0604020202020204" pitchFamily="34" charset="0"/>
                            <a:ea typeface="Cambria Math" panose="02040503050406030204" pitchFamily="18" charset="0"/>
                            <a:cs typeface="Arial" panose="020B0604020202020204" pitchFamily="34" charset="0"/>
                          </a:endParaRPr>
                        </a:p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2.04 </m:t>
                                </m:r>
                                <m:r>
                                  <a:rPr lang="en-US" sz="12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±0.02</m:t>
                                </m:r>
                              </m:oMath>
                            </m:oMathPara>
                          </a14:m>
                          <a:endParaRPr lang="en-US" sz="1200" b="0" dirty="0">
                            <a:solidFill>
                              <a:srgbClr val="FF0000"/>
                            </a:solidFill>
                            <a:latin typeface="Arial" panose="020B0604020202020204" pitchFamily="34" charset="0"/>
                            <a:ea typeface="Cambria Math" panose="02040503050406030204" pitchFamily="18" charset="0"/>
                            <a:cs typeface="Arial" panose="020B0604020202020204" pitchFamily="34" charset="0"/>
                          </a:endParaRPr>
                        </a:p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(2.14 </m:t>
                                </m:r>
                                <m:r>
                                  <a:rPr lang="en-US" sz="12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±0.02</m:t>
                                </m:r>
                                <m:r>
                                  <a:rPr lang="en-US" sz="12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de-DE" sz="12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Arial" panose="020B0604020202020204" pitchFamily="34" charset="0"/>
                                  </a:rPr>
                                  <m:t>9.94</m:t>
                                </m:r>
                                <m:r>
                                  <a:rPr lang="en-US" sz="1200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±1.3</m:t>
                                </m:r>
                              </m:oMath>
                            </m:oMathPara>
                          </a14:m>
                          <a:endParaRPr lang="en-US" sz="1200" b="0" dirty="0">
                            <a:solidFill>
                              <a:srgbClr val="0070C0"/>
                            </a:solidFill>
                            <a:latin typeface="Arial" panose="020B0604020202020204" pitchFamily="34" charset="0"/>
                            <a:ea typeface="Cambria Math" panose="02040503050406030204" pitchFamily="18" charset="0"/>
                            <a:cs typeface="Arial" panose="020B0604020202020204" pitchFamily="34" charset="0"/>
                          </a:endParaRPr>
                        </a:p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Arial" panose="020B0604020202020204" pitchFamily="34" charset="0"/>
                                  </a:rPr>
                                  <m:t>11.24</m:t>
                                </m:r>
                                <m:r>
                                  <a:rPr lang="en-US" sz="12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±1.0</m:t>
                                </m:r>
                              </m:oMath>
                            </m:oMathPara>
                          </a14:m>
                          <a:endParaRPr lang="en-US" sz="1200" b="0" dirty="0">
                            <a:solidFill>
                              <a:srgbClr val="FF0000"/>
                            </a:solidFill>
                            <a:latin typeface="Arial" panose="020B0604020202020204" pitchFamily="34" charset="0"/>
                            <a:ea typeface="Cambria Math" panose="02040503050406030204" pitchFamily="18" charset="0"/>
                            <a:cs typeface="Arial" panose="020B0604020202020204" pitchFamily="34" charset="0"/>
                          </a:endParaRPr>
                        </a:p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(10.75 </m:t>
                                </m:r>
                                <m:r>
                                  <a:rPr lang="en-US" sz="12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±2.0</m:t>
                                </m:r>
                                <m:r>
                                  <a:rPr lang="en-US" sz="12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de-DE" sz="12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359.94</m:t>
                                </m:r>
                                <m:r>
                                  <a:rPr lang="en-US" sz="1200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±0.001</m:t>
                                </m:r>
                              </m:oMath>
                            </m:oMathPara>
                          </a14:m>
                          <a:endParaRPr lang="en-US" sz="1200" b="0" dirty="0">
                            <a:solidFill>
                              <a:srgbClr val="0070C0"/>
                            </a:solidFill>
                            <a:latin typeface="Arial" panose="020B0604020202020204" pitchFamily="34" charset="0"/>
                            <a:ea typeface="Cambria Math" panose="02040503050406030204" pitchFamily="18" charset="0"/>
                            <a:cs typeface="Arial" panose="020B0604020202020204" pitchFamily="34" charset="0"/>
                          </a:endParaRPr>
                        </a:p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359.94</m:t>
                                </m:r>
                                <m:r>
                                  <a:rPr lang="en-US" sz="12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±0.001</m:t>
                                </m:r>
                              </m:oMath>
                            </m:oMathPara>
                          </a14:m>
                          <a:endParaRPr lang="en-US" sz="1200" b="0" dirty="0">
                            <a:solidFill>
                              <a:srgbClr val="FF0000"/>
                            </a:solidFill>
                            <a:latin typeface="Arial" panose="020B0604020202020204" pitchFamily="34" charset="0"/>
                            <a:ea typeface="Cambria Math" panose="02040503050406030204" pitchFamily="18" charset="0"/>
                            <a:cs typeface="Arial" panose="020B0604020202020204" pitchFamily="34" charset="0"/>
                          </a:endParaRPr>
                        </a:p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(359.94</m:t>
                                </m:r>
                                <m:r>
                                  <a:rPr lang="en-US" sz="12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±0.002</m:t>
                                </m:r>
                                <m:r>
                                  <a:rPr lang="en-US" sz="12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de-DE" sz="12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−0.046 </m:t>
                                </m:r>
                                <m:r>
                                  <a:rPr lang="en-US" sz="1200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±0.001</m:t>
                                </m:r>
                              </m:oMath>
                            </m:oMathPara>
                          </a14:m>
                          <a:endParaRPr lang="en-US" sz="1200" b="0" dirty="0">
                            <a:solidFill>
                              <a:srgbClr val="0070C0"/>
                            </a:solidFill>
                            <a:latin typeface="Arial" panose="020B0604020202020204" pitchFamily="34" charset="0"/>
                            <a:ea typeface="Cambria Math" panose="02040503050406030204" pitchFamily="18" charset="0"/>
                            <a:cs typeface="Arial" panose="020B0604020202020204" pitchFamily="34" charset="0"/>
                          </a:endParaRPr>
                        </a:p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−0.046 </m:t>
                                </m:r>
                                <m:r>
                                  <a:rPr lang="en-US" sz="12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±0.001</m:t>
                                </m:r>
                              </m:oMath>
                            </m:oMathPara>
                          </a14:m>
                          <a:endParaRPr lang="en-US" sz="1200" b="0" dirty="0">
                            <a:solidFill>
                              <a:srgbClr val="FF0000"/>
                            </a:solidFill>
                            <a:latin typeface="Arial" panose="020B0604020202020204" pitchFamily="34" charset="0"/>
                            <a:ea typeface="Cambria Math" panose="02040503050406030204" pitchFamily="18" charset="0"/>
                            <a:cs typeface="Arial" panose="020B0604020202020204" pitchFamily="34" charset="0"/>
                          </a:endParaRPr>
                        </a:p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(−0.05</m:t>
                                </m:r>
                                <m:r>
                                  <a:rPr lang="en-US" sz="12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±0.002</m:t>
                                </m:r>
                                <m:r>
                                  <a:rPr lang="en-US" sz="12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de-DE" sz="12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−</m:t>
                                </m:r>
                              </m:oMath>
                            </m:oMathPara>
                          </a14:m>
                          <a:endParaRPr lang="de-DE" sz="12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  <a:p>
                          <a:pPr algn="ctr"/>
                          <a:endParaRPr lang="de-DE" sz="12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34290" marB="34290"/>
                    </a:tc>
                    <a:extLst>
                      <a:ext uri="{0D108BD9-81ED-4DB2-BD59-A6C34878D82A}">
                        <a16:rowId xmlns:a16="http://schemas.microsoft.com/office/drawing/2014/main" val="3614771443"/>
                      </a:ext>
                    </a:extLst>
                  </a:tr>
                  <a:tr h="67164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200" dirty="0">
                              <a:solidFill>
                                <a:schemeClr val="bg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G09+0.1</a:t>
                          </a:r>
                        </a:p>
                      </a:txBody>
                      <a:tcPr marL="68580" marR="68580" marT="34290" marB="34290">
                        <a:solidFill>
                          <a:schemeClr val="tx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0.72 </m:t>
                                </m:r>
                                <m:r>
                                  <a:rPr lang="en-US" sz="1200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±0.03</m:t>
                                </m:r>
                              </m:oMath>
                            </m:oMathPara>
                          </a14:m>
                          <a:endParaRPr lang="en-US" sz="1200" b="0" i="1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endParaRPr>
                        </a:p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0.71 </m:t>
                                </m:r>
                                <m:r>
                                  <a:rPr lang="en-US" sz="12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±0.03</m:t>
                                </m:r>
                              </m:oMath>
                            </m:oMathPara>
                          </a14:m>
                          <a:endParaRPr lang="en-US" sz="1200" b="0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endParaRPr>
                        </a:p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(0.84 </m:t>
                                </m:r>
                                <m:r>
                                  <a:rPr lang="en-US" sz="12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±0.13</m:t>
                                </m:r>
                                <m:r>
                                  <a:rPr lang="en-US" sz="12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de-DE" sz="12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2.36 </m:t>
                                </m:r>
                                <m:r>
                                  <a:rPr lang="en-US" sz="1200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±0.04</m:t>
                                </m:r>
                              </m:oMath>
                            </m:oMathPara>
                          </a14:m>
                          <a:endParaRPr lang="en-US" sz="1200" b="0" dirty="0">
                            <a:solidFill>
                              <a:srgbClr val="0070C0"/>
                            </a:solidFill>
                            <a:latin typeface="Arial" panose="020B0604020202020204" pitchFamily="34" charset="0"/>
                            <a:ea typeface="Cambria Math" panose="02040503050406030204" pitchFamily="18" charset="0"/>
                            <a:cs typeface="Arial" panose="020B0604020202020204" pitchFamily="34" charset="0"/>
                          </a:endParaRPr>
                        </a:p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2.36 </m:t>
                                </m:r>
                                <m:r>
                                  <a:rPr lang="en-US" sz="12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±0.04</m:t>
                                </m:r>
                              </m:oMath>
                            </m:oMathPara>
                          </a14:m>
                          <a:endParaRPr lang="en-US" sz="1200" b="0" dirty="0">
                            <a:solidFill>
                              <a:srgbClr val="FF0000"/>
                            </a:solidFill>
                            <a:latin typeface="Arial" panose="020B0604020202020204" pitchFamily="34" charset="0"/>
                            <a:ea typeface="Cambria Math" panose="02040503050406030204" pitchFamily="18" charset="0"/>
                            <a:cs typeface="Arial" panose="020B0604020202020204" pitchFamily="34" charset="0"/>
                          </a:endParaRPr>
                        </a:p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(2.40 </m:t>
                                </m:r>
                                <m:r>
                                  <a:rPr lang="en-US" sz="12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±0.11</m:t>
                                </m:r>
                                <m:r>
                                  <a:rPr lang="en-US" sz="12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de-DE" sz="12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−</m:t>
                                </m:r>
                              </m:oMath>
                            </m:oMathPara>
                          </a14:m>
                          <a:endParaRPr lang="de-DE" sz="12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0.868 </m:t>
                                </m:r>
                                <m:r>
                                  <a:rPr lang="en-US" sz="1200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±0.003</m:t>
                                </m:r>
                              </m:oMath>
                            </m:oMathPara>
                          </a14:m>
                          <a:endParaRPr lang="en-US" sz="1200" b="0" dirty="0">
                            <a:solidFill>
                              <a:srgbClr val="0070C0"/>
                            </a:solidFill>
                            <a:latin typeface="Arial" panose="020B0604020202020204" pitchFamily="34" charset="0"/>
                            <a:ea typeface="Cambria Math" panose="02040503050406030204" pitchFamily="18" charset="0"/>
                            <a:cs typeface="Arial" panose="020B0604020202020204" pitchFamily="34" charset="0"/>
                          </a:endParaRPr>
                        </a:p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0.868 </m:t>
                                </m:r>
                                <m:r>
                                  <a:rPr lang="en-US" sz="12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±0.003</m:t>
                                </m:r>
                              </m:oMath>
                            </m:oMathPara>
                          </a14:m>
                          <a:endParaRPr lang="en-US" sz="1200" b="0" dirty="0">
                            <a:solidFill>
                              <a:srgbClr val="FF0000"/>
                            </a:solidFill>
                            <a:latin typeface="Arial" panose="020B0604020202020204" pitchFamily="34" charset="0"/>
                            <a:ea typeface="Cambria Math" panose="02040503050406030204" pitchFamily="18" charset="0"/>
                            <a:cs typeface="Arial" panose="020B0604020202020204" pitchFamily="34" charset="0"/>
                          </a:endParaRPr>
                        </a:p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(0.872</m:t>
                                </m:r>
                                <m:r>
                                  <a:rPr lang="en-US" sz="12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±0.005</m:t>
                                </m:r>
                                <m:r>
                                  <a:rPr lang="en-US" sz="12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de-DE" sz="12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0.0779 </m:t>
                                </m:r>
                                <m:r>
                                  <a:rPr lang="en-US" sz="1200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±0.003</m:t>
                                </m:r>
                              </m:oMath>
                            </m:oMathPara>
                          </a14:m>
                          <a:endParaRPr lang="en-US" sz="1200" b="0" dirty="0">
                            <a:solidFill>
                              <a:srgbClr val="0070C0"/>
                            </a:solidFill>
                            <a:latin typeface="Arial" panose="020B0604020202020204" pitchFamily="34" charset="0"/>
                            <a:ea typeface="Cambria Math" panose="02040503050406030204" pitchFamily="18" charset="0"/>
                            <a:cs typeface="Arial" panose="020B0604020202020204" pitchFamily="34" charset="0"/>
                          </a:endParaRPr>
                        </a:p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0.0786 </m:t>
                                </m:r>
                                <m:r>
                                  <a:rPr lang="en-US" sz="12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±0.003</m:t>
                                </m:r>
                              </m:oMath>
                            </m:oMathPara>
                          </a14:m>
                          <a:endParaRPr lang="en-US" sz="1200" b="0" dirty="0">
                            <a:solidFill>
                              <a:srgbClr val="FF0000"/>
                            </a:solidFill>
                            <a:latin typeface="Arial" panose="020B0604020202020204" pitchFamily="34" charset="0"/>
                            <a:ea typeface="Cambria Math" panose="02040503050406030204" pitchFamily="18" charset="0"/>
                            <a:cs typeface="Arial" panose="020B0604020202020204" pitchFamily="34" charset="0"/>
                          </a:endParaRPr>
                        </a:p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(0.0767</m:t>
                                </m:r>
                                <m:r>
                                  <a:rPr lang="en-US" sz="12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±0.005</m:t>
                                </m:r>
                                <m:r>
                                  <a:rPr lang="en-US" sz="12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de-DE" sz="12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−</m:t>
                                </m:r>
                              </m:oMath>
                            </m:oMathPara>
                          </a14:m>
                          <a:endParaRPr lang="de-DE" sz="12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  <a:p>
                          <a:pPr algn="ctr"/>
                          <a:endParaRPr lang="de-DE" sz="12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34290" marB="34290"/>
                    </a:tc>
                    <a:extLst>
                      <a:ext uri="{0D108BD9-81ED-4DB2-BD59-A6C34878D82A}">
                        <a16:rowId xmlns:a16="http://schemas.microsoft.com/office/drawing/2014/main" val="2965998178"/>
                      </a:ext>
                    </a:extLst>
                  </a:tr>
                  <a:tr h="67164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200" dirty="0">
                              <a:solidFill>
                                <a:schemeClr val="bg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J1746-285</a:t>
                          </a:r>
                        </a:p>
                      </a:txBody>
                      <a:tcPr marL="68580" marR="68580" marT="34290" marB="34290">
                        <a:solidFill>
                          <a:schemeClr val="tx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Arial" panose="020B0604020202020204" pitchFamily="34" charset="0"/>
                                  </a:rPr>
                                  <m:t>0.14</m:t>
                                </m:r>
                                <m:r>
                                  <a:rPr lang="en-US" sz="1200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±0.027</m:t>
                                </m:r>
                              </m:oMath>
                            </m:oMathPara>
                          </a14:m>
                          <a:endParaRPr lang="en-US" sz="1200" b="0" i="1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endParaRPr>
                        </a:p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Arial" panose="020B0604020202020204" pitchFamily="34" charset="0"/>
                                  </a:rPr>
                                  <m:t>0.15</m:t>
                                </m:r>
                                <m:r>
                                  <a:rPr lang="en-US" sz="12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±0.022</m:t>
                                </m:r>
                              </m:oMath>
                            </m:oMathPara>
                          </a14:m>
                          <a:endParaRPr lang="en-US" sz="1200" b="0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endParaRPr>
                        </a:p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(0.18 </m:t>
                                </m:r>
                                <m:r>
                                  <a:rPr lang="en-US" sz="12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±0.046</m:t>
                                </m:r>
                                <m:r>
                                  <a:rPr lang="en-US" sz="12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de-DE" sz="12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2.08 </m:t>
                                </m:r>
                                <m:r>
                                  <a:rPr lang="en-US" sz="1200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±0.11</m:t>
                                </m:r>
                              </m:oMath>
                            </m:oMathPara>
                          </a14:m>
                          <a:endParaRPr lang="en-US" sz="1200" b="0" dirty="0">
                            <a:solidFill>
                              <a:srgbClr val="0070C0"/>
                            </a:solidFill>
                            <a:latin typeface="Arial" panose="020B0604020202020204" pitchFamily="34" charset="0"/>
                            <a:ea typeface="Cambria Math" panose="02040503050406030204" pitchFamily="18" charset="0"/>
                            <a:cs typeface="Arial" panose="020B0604020202020204" pitchFamily="34" charset="0"/>
                          </a:endParaRPr>
                        </a:p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2.06 </m:t>
                                </m:r>
                                <m:r>
                                  <a:rPr lang="en-US" sz="12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±0.07</m:t>
                                </m:r>
                              </m:oMath>
                            </m:oMathPara>
                          </a14:m>
                          <a:endParaRPr lang="en-US" sz="1200" b="0" dirty="0">
                            <a:solidFill>
                              <a:srgbClr val="FF0000"/>
                            </a:solidFill>
                            <a:latin typeface="Arial" panose="020B0604020202020204" pitchFamily="34" charset="0"/>
                            <a:ea typeface="Cambria Math" panose="02040503050406030204" pitchFamily="18" charset="0"/>
                            <a:cs typeface="Arial" panose="020B0604020202020204" pitchFamily="34" charset="0"/>
                          </a:endParaRPr>
                        </a:p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(2.17 </m:t>
                                </m:r>
                                <m:r>
                                  <a:rPr lang="en-US" sz="12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±0.24</m:t>
                                </m:r>
                                <m:r>
                                  <a:rPr lang="en-US" sz="12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de-DE" sz="12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−</m:t>
                                </m:r>
                              </m:oMath>
                            </m:oMathPara>
                          </a14:m>
                          <a:endParaRPr lang="de-DE" sz="12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0.13 </m:t>
                                </m:r>
                                <m:r>
                                  <a:rPr lang="en-US" sz="1200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±0.01</m:t>
                                </m:r>
                              </m:oMath>
                            </m:oMathPara>
                          </a14:m>
                          <a:endParaRPr lang="en-US" sz="1200" b="0" dirty="0">
                            <a:solidFill>
                              <a:srgbClr val="0070C0"/>
                            </a:solidFill>
                            <a:latin typeface="Arial" panose="020B0604020202020204" pitchFamily="34" charset="0"/>
                            <a:ea typeface="Cambria Math" panose="02040503050406030204" pitchFamily="18" charset="0"/>
                            <a:cs typeface="Arial" panose="020B0604020202020204" pitchFamily="34" charset="0"/>
                          </a:endParaRPr>
                        </a:p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0.13 </m:t>
                                </m:r>
                                <m:r>
                                  <a:rPr lang="en-US" sz="12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±0.01</m:t>
                                </m:r>
                              </m:oMath>
                            </m:oMathPara>
                          </a14:m>
                          <a:endParaRPr lang="en-US" sz="1200" b="0" dirty="0">
                            <a:solidFill>
                              <a:srgbClr val="FF0000"/>
                            </a:solidFill>
                            <a:latin typeface="Arial" panose="020B0604020202020204" pitchFamily="34" charset="0"/>
                            <a:ea typeface="Cambria Math" panose="02040503050406030204" pitchFamily="18" charset="0"/>
                            <a:cs typeface="Arial" panose="020B0604020202020204" pitchFamily="34" charset="0"/>
                          </a:endParaRPr>
                        </a:p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(0.14 </m:t>
                                </m:r>
                                <m:r>
                                  <a:rPr lang="en-US" sz="12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±0.02</m:t>
                                </m:r>
                                <m:r>
                                  <a:rPr lang="en-US" sz="12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de-DE" sz="12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−0. 15</m:t>
                                </m:r>
                                <m:r>
                                  <a:rPr lang="en-US" sz="1200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±0.01</m:t>
                                </m:r>
                              </m:oMath>
                            </m:oMathPara>
                          </a14:m>
                          <a:endParaRPr lang="en-US" sz="1200" b="0" dirty="0">
                            <a:solidFill>
                              <a:srgbClr val="0070C0"/>
                            </a:solidFill>
                            <a:latin typeface="Arial" panose="020B0604020202020204" pitchFamily="34" charset="0"/>
                            <a:ea typeface="Cambria Math" panose="02040503050406030204" pitchFamily="18" charset="0"/>
                            <a:cs typeface="Arial" panose="020B0604020202020204" pitchFamily="34" charset="0"/>
                          </a:endParaRPr>
                        </a:p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−0. 15</m:t>
                                </m:r>
                                <m:r>
                                  <a:rPr lang="en-US" sz="12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±0.01</m:t>
                                </m:r>
                              </m:oMath>
                            </m:oMathPara>
                          </a14:m>
                          <a:endParaRPr lang="en-US" sz="1200" b="0" dirty="0">
                            <a:solidFill>
                              <a:srgbClr val="FF0000"/>
                            </a:solidFill>
                            <a:latin typeface="Arial" panose="020B0604020202020204" pitchFamily="34" charset="0"/>
                            <a:ea typeface="Cambria Math" panose="02040503050406030204" pitchFamily="18" charset="0"/>
                            <a:cs typeface="Arial" panose="020B0604020202020204" pitchFamily="34" charset="0"/>
                          </a:endParaRPr>
                        </a:p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(−0.11 </m:t>
                                </m:r>
                                <m:r>
                                  <a:rPr lang="en-US" sz="12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±0.02</m:t>
                                </m:r>
                                <m:r>
                                  <a:rPr lang="en-US" sz="12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de-DE" sz="12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−</m:t>
                                </m:r>
                              </m:oMath>
                            </m:oMathPara>
                          </a14:m>
                          <a:endParaRPr lang="de-DE" sz="12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  <a:p>
                          <a:pPr algn="ctr"/>
                          <a:endParaRPr lang="de-DE" sz="12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34290" marB="34290"/>
                    </a:tc>
                    <a:extLst>
                      <a:ext uri="{0D108BD9-81ED-4DB2-BD59-A6C34878D82A}">
                        <a16:rowId xmlns:a16="http://schemas.microsoft.com/office/drawing/2014/main" val="617250412"/>
                      </a:ext>
                    </a:extLst>
                  </a:tr>
                  <a:tr h="67164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200" dirty="0">
                              <a:solidFill>
                                <a:schemeClr val="bg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J1745-303</a:t>
                          </a:r>
                        </a:p>
                      </a:txBody>
                      <a:tcPr marL="68580" marR="68580" marT="34290" marB="34290">
                        <a:solidFill>
                          <a:schemeClr val="tx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Arial" panose="020B0604020202020204" pitchFamily="34" charset="0"/>
                                  </a:rPr>
                                  <m:t>1.62</m:t>
                                </m:r>
                                <m:r>
                                  <a:rPr lang="en-US" sz="1200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±0.13</m:t>
                                </m:r>
                              </m:oMath>
                            </m:oMathPara>
                          </a14:m>
                          <a:endParaRPr lang="en-US" sz="1200" b="0" dirty="0">
                            <a:solidFill>
                              <a:srgbClr val="0070C0"/>
                            </a:solidFill>
                            <a:latin typeface="Arial" panose="020B0604020202020204" pitchFamily="34" charset="0"/>
                            <a:ea typeface="Cambria Math" panose="02040503050406030204" pitchFamily="18" charset="0"/>
                            <a:cs typeface="Arial" panose="020B0604020202020204" pitchFamily="34" charset="0"/>
                          </a:endParaRPr>
                        </a:p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Arial" panose="020B0604020202020204" pitchFamily="34" charset="0"/>
                                  </a:rPr>
                                  <m:t>1.66</m:t>
                                </m:r>
                                <m:r>
                                  <a:rPr lang="en-US" sz="12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±0.11</m:t>
                                </m:r>
                              </m:oMath>
                            </m:oMathPara>
                          </a14:m>
                          <a:endParaRPr lang="en-US" sz="1200" b="0" dirty="0">
                            <a:solidFill>
                              <a:srgbClr val="FF0000"/>
                            </a:solidFill>
                            <a:latin typeface="Arial" panose="020B0604020202020204" pitchFamily="34" charset="0"/>
                            <a:ea typeface="Cambria Math" panose="02040503050406030204" pitchFamily="18" charset="0"/>
                            <a:cs typeface="Arial" panose="020B0604020202020204" pitchFamily="34" charset="0"/>
                          </a:endParaRPr>
                        </a:p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(1.73 </m:t>
                                </m:r>
                                <m:r>
                                  <a:rPr lang="en-US" sz="12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±0.14</m:t>
                                </m:r>
                                <m:r>
                                  <a:rPr lang="en-US" sz="12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de-DE" sz="12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2.69 </m:t>
                                </m:r>
                                <m:r>
                                  <a:rPr lang="en-US" sz="1200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±0.07</m:t>
                                </m:r>
                              </m:oMath>
                            </m:oMathPara>
                          </a14:m>
                          <a:endParaRPr lang="en-US" sz="1200" b="0" dirty="0">
                            <a:solidFill>
                              <a:srgbClr val="0070C0"/>
                            </a:solidFill>
                            <a:latin typeface="Arial" panose="020B0604020202020204" pitchFamily="34" charset="0"/>
                            <a:ea typeface="Cambria Math" panose="02040503050406030204" pitchFamily="18" charset="0"/>
                            <a:cs typeface="Arial" panose="020B0604020202020204" pitchFamily="34" charset="0"/>
                          </a:endParaRPr>
                        </a:p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2.69 </m:t>
                                </m:r>
                                <m:r>
                                  <a:rPr lang="en-US" sz="12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±0.06</m:t>
                                </m:r>
                              </m:oMath>
                            </m:oMathPara>
                          </a14:m>
                          <a:endParaRPr lang="en-US" sz="1200" b="0" dirty="0">
                            <a:solidFill>
                              <a:srgbClr val="FF0000"/>
                            </a:solidFill>
                            <a:latin typeface="Arial" panose="020B0604020202020204" pitchFamily="34" charset="0"/>
                            <a:ea typeface="Cambria Math" panose="02040503050406030204" pitchFamily="18" charset="0"/>
                            <a:cs typeface="Arial" panose="020B0604020202020204" pitchFamily="34" charset="0"/>
                          </a:endParaRPr>
                        </a:p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(2.57 </m:t>
                                </m:r>
                                <m:r>
                                  <a:rPr lang="en-US" sz="12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±0.06</m:t>
                                </m:r>
                                <m:r>
                                  <a:rPr lang="en-US" sz="12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de-DE" sz="12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−</m:t>
                                </m:r>
                              </m:oMath>
                            </m:oMathPara>
                          </a14:m>
                          <a:endParaRPr lang="de-DE" sz="12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358. 64</m:t>
                                </m:r>
                              </m:oMath>
                            </m:oMathPara>
                          </a14:m>
                          <a:endParaRPr lang="en-US" sz="1200" b="0" dirty="0">
                            <a:solidFill>
                              <a:srgbClr val="0070C0"/>
                            </a:solidFill>
                            <a:latin typeface="Arial" panose="020B0604020202020204" pitchFamily="34" charset="0"/>
                            <a:ea typeface="Cambria Math" panose="02040503050406030204" pitchFamily="18" charset="0"/>
                            <a:cs typeface="Arial" panose="020B0604020202020204" pitchFamily="34" charset="0"/>
                          </a:endParaRPr>
                        </a:p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358. 64</m:t>
                                </m:r>
                              </m:oMath>
                            </m:oMathPara>
                          </a14:m>
                          <a:endParaRPr lang="en-US" sz="1200" b="0" dirty="0">
                            <a:solidFill>
                              <a:srgbClr val="FF0000"/>
                            </a:solidFill>
                            <a:latin typeface="Arial" panose="020B0604020202020204" pitchFamily="34" charset="0"/>
                            <a:ea typeface="Cambria Math" panose="02040503050406030204" pitchFamily="18" charset="0"/>
                            <a:cs typeface="Arial" panose="020B0604020202020204" pitchFamily="34" charset="0"/>
                          </a:endParaRPr>
                        </a:p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(358.64 </m:t>
                                </m:r>
                                <m:r>
                                  <a:rPr lang="en-US" sz="12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±0.065</m:t>
                                </m:r>
                                <m:r>
                                  <a:rPr lang="en-US" sz="12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de-DE" sz="12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−0. 562</m:t>
                                </m:r>
                              </m:oMath>
                            </m:oMathPara>
                          </a14:m>
                          <a:endParaRPr lang="en-US" sz="1200" b="0" dirty="0">
                            <a:solidFill>
                              <a:srgbClr val="0070C0"/>
                            </a:solidFill>
                            <a:latin typeface="Arial" panose="020B0604020202020204" pitchFamily="34" charset="0"/>
                            <a:ea typeface="Cambria Math" panose="02040503050406030204" pitchFamily="18" charset="0"/>
                            <a:cs typeface="Arial" panose="020B0604020202020204" pitchFamily="34" charset="0"/>
                          </a:endParaRPr>
                        </a:p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−0. 562</m:t>
                                </m:r>
                              </m:oMath>
                            </m:oMathPara>
                          </a14:m>
                          <a:endParaRPr lang="en-US" sz="1200" b="0" dirty="0">
                            <a:solidFill>
                              <a:srgbClr val="FF0000"/>
                            </a:solidFill>
                            <a:latin typeface="Arial" panose="020B0604020202020204" pitchFamily="34" charset="0"/>
                            <a:ea typeface="Cambria Math" panose="02040503050406030204" pitchFamily="18" charset="0"/>
                            <a:cs typeface="Arial" panose="020B0604020202020204" pitchFamily="34" charset="0"/>
                          </a:endParaRPr>
                        </a:p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(−0.56 </m:t>
                                </m:r>
                                <m:r>
                                  <a:rPr lang="en-US" sz="12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±0.065</m:t>
                                </m:r>
                                <m:r>
                                  <a:rPr lang="en-US" sz="12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de-DE" sz="12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0.179</m:t>
                                </m:r>
                              </m:oMath>
                            </m:oMathPara>
                          </a14:m>
                          <a:endParaRPr lang="en-US" sz="1200" b="0" i="1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endParaRPr>
                        </a:p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0.179</m:t>
                                </m:r>
                              </m:oMath>
                            </m:oMathPara>
                          </a14:m>
                          <a:endParaRPr lang="en-US" sz="1200" b="0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endParaRPr>
                        </a:p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(0.179 </m:t>
                                </m:r>
                                <m:r>
                                  <a:rPr lang="en-US" sz="12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±0.02</m:t>
                                </m:r>
                                <m:r>
                                  <a:rPr lang="en-US" sz="12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de-DE" sz="1200" dirty="0">
                            <a:solidFill>
                              <a:srgbClr val="0070C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34290" marB="34290"/>
                    </a:tc>
                    <a:extLst>
                      <a:ext uri="{0D108BD9-81ED-4DB2-BD59-A6C34878D82A}">
                        <a16:rowId xmlns:a16="http://schemas.microsoft.com/office/drawing/2014/main" val="2288310632"/>
                      </a:ext>
                    </a:extLst>
                  </a:tr>
                  <a:tr h="67164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200" dirty="0">
                              <a:solidFill>
                                <a:schemeClr val="bg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J1746-308</a:t>
                          </a:r>
                        </a:p>
                      </a:txBody>
                      <a:tcPr marL="68580" marR="68580" marT="34290" marB="34290">
                        <a:solidFill>
                          <a:schemeClr val="tx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Arial" panose="020B0604020202020204" pitchFamily="34" charset="0"/>
                                  </a:rPr>
                                  <m:t>0.95</m:t>
                                </m:r>
                                <m:r>
                                  <a:rPr lang="en-US" sz="1200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±0.14</m:t>
                                </m:r>
                              </m:oMath>
                            </m:oMathPara>
                          </a14:m>
                          <a:endParaRPr lang="en-US" sz="1200" b="0" dirty="0">
                            <a:solidFill>
                              <a:srgbClr val="0070C0"/>
                            </a:solidFill>
                            <a:latin typeface="Arial" panose="020B0604020202020204" pitchFamily="34" charset="0"/>
                            <a:ea typeface="Cambria Math" panose="02040503050406030204" pitchFamily="18" charset="0"/>
                            <a:cs typeface="Arial" panose="020B0604020202020204" pitchFamily="34" charset="0"/>
                          </a:endParaRPr>
                        </a:p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Arial" panose="020B0604020202020204" pitchFamily="34" charset="0"/>
                                  </a:rPr>
                                  <m:t>0.96</m:t>
                                </m:r>
                                <m:r>
                                  <a:rPr lang="en-US" sz="12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±0.11</m:t>
                                </m:r>
                              </m:oMath>
                            </m:oMathPara>
                          </a14:m>
                          <a:endParaRPr lang="en-US" sz="1200" b="0" dirty="0">
                            <a:solidFill>
                              <a:srgbClr val="FF0000"/>
                            </a:solidFill>
                            <a:latin typeface="Arial" panose="020B0604020202020204" pitchFamily="34" charset="0"/>
                            <a:ea typeface="Cambria Math" panose="02040503050406030204" pitchFamily="18" charset="0"/>
                            <a:cs typeface="Arial" panose="020B0604020202020204" pitchFamily="34" charset="0"/>
                          </a:endParaRPr>
                        </a:p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(0.70 </m:t>
                                </m:r>
                                <m:r>
                                  <a:rPr lang="en-US" sz="12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±0.85</m:t>
                                </m:r>
                                <m:r>
                                  <a:rPr lang="en-US" sz="12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de-DE" sz="12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2.69 </m:t>
                                </m:r>
                                <m:r>
                                  <a:rPr lang="en-US" sz="1200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±0.16</m:t>
                                </m:r>
                              </m:oMath>
                            </m:oMathPara>
                          </a14:m>
                          <a:endParaRPr lang="en-US" sz="1200" b="0" dirty="0">
                            <a:solidFill>
                              <a:srgbClr val="0070C0"/>
                            </a:solidFill>
                            <a:latin typeface="Arial" panose="020B0604020202020204" pitchFamily="34" charset="0"/>
                            <a:ea typeface="Cambria Math" panose="02040503050406030204" pitchFamily="18" charset="0"/>
                            <a:cs typeface="Arial" panose="020B0604020202020204" pitchFamily="34" charset="0"/>
                          </a:endParaRPr>
                        </a:p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2.70 </m:t>
                                </m:r>
                                <m:r>
                                  <a:rPr lang="en-US" sz="12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±0.13</m:t>
                                </m:r>
                              </m:oMath>
                            </m:oMathPara>
                          </a14:m>
                          <a:endParaRPr lang="en-US" sz="1200" b="0" dirty="0">
                            <a:solidFill>
                              <a:srgbClr val="FF0000"/>
                            </a:solidFill>
                            <a:latin typeface="Arial" panose="020B0604020202020204" pitchFamily="34" charset="0"/>
                            <a:ea typeface="Cambria Math" panose="02040503050406030204" pitchFamily="18" charset="0"/>
                            <a:cs typeface="Arial" panose="020B0604020202020204" pitchFamily="34" charset="0"/>
                          </a:endParaRPr>
                        </a:p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(3.27 </m:t>
                                </m:r>
                                <m:r>
                                  <a:rPr lang="en-US" sz="12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±0.22</m:t>
                                </m:r>
                                <m:r>
                                  <a:rPr lang="en-US" sz="12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de-DE" sz="12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−</m:t>
                                </m:r>
                              </m:oMath>
                            </m:oMathPara>
                          </a14:m>
                          <a:endParaRPr lang="de-DE" sz="12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358. 45</m:t>
                                </m:r>
                              </m:oMath>
                            </m:oMathPara>
                          </a14:m>
                          <a:endParaRPr lang="en-US" sz="1200" b="0" dirty="0">
                            <a:solidFill>
                              <a:srgbClr val="0070C0"/>
                            </a:solidFill>
                            <a:latin typeface="Arial" panose="020B0604020202020204" pitchFamily="34" charset="0"/>
                            <a:ea typeface="Cambria Math" panose="02040503050406030204" pitchFamily="18" charset="0"/>
                            <a:cs typeface="Arial" panose="020B0604020202020204" pitchFamily="34" charset="0"/>
                          </a:endParaRP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358. 45</m:t>
                                </m:r>
                              </m:oMath>
                            </m:oMathPara>
                          </a14:m>
                          <a:endParaRPr lang="en-US" sz="1200" b="0" dirty="0">
                            <a:solidFill>
                              <a:srgbClr val="FF0000"/>
                            </a:solidFill>
                            <a:latin typeface="Arial" panose="020B0604020202020204" pitchFamily="34" charset="0"/>
                            <a:ea typeface="Cambria Math" panose="02040503050406030204" pitchFamily="18" charset="0"/>
                            <a:cs typeface="Arial" panose="020B0604020202020204" pitchFamily="34" charset="0"/>
                          </a:endParaRPr>
                        </a:p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(358.45 </m:t>
                                </m:r>
                                <m:r>
                                  <a:rPr lang="en-US" sz="12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±0.091</m:t>
                                </m:r>
                                <m:r>
                                  <a:rPr lang="en-US" sz="12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de-DE" sz="12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−1.11</m:t>
                                </m:r>
                              </m:oMath>
                            </m:oMathPara>
                          </a14:m>
                          <a:endParaRPr lang="en-US" sz="1200" b="0" dirty="0">
                            <a:solidFill>
                              <a:srgbClr val="0070C0"/>
                            </a:solidFill>
                            <a:latin typeface="Arial" panose="020B0604020202020204" pitchFamily="34" charset="0"/>
                            <a:ea typeface="Cambria Math" panose="02040503050406030204" pitchFamily="18" charset="0"/>
                            <a:cs typeface="Arial" panose="020B0604020202020204" pitchFamily="34" charset="0"/>
                          </a:endParaRP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−1.11</m:t>
                                </m:r>
                              </m:oMath>
                            </m:oMathPara>
                          </a14:m>
                          <a:endParaRPr lang="en-US" sz="1200" b="0" dirty="0">
                            <a:solidFill>
                              <a:srgbClr val="FF0000"/>
                            </a:solidFill>
                            <a:latin typeface="Arial" panose="020B0604020202020204" pitchFamily="34" charset="0"/>
                            <a:ea typeface="Cambria Math" panose="02040503050406030204" pitchFamily="18" charset="0"/>
                            <a:cs typeface="Arial" panose="020B0604020202020204" pitchFamily="34" charset="0"/>
                          </a:endParaRPr>
                        </a:p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(−1.11 </m:t>
                                </m:r>
                                <m:r>
                                  <a:rPr lang="en-US" sz="12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±0.091</m:t>
                                </m:r>
                                <m:r>
                                  <a:rPr lang="en-US" sz="12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de-DE" sz="12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0.162</m:t>
                                </m:r>
                              </m:oMath>
                            </m:oMathPara>
                          </a14:m>
                          <a:endParaRPr lang="en-US" sz="1200" b="0" i="1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endParaRPr>
                        </a:p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0.162</m:t>
                                </m:r>
                              </m:oMath>
                            </m:oMathPara>
                          </a14:m>
                          <a:endParaRPr lang="en-US" sz="1200" b="0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endParaRPr>
                        </a:p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(0.162 </m:t>
                                </m:r>
                                <m:r>
                                  <a:rPr lang="en-US" sz="12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±0.036</m:t>
                                </m:r>
                                <m:r>
                                  <a:rPr lang="en-US" sz="12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de-DE" sz="12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34290" marB="34290"/>
                    </a:tc>
                    <a:extLst>
                      <a:ext uri="{0D108BD9-81ED-4DB2-BD59-A6C34878D82A}">
                        <a16:rowId xmlns:a16="http://schemas.microsoft.com/office/drawing/2014/main" val="3436982890"/>
                      </a:ext>
                    </a:extLst>
                  </a:tr>
                  <a:tr h="67164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200" dirty="0">
                              <a:solidFill>
                                <a:schemeClr val="bg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J1741-302</a:t>
                          </a:r>
                        </a:p>
                      </a:txBody>
                      <a:tcPr marL="68580" marR="68580" marT="34290" marB="34290">
                        <a:solidFill>
                          <a:schemeClr val="tx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Arial" panose="020B0604020202020204" pitchFamily="34" charset="0"/>
                                  </a:rPr>
                                  <m:t>0.21</m:t>
                                </m:r>
                                <m:r>
                                  <a:rPr lang="en-US" sz="1200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±0.04</m:t>
                                </m:r>
                              </m:oMath>
                            </m:oMathPara>
                          </a14:m>
                          <a:endParaRPr lang="en-US" sz="1200" b="0" dirty="0">
                            <a:solidFill>
                              <a:srgbClr val="0070C0"/>
                            </a:solidFill>
                            <a:latin typeface="Arial" panose="020B0604020202020204" pitchFamily="34" charset="0"/>
                            <a:ea typeface="Cambria Math" panose="02040503050406030204" pitchFamily="18" charset="0"/>
                            <a:cs typeface="Arial" panose="020B0604020202020204" pitchFamily="34" charset="0"/>
                          </a:endParaRPr>
                        </a:p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Arial" panose="020B0604020202020204" pitchFamily="34" charset="0"/>
                                  </a:rPr>
                                  <m:t>0.22</m:t>
                                </m:r>
                                <m:r>
                                  <a:rPr lang="en-US" sz="12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±0.04</m:t>
                                </m:r>
                              </m:oMath>
                            </m:oMathPara>
                          </a14:m>
                          <a:endParaRPr lang="en-US" sz="1200" b="0" dirty="0">
                            <a:solidFill>
                              <a:srgbClr val="FF0000"/>
                            </a:solidFill>
                            <a:latin typeface="Arial" panose="020B0604020202020204" pitchFamily="34" charset="0"/>
                            <a:ea typeface="Cambria Math" panose="02040503050406030204" pitchFamily="18" charset="0"/>
                            <a:cs typeface="Arial" panose="020B0604020202020204" pitchFamily="34" charset="0"/>
                          </a:endParaRPr>
                        </a:p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(0.21 </m:t>
                                </m:r>
                                <m:r>
                                  <a:rPr lang="en-US" sz="12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±0.04</m:t>
                                </m:r>
                                <m:r>
                                  <a:rPr lang="en-US" sz="12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de-DE" sz="12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2.41 </m:t>
                                </m:r>
                                <m:r>
                                  <a:rPr lang="en-US" sz="1200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±0.24</m:t>
                                </m:r>
                              </m:oMath>
                            </m:oMathPara>
                          </a14:m>
                          <a:endParaRPr lang="en-US" sz="1200" b="0" dirty="0">
                            <a:solidFill>
                              <a:srgbClr val="0070C0"/>
                            </a:solidFill>
                            <a:latin typeface="Arial" panose="020B0604020202020204" pitchFamily="34" charset="0"/>
                            <a:ea typeface="Cambria Math" panose="02040503050406030204" pitchFamily="18" charset="0"/>
                            <a:cs typeface="Arial" panose="020B0604020202020204" pitchFamily="34" charset="0"/>
                          </a:endParaRPr>
                        </a:p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2.31 </m:t>
                                </m:r>
                                <m:r>
                                  <a:rPr lang="en-US" sz="12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±0.19</m:t>
                                </m:r>
                              </m:oMath>
                            </m:oMathPara>
                          </a14:m>
                          <a:endParaRPr lang="en-US" sz="1200" b="0" dirty="0">
                            <a:solidFill>
                              <a:srgbClr val="FF0000"/>
                            </a:solidFill>
                            <a:latin typeface="Arial" panose="020B0604020202020204" pitchFamily="34" charset="0"/>
                            <a:ea typeface="Cambria Math" panose="02040503050406030204" pitchFamily="18" charset="0"/>
                            <a:cs typeface="Arial" panose="020B0604020202020204" pitchFamily="34" charset="0"/>
                          </a:endParaRPr>
                        </a:p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(2.30 </m:t>
                                </m:r>
                                <m:r>
                                  <a:rPr lang="en-US" sz="12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±0.20</m:t>
                                </m:r>
                                <m:r>
                                  <a:rPr lang="en-US" sz="12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de-DE" sz="12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−</m:t>
                                </m:r>
                              </m:oMath>
                            </m:oMathPara>
                          </a14:m>
                          <a:endParaRPr lang="de-DE" sz="12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358. 30</m:t>
                                </m:r>
                                <m:r>
                                  <a:rPr lang="en-US" sz="1200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±0.01</m:t>
                                </m:r>
                              </m:oMath>
                            </m:oMathPara>
                          </a14:m>
                          <a:endParaRPr lang="en-US" sz="1200" b="0" dirty="0">
                            <a:solidFill>
                              <a:srgbClr val="0070C0"/>
                            </a:solidFill>
                            <a:latin typeface="Arial" panose="020B0604020202020204" pitchFamily="34" charset="0"/>
                            <a:ea typeface="Cambria Math" panose="02040503050406030204" pitchFamily="18" charset="0"/>
                            <a:cs typeface="Arial" panose="020B0604020202020204" pitchFamily="34" charset="0"/>
                          </a:endParaRP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358. 27</m:t>
                                </m:r>
                                <m:r>
                                  <a:rPr lang="en-US" sz="12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±0.01</m:t>
                                </m:r>
                              </m:oMath>
                            </m:oMathPara>
                          </a14:m>
                          <a:endParaRPr lang="en-US" sz="1200" b="0" dirty="0">
                            <a:solidFill>
                              <a:srgbClr val="FF0000"/>
                            </a:solidFill>
                            <a:latin typeface="Arial" panose="020B0604020202020204" pitchFamily="34" charset="0"/>
                            <a:ea typeface="Cambria Math" panose="02040503050406030204" pitchFamily="18" charset="0"/>
                            <a:cs typeface="Arial" panose="020B0604020202020204" pitchFamily="34" charset="0"/>
                          </a:endParaRPr>
                        </a:p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(358.28 </m:t>
                                </m:r>
                                <m:r>
                                  <a:rPr lang="en-US" sz="12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±0.004</m:t>
                                </m:r>
                                <m:r>
                                  <a:rPr lang="en-US" sz="12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de-DE" sz="12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0.063±0.01</m:t>
                                </m:r>
                              </m:oMath>
                            </m:oMathPara>
                          </a14:m>
                          <a:endParaRPr lang="en-US" sz="1200" b="0" dirty="0">
                            <a:solidFill>
                              <a:srgbClr val="0070C0"/>
                            </a:solidFill>
                            <a:latin typeface="Arial" panose="020B0604020202020204" pitchFamily="34" charset="0"/>
                            <a:ea typeface="Cambria Math" panose="02040503050406030204" pitchFamily="18" charset="0"/>
                            <a:cs typeface="Arial" panose="020B0604020202020204" pitchFamily="34" charset="0"/>
                          </a:endParaRP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0.063±0.01</m:t>
                                </m:r>
                              </m:oMath>
                            </m:oMathPara>
                          </a14:m>
                          <a:endParaRPr lang="en-US" sz="1200" b="0" dirty="0">
                            <a:solidFill>
                              <a:srgbClr val="FF0000"/>
                            </a:solidFill>
                            <a:latin typeface="Arial" panose="020B0604020202020204" pitchFamily="34" charset="0"/>
                            <a:ea typeface="Cambria Math" panose="02040503050406030204" pitchFamily="18" charset="0"/>
                            <a:cs typeface="Arial" panose="020B0604020202020204" pitchFamily="34" charset="0"/>
                          </a:endParaRPr>
                        </a:p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(0.052 </m:t>
                                </m:r>
                                <m:r>
                                  <a:rPr lang="en-US" sz="12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±0.004</m:t>
                                </m:r>
                                <m:r>
                                  <a:rPr lang="en-US" sz="12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de-DE" sz="12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−</m:t>
                                </m:r>
                              </m:oMath>
                            </m:oMathPara>
                          </a14:m>
                          <a:endParaRPr lang="de-DE" sz="12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200" b="0" dirty="0">
                            <a:solidFill>
                              <a:srgbClr val="0070C0"/>
                            </a:solidFill>
                            <a:latin typeface="Arial" panose="020B0604020202020204" pitchFamily="34" charset="0"/>
                            <a:ea typeface="Cambria Math" panose="020405030504060302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34290" marB="34290"/>
                    </a:tc>
                    <a:extLst>
                      <a:ext uri="{0D108BD9-81ED-4DB2-BD59-A6C34878D82A}">
                        <a16:rowId xmlns:a16="http://schemas.microsoft.com/office/drawing/2014/main" val="2615779372"/>
                      </a:ext>
                    </a:extLst>
                  </a:tr>
                  <a:tr h="47974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200" dirty="0" err="1">
                              <a:solidFill>
                                <a:schemeClr val="bg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Unknown</a:t>
                          </a:r>
                          <a:endParaRPr lang="de-DE" sz="1200" dirty="0">
                            <a:solidFill>
                              <a:schemeClr val="bg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34290" marB="34290">
                        <a:solidFill>
                          <a:schemeClr val="tx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Arial" panose="020B0604020202020204" pitchFamily="34" charset="0"/>
                                  </a:rPr>
                                  <m:t>12.26</m:t>
                                </m:r>
                                <m:r>
                                  <a:rPr lang="en-US" sz="1200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±1.22</m:t>
                                </m:r>
                              </m:oMath>
                            </m:oMathPara>
                          </a14:m>
                          <a:endParaRPr lang="en-US" sz="1200" b="0" dirty="0">
                            <a:solidFill>
                              <a:srgbClr val="0070C0"/>
                            </a:solidFill>
                            <a:latin typeface="Arial" panose="020B0604020202020204" pitchFamily="34" charset="0"/>
                            <a:ea typeface="Cambria Math" panose="02040503050406030204" pitchFamily="18" charset="0"/>
                            <a:cs typeface="Arial" panose="020B0604020202020204" pitchFamily="34" charset="0"/>
                          </a:endParaRP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Arial" panose="020B0604020202020204" pitchFamily="34" charset="0"/>
                                  </a:rPr>
                                  <m:t>12.91</m:t>
                                </m:r>
                                <m:r>
                                  <a:rPr lang="en-US" sz="12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±1.13</m:t>
                                </m:r>
                              </m:oMath>
                            </m:oMathPara>
                          </a14:m>
                          <a:endParaRPr lang="en-US" sz="1200" b="0" dirty="0">
                            <a:solidFill>
                              <a:srgbClr val="FF0000"/>
                            </a:solidFill>
                            <a:latin typeface="Arial" panose="020B0604020202020204" pitchFamily="34" charset="0"/>
                            <a:ea typeface="Cambria Math" panose="020405030504060302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2.31 </m:t>
                                </m:r>
                                <m:r>
                                  <a:rPr lang="en-US" sz="1200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±0.03</m:t>
                                </m:r>
                              </m:oMath>
                            </m:oMathPara>
                          </a14:m>
                          <a:endParaRPr lang="en-US" sz="1200" b="0" dirty="0">
                            <a:solidFill>
                              <a:srgbClr val="0070C0"/>
                            </a:solidFill>
                            <a:latin typeface="Arial" panose="020B0604020202020204" pitchFamily="34" charset="0"/>
                            <a:ea typeface="Cambria Math" panose="02040503050406030204" pitchFamily="18" charset="0"/>
                            <a:cs typeface="Arial" panose="020B0604020202020204" pitchFamily="34" charset="0"/>
                          </a:endParaRP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2.29 </m:t>
                                </m:r>
                                <m:r>
                                  <a:rPr lang="en-US" sz="12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±0.03</m:t>
                                </m:r>
                              </m:oMath>
                            </m:oMathPara>
                          </a14:m>
                          <a:endParaRPr lang="en-US" sz="1200" b="0" dirty="0">
                            <a:solidFill>
                              <a:srgbClr val="FF0000"/>
                            </a:solidFill>
                            <a:latin typeface="Arial" panose="020B0604020202020204" pitchFamily="34" charset="0"/>
                            <a:ea typeface="Cambria Math" panose="020405030504060302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−</m:t>
                                </m:r>
                              </m:oMath>
                            </m:oMathPara>
                          </a14:m>
                          <a:endParaRPr lang="de-DE" sz="12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358. 71 </m:t>
                                </m:r>
                                <m:r>
                                  <a:rPr lang="en-US" sz="1200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±0.07</m:t>
                                </m:r>
                              </m:oMath>
                            </m:oMathPara>
                          </a14:m>
                          <a:endParaRPr lang="en-US" sz="1200" b="0" dirty="0">
                            <a:solidFill>
                              <a:srgbClr val="0070C0"/>
                            </a:solidFill>
                            <a:latin typeface="Arial" panose="020B0604020202020204" pitchFamily="34" charset="0"/>
                            <a:ea typeface="Cambria Math" panose="02040503050406030204" pitchFamily="18" charset="0"/>
                            <a:cs typeface="Arial" panose="020B0604020202020204" pitchFamily="34" charset="0"/>
                          </a:endParaRP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358. 72 </m:t>
                                </m:r>
                                <m:r>
                                  <a:rPr lang="en-US" sz="12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±0.06</m:t>
                                </m:r>
                              </m:oMath>
                            </m:oMathPara>
                          </a14:m>
                          <a:endParaRPr lang="en-US" sz="1200" b="0" dirty="0">
                            <a:solidFill>
                              <a:srgbClr val="FF0000"/>
                            </a:solidFill>
                            <a:latin typeface="Arial" panose="020B0604020202020204" pitchFamily="34" charset="0"/>
                            <a:ea typeface="Cambria Math" panose="020405030504060302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−0. 322</m:t>
                                </m:r>
                                <m:r>
                                  <a:rPr lang="en-US" sz="1200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±0.05</m:t>
                                </m:r>
                              </m:oMath>
                            </m:oMathPara>
                          </a14:m>
                          <a:endParaRPr lang="en-US" sz="1200" b="0" dirty="0">
                            <a:solidFill>
                              <a:srgbClr val="0070C0"/>
                            </a:solidFill>
                            <a:latin typeface="Arial" panose="020B0604020202020204" pitchFamily="34" charset="0"/>
                            <a:ea typeface="Cambria Math" panose="02040503050406030204" pitchFamily="18" charset="0"/>
                            <a:cs typeface="Arial" panose="020B0604020202020204" pitchFamily="34" charset="0"/>
                          </a:endParaRP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−0. 312</m:t>
                                </m:r>
                                <m:r>
                                  <a:rPr lang="en-US" sz="12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±0.05</m:t>
                                </m:r>
                              </m:oMath>
                            </m:oMathPara>
                          </a14:m>
                          <a:endParaRPr lang="en-US" sz="1200" b="0" dirty="0">
                            <a:solidFill>
                              <a:srgbClr val="FF0000"/>
                            </a:solidFill>
                            <a:latin typeface="Arial" panose="020B0604020202020204" pitchFamily="34" charset="0"/>
                            <a:ea typeface="Cambria Math" panose="020405030504060302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0.89</m:t>
                                </m:r>
                                <m:r>
                                  <a:rPr lang="en-US" sz="1200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±0.05</m:t>
                                </m:r>
                              </m:oMath>
                            </m:oMathPara>
                          </a14:m>
                          <a:endParaRPr lang="en-US" sz="1200" b="0" i="1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endParaRP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0.92</m:t>
                                </m:r>
                                <m:r>
                                  <a:rPr lang="en-US" sz="12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±0.04</m:t>
                                </m:r>
                              </m:oMath>
                            </m:oMathPara>
                          </a14:m>
                          <a:endParaRPr lang="en-US" sz="1200" b="0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34290" marB="34290"/>
                    </a:tc>
                    <a:extLst>
                      <a:ext uri="{0D108BD9-81ED-4DB2-BD59-A6C34878D82A}">
                        <a16:rowId xmlns:a16="http://schemas.microsoft.com/office/drawing/2014/main" val="277213852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7" name="Table 6">
                <a:extLst>
                  <a:ext uri="{FF2B5EF4-FFF2-40B4-BE49-F238E27FC236}">
                    <a16:creationId xmlns:a16="http://schemas.microsoft.com/office/drawing/2014/main" id="{5E47B3B7-6BEF-254E-8317-7192C36BAE7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325378599"/>
                  </p:ext>
                </p:extLst>
              </p:nvPr>
            </p:nvGraphicFramePr>
            <p:xfrm>
              <a:off x="0" y="969819"/>
              <a:ext cx="9144000" cy="5458691"/>
            </p:xfrm>
            <a:graphic>
              <a:graphicData uri="http://schemas.openxmlformats.org/drawingml/2006/table">
                <a:tbl>
                  <a:tblPr firstRow="1" bandRow="1">
                    <a:tableStyleId>{073A0DAA-6AF3-43AB-8588-CEC1D06C72B9}</a:tableStyleId>
                  </a:tblPr>
                  <a:tblGrid>
                    <a:gridCol w="1180757">
                      <a:extLst>
                        <a:ext uri="{9D8B030D-6E8A-4147-A177-3AD203B41FA5}">
                          <a16:colId xmlns:a16="http://schemas.microsoft.com/office/drawing/2014/main" val="1579075715"/>
                        </a:ext>
                      </a:extLst>
                    </a:gridCol>
                    <a:gridCol w="1431816">
                      <a:extLst>
                        <a:ext uri="{9D8B030D-6E8A-4147-A177-3AD203B41FA5}">
                          <a16:colId xmlns:a16="http://schemas.microsoft.com/office/drawing/2014/main" val="699071447"/>
                        </a:ext>
                      </a:extLst>
                    </a:gridCol>
                    <a:gridCol w="1192621">
                      <a:extLst>
                        <a:ext uri="{9D8B030D-6E8A-4147-A177-3AD203B41FA5}">
                          <a16:colId xmlns:a16="http://schemas.microsoft.com/office/drawing/2014/main" val="2927859012"/>
                        </a:ext>
                      </a:extLst>
                    </a:gridCol>
                    <a:gridCol w="1300815">
                      <a:extLst>
                        <a:ext uri="{9D8B030D-6E8A-4147-A177-3AD203B41FA5}">
                          <a16:colId xmlns:a16="http://schemas.microsoft.com/office/drawing/2014/main" val="3906719280"/>
                        </a:ext>
                      </a:extLst>
                    </a:gridCol>
                    <a:gridCol w="1425421">
                      <a:extLst>
                        <a:ext uri="{9D8B030D-6E8A-4147-A177-3AD203B41FA5}">
                          <a16:colId xmlns:a16="http://schemas.microsoft.com/office/drawing/2014/main" val="1763164559"/>
                        </a:ext>
                      </a:extLst>
                    </a:gridCol>
                    <a:gridCol w="1306285">
                      <a:extLst>
                        <a:ext uri="{9D8B030D-6E8A-4147-A177-3AD203B41FA5}">
                          <a16:colId xmlns:a16="http://schemas.microsoft.com/office/drawing/2014/main" val="480017605"/>
                        </a:ext>
                      </a:extLst>
                    </a:gridCol>
                    <a:gridCol w="1306285">
                      <a:extLst>
                        <a:ext uri="{9D8B030D-6E8A-4147-A177-3AD203B41FA5}">
                          <a16:colId xmlns:a16="http://schemas.microsoft.com/office/drawing/2014/main" val="1506390493"/>
                        </a:ext>
                      </a:extLst>
                    </a:gridCol>
                  </a:tblGrid>
                  <a:tr h="94904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200" dirty="0" err="1">
                              <a:solidFill>
                                <a:schemeClr val="bg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Continuous</a:t>
                          </a:r>
                          <a:r>
                            <a:rPr lang="de-DE" sz="1200" dirty="0">
                              <a:solidFill>
                                <a:schemeClr val="bg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Diffusion</a:t>
                          </a:r>
                        </a:p>
                        <a:p>
                          <a:pPr algn="ctr"/>
                          <a:r>
                            <a:rPr lang="de-DE" sz="1200" dirty="0">
                              <a:solidFill>
                                <a:schemeClr val="bg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(</a:t>
                          </a:r>
                          <a:r>
                            <a:rPr lang="de-DE" sz="1200" dirty="0" err="1">
                              <a:solidFill>
                                <a:schemeClr val="bg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reference</a:t>
                          </a:r>
                          <a:r>
                            <a:rPr lang="de-DE" sz="1200" dirty="0">
                              <a:solidFill>
                                <a:schemeClr val="bg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)</a:t>
                          </a:r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34290" marB="34290">
                        <a:blipFill>
                          <a:blip r:embed="rId2"/>
                          <a:stretch>
                            <a:fillRect l="-83186" t="-1333" r="-457522" b="-476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200" dirty="0" err="1">
                              <a:solidFill>
                                <a:schemeClr val="bg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index</a:t>
                          </a:r>
                          <a:endParaRPr lang="de-DE" sz="1200" dirty="0">
                            <a:solidFill>
                              <a:schemeClr val="bg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34290" marB="34290">
                        <a:blipFill>
                          <a:blip r:embed="rId2"/>
                          <a:stretch>
                            <a:fillRect l="-295098" t="-1333" r="-314706" b="-476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34290" marB="34290">
                        <a:blipFill>
                          <a:blip r:embed="rId2"/>
                          <a:stretch>
                            <a:fillRect l="-359821" t="-1333" r="-186607" b="-476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34290" marB="34290">
                        <a:blipFill>
                          <a:blip r:embed="rId2"/>
                          <a:stretch>
                            <a:fillRect l="-500000" t="-1333" r="-102913" b="-476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34290" marB="34290">
                        <a:blipFill>
                          <a:blip r:embed="rId2"/>
                          <a:stretch>
                            <a:fillRect l="-600000" t="-1333" r="-2913" b="-476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147462831"/>
                      </a:ext>
                    </a:extLst>
                  </a:tr>
                  <a:tr h="67164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200" dirty="0">
                              <a:solidFill>
                                <a:schemeClr val="bg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J1745-290</a:t>
                          </a:r>
                        </a:p>
                      </a:txBody>
                      <a:tcPr marL="68580" marR="68580" marT="34290" marB="34290">
                        <a:solidFill>
                          <a:schemeClr val="tx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34290" marB="34290">
                        <a:blipFill>
                          <a:blip r:embed="rId2"/>
                          <a:stretch>
                            <a:fillRect l="-83186" t="-143396" r="-457522" b="-57358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34290" marB="34290">
                        <a:blipFill>
                          <a:blip r:embed="rId2"/>
                          <a:stretch>
                            <a:fillRect l="-220213" t="-143396" r="-450000" b="-57358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34290" marB="34290">
                        <a:blipFill>
                          <a:blip r:embed="rId2"/>
                          <a:stretch>
                            <a:fillRect l="-295098" t="-143396" r="-314706" b="-57358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34290" marB="34290">
                        <a:blipFill>
                          <a:blip r:embed="rId2"/>
                          <a:stretch>
                            <a:fillRect l="-359821" t="-143396" r="-186607" b="-57358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34290" marB="34290">
                        <a:blipFill>
                          <a:blip r:embed="rId2"/>
                          <a:stretch>
                            <a:fillRect l="-500000" t="-143396" r="-102913" b="-57358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34290" marB="34290">
                        <a:blipFill>
                          <a:blip r:embed="rId2"/>
                          <a:stretch>
                            <a:fillRect l="-600000" t="-143396" r="-2913" b="-57358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614771443"/>
                      </a:ext>
                    </a:extLst>
                  </a:tr>
                  <a:tr h="67164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200" dirty="0">
                              <a:solidFill>
                                <a:schemeClr val="bg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G09+0.1</a:t>
                          </a:r>
                        </a:p>
                      </a:txBody>
                      <a:tcPr marL="68580" marR="68580" marT="34290" marB="34290">
                        <a:solidFill>
                          <a:schemeClr val="tx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34290" marB="34290">
                        <a:blipFill>
                          <a:blip r:embed="rId2"/>
                          <a:stretch>
                            <a:fillRect l="-83186" t="-243396" r="-457522" b="-47358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34290" marB="34290">
                        <a:blipFill>
                          <a:blip r:embed="rId2"/>
                          <a:stretch>
                            <a:fillRect l="-220213" t="-243396" r="-450000" b="-47358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34290" marB="34290">
                        <a:blipFill>
                          <a:blip r:embed="rId2"/>
                          <a:stretch>
                            <a:fillRect l="-295098" t="-243396" r="-314706" b="-47358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34290" marB="34290">
                        <a:blipFill>
                          <a:blip r:embed="rId2"/>
                          <a:stretch>
                            <a:fillRect l="-359821" t="-243396" r="-186607" b="-47358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34290" marB="34290">
                        <a:blipFill>
                          <a:blip r:embed="rId2"/>
                          <a:stretch>
                            <a:fillRect l="-500000" t="-243396" r="-102913" b="-47358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34290" marB="34290">
                        <a:blipFill>
                          <a:blip r:embed="rId2"/>
                          <a:stretch>
                            <a:fillRect l="-600000" t="-243396" r="-2913" b="-47358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965998178"/>
                      </a:ext>
                    </a:extLst>
                  </a:tr>
                  <a:tr h="67164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200" dirty="0">
                              <a:solidFill>
                                <a:schemeClr val="bg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J1746-285</a:t>
                          </a:r>
                        </a:p>
                      </a:txBody>
                      <a:tcPr marL="68580" marR="68580" marT="34290" marB="34290">
                        <a:solidFill>
                          <a:schemeClr val="tx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34290" marB="34290">
                        <a:blipFill>
                          <a:blip r:embed="rId2"/>
                          <a:stretch>
                            <a:fillRect l="-83186" t="-343396" r="-457522" b="-37358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34290" marB="34290">
                        <a:blipFill>
                          <a:blip r:embed="rId2"/>
                          <a:stretch>
                            <a:fillRect l="-220213" t="-343396" r="-450000" b="-37358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34290" marB="34290">
                        <a:blipFill>
                          <a:blip r:embed="rId2"/>
                          <a:stretch>
                            <a:fillRect l="-295098" t="-343396" r="-314706" b="-37358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34290" marB="34290">
                        <a:blipFill>
                          <a:blip r:embed="rId2"/>
                          <a:stretch>
                            <a:fillRect l="-359821" t="-343396" r="-186607" b="-37358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34290" marB="34290">
                        <a:blipFill>
                          <a:blip r:embed="rId2"/>
                          <a:stretch>
                            <a:fillRect l="-500000" t="-343396" r="-102913" b="-37358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34290" marB="34290">
                        <a:blipFill>
                          <a:blip r:embed="rId2"/>
                          <a:stretch>
                            <a:fillRect l="-600000" t="-343396" r="-2913" b="-37358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617250412"/>
                      </a:ext>
                    </a:extLst>
                  </a:tr>
                  <a:tr h="67164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200" dirty="0">
                              <a:solidFill>
                                <a:schemeClr val="bg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J1745-303</a:t>
                          </a:r>
                        </a:p>
                      </a:txBody>
                      <a:tcPr marL="68580" marR="68580" marT="34290" marB="34290">
                        <a:solidFill>
                          <a:schemeClr val="tx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34290" marB="34290">
                        <a:blipFill>
                          <a:blip r:embed="rId2"/>
                          <a:stretch>
                            <a:fillRect l="-83186" t="-443396" r="-457522" b="-27358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34290" marB="34290">
                        <a:blipFill>
                          <a:blip r:embed="rId2"/>
                          <a:stretch>
                            <a:fillRect l="-220213" t="-443396" r="-450000" b="-27358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34290" marB="34290">
                        <a:blipFill>
                          <a:blip r:embed="rId2"/>
                          <a:stretch>
                            <a:fillRect l="-295098" t="-443396" r="-314706" b="-27358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34290" marB="34290">
                        <a:blipFill>
                          <a:blip r:embed="rId2"/>
                          <a:stretch>
                            <a:fillRect l="-359821" t="-443396" r="-186607" b="-27358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34290" marB="34290">
                        <a:blipFill>
                          <a:blip r:embed="rId2"/>
                          <a:stretch>
                            <a:fillRect l="-500000" t="-443396" r="-102913" b="-27358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34290" marB="34290">
                        <a:blipFill>
                          <a:blip r:embed="rId2"/>
                          <a:stretch>
                            <a:fillRect l="-600000" t="-443396" r="-2913" b="-27358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288310632"/>
                      </a:ext>
                    </a:extLst>
                  </a:tr>
                  <a:tr h="67164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200" dirty="0">
                              <a:solidFill>
                                <a:schemeClr val="bg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J1746-308</a:t>
                          </a:r>
                        </a:p>
                      </a:txBody>
                      <a:tcPr marL="68580" marR="68580" marT="34290" marB="34290">
                        <a:solidFill>
                          <a:schemeClr val="tx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34290" marB="34290">
                        <a:blipFill>
                          <a:blip r:embed="rId2"/>
                          <a:stretch>
                            <a:fillRect l="-83186" t="-543396" r="-457522" b="-17358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34290" marB="34290">
                        <a:blipFill>
                          <a:blip r:embed="rId2"/>
                          <a:stretch>
                            <a:fillRect l="-220213" t="-543396" r="-450000" b="-17358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34290" marB="34290">
                        <a:blipFill>
                          <a:blip r:embed="rId2"/>
                          <a:stretch>
                            <a:fillRect l="-295098" t="-543396" r="-314706" b="-17358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34290" marB="34290">
                        <a:blipFill>
                          <a:blip r:embed="rId2"/>
                          <a:stretch>
                            <a:fillRect l="-359821" t="-543396" r="-186607" b="-17358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34290" marB="34290">
                        <a:blipFill>
                          <a:blip r:embed="rId2"/>
                          <a:stretch>
                            <a:fillRect l="-500000" t="-543396" r="-102913" b="-17358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34290" marB="34290">
                        <a:blipFill>
                          <a:blip r:embed="rId2"/>
                          <a:stretch>
                            <a:fillRect l="-600000" t="-543396" r="-2913" b="-17358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36982890"/>
                      </a:ext>
                    </a:extLst>
                  </a:tr>
                  <a:tr h="67164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200" dirty="0">
                              <a:solidFill>
                                <a:schemeClr val="bg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J1741-302</a:t>
                          </a:r>
                        </a:p>
                      </a:txBody>
                      <a:tcPr marL="68580" marR="68580" marT="34290" marB="34290">
                        <a:solidFill>
                          <a:schemeClr val="tx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34290" marB="34290">
                        <a:blipFill>
                          <a:blip r:embed="rId2"/>
                          <a:stretch>
                            <a:fillRect l="-83186" t="-643396" r="-457522" b="-7358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34290" marB="34290">
                        <a:blipFill>
                          <a:blip r:embed="rId2"/>
                          <a:stretch>
                            <a:fillRect l="-220213" t="-643396" r="-450000" b="-7358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34290" marB="34290">
                        <a:blipFill>
                          <a:blip r:embed="rId2"/>
                          <a:stretch>
                            <a:fillRect l="-295098" t="-643396" r="-314706" b="-7358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34290" marB="34290">
                        <a:blipFill>
                          <a:blip r:embed="rId2"/>
                          <a:stretch>
                            <a:fillRect l="-359821" t="-643396" r="-186607" b="-7358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34290" marB="34290">
                        <a:blipFill>
                          <a:blip r:embed="rId2"/>
                          <a:stretch>
                            <a:fillRect l="-500000" t="-643396" r="-102913" b="-7358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34290" marB="34290">
                        <a:blipFill>
                          <a:blip r:embed="rId2"/>
                          <a:stretch>
                            <a:fillRect l="-600000" t="-643396" r="-2913" b="-7358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15779372"/>
                      </a:ext>
                    </a:extLst>
                  </a:tr>
                  <a:tr h="47974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200" dirty="0" err="1">
                              <a:solidFill>
                                <a:schemeClr val="bg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Unknown</a:t>
                          </a:r>
                          <a:endParaRPr lang="de-DE" sz="1200" dirty="0">
                            <a:solidFill>
                              <a:schemeClr val="bg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34290" marB="34290">
                        <a:solidFill>
                          <a:schemeClr val="tx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34290" marB="34290">
                        <a:blipFill>
                          <a:blip r:embed="rId2"/>
                          <a:stretch>
                            <a:fillRect l="-83186" t="-1036842" r="-457522" b="-263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34290" marB="34290">
                        <a:blipFill>
                          <a:blip r:embed="rId2"/>
                          <a:stretch>
                            <a:fillRect l="-220213" t="-1036842" r="-450000" b="-263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34290" marB="34290">
                        <a:blipFill>
                          <a:blip r:embed="rId2"/>
                          <a:stretch>
                            <a:fillRect l="-295098" t="-1036842" r="-314706" b="-263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34290" marB="34290">
                        <a:blipFill>
                          <a:blip r:embed="rId2"/>
                          <a:stretch>
                            <a:fillRect l="-359821" t="-1036842" r="-186607" b="-263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34290" marB="34290">
                        <a:blipFill>
                          <a:blip r:embed="rId2"/>
                          <a:stretch>
                            <a:fillRect l="-500000" t="-1036842" r="-102913" b="-263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34290" marB="34290">
                        <a:blipFill>
                          <a:blip r:embed="rId2"/>
                          <a:stretch>
                            <a:fillRect l="-600000" t="-1036842" r="-2913" b="-263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772138526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399388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EEA56B3-F661-3249-B42B-E8D08E6CC1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185"/>
          <a:stretch/>
        </p:blipFill>
        <p:spPr>
          <a:xfrm>
            <a:off x="2818151" y="3144714"/>
            <a:ext cx="8304552" cy="3713285"/>
          </a:xfrm>
          <a:prstGeom prst="rect">
            <a:avLst/>
          </a:prstGeom>
        </p:spPr>
      </p:pic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4913E353-89AB-C443-82D3-2B6CAE57ED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-262847" y="1"/>
            <a:ext cx="6813550" cy="3144714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B27C3F9-9209-2346-B12E-5D753E03755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FRANCI Diffuse Emission – 14.10.2021 – Yu Wun Wong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C240E1B-B876-484B-B6FF-EDC57DB6C84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1DF0BA6-C05C-3348-BE32-E15C9AAD7C16}" type="slidenum">
              <a:rPr lang="de-DE" smtClean="0"/>
              <a:pPr>
                <a:defRPr/>
              </a:pPr>
              <a:t>23</a:t>
            </a:fld>
            <a:endParaRPr lang="de-DE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08D5AFAB-D9EB-7F44-996A-F2D5C324F8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23523" y="1174193"/>
            <a:ext cx="8135937" cy="360362"/>
          </a:xfrm>
        </p:spPr>
        <p:txBody>
          <a:bodyPr/>
          <a:lstStyle/>
          <a:p>
            <a:r>
              <a:rPr lang="en-US" dirty="0"/>
              <a:t>Backup:</a:t>
            </a:r>
            <a:br>
              <a:rPr lang="en-US" dirty="0"/>
            </a:br>
            <a:r>
              <a:rPr lang="en-US" dirty="0"/>
              <a:t>Sub-energy Analysis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E2A565E-B01A-6940-9A28-48F789F51A98}"/>
              </a:ext>
            </a:extLst>
          </p:cNvPr>
          <p:cNvSpPr txBox="1"/>
          <p:nvPr/>
        </p:nvSpPr>
        <p:spPr>
          <a:xfrm>
            <a:off x="312791" y="3765550"/>
            <a:ext cx="308997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The significance maps are looking fine at different energies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The distributions are close to the standard gaussian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FE09E26-73D6-5F4D-951F-3AC25BE6CBA9}"/>
              </a:ext>
            </a:extLst>
          </p:cNvPr>
          <p:cNvSpPr txBox="1"/>
          <p:nvPr/>
        </p:nvSpPr>
        <p:spPr>
          <a:xfrm>
            <a:off x="6746199" y="1481879"/>
            <a:ext cx="72177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(Continuous with </a:t>
            </a:r>
            <a:r>
              <a:rPr lang="en-US" sz="1800" dirty="0" err="1"/>
              <a:t>Pcut</a:t>
            </a:r>
            <a:r>
              <a:rPr lang="en-US" sz="18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9507796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99D86E98-8300-8248-933C-4DC28852EF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2275" y="4894322"/>
            <a:ext cx="4991724" cy="190080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CD30DD2-8E1C-DB48-BFB6-1BFFBE313D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A8C54C2D-B3E7-3B44-AB3D-DE4389E3F3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79881" y="267039"/>
            <a:ext cx="6850505" cy="25708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5B2AF3-754D-3D41-9CA8-137736A236C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FRANCI Diffuse Emission – 14.10.2021 – Yu Wun Wong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9A9B16-29FF-5046-94EA-6E9DA98A393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312150" y="6570495"/>
            <a:ext cx="450850" cy="449262"/>
          </a:xfrm>
        </p:spPr>
        <p:txBody>
          <a:bodyPr/>
          <a:lstStyle/>
          <a:p>
            <a:pPr>
              <a:defRPr/>
            </a:pPr>
            <a:fld id="{81DF0BA6-C05C-3348-BE32-E15C9AAD7C16}" type="slidenum">
              <a:rPr lang="de-DE" smtClean="0"/>
              <a:pPr>
                <a:defRPr/>
              </a:pPr>
              <a:t>24</a:t>
            </a:fld>
            <a:endParaRPr lang="de-DE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0683EB3-CDCA-E44B-9CDD-F0B866B45A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13223" y="3127316"/>
            <a:ext cx="4708520" cy="1767006"/>
          </a:xfrm>
          <a:prstGeom prst="rect">
            <a:avLst/>
          </a:prstGeom>
        </p:spPr>
      </p:pic>
      <p:sp>
        <p:nvSpPr>
          <p:cNvPr id="14" name="Title 10">
            <a:extLst>
              <a:ext uri="{FF2B5EF4-FFF2-40B4-BE49-F238E27FC236}">
                <a16:creationId xmlns:a16="http://schemas.microsoft.com/office/drawing/2014/main" id="{B0F632F1-596C-DA41-9F8D-B3FE5CBFC8B5}"/>
              </a:ext>
            </a:extLst>
          </p:cNvPr>
          <p:cNvSpPr txBox="1">
            <a:spLocks/>
          </p:cNvSpPr>
          <p:nvPr/>
        </p:nvSpPr>
        <p:spPr bwMode="auto">
          <a:xfrm>
            <a:off x="7135317" y="1161511"/>
            <a:ext cx="8135937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003366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4572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dirty="0"/>
              <a:t>Backup:</a:t>
            </a:r>
          </a:p>
          <a:p>
            <a:r>
              <a:rPr lang="en-US" dirty="0"/>
              <a:t>Spatial Profile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D276238-831F-3048-8E7A-91844F3F3B34}"/>
              </a:ext>
            </a:extLst>
          </p:cNvPr>
          <p:cNvSpPr txBox="1"/>
          <p:nvPr/>
        </p:nvSpPr>
        <p:spPr>
          <a:xfrm>
            <a:off x="312791" y="3765550"/>
            <a:ext cx="308997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The spatial profiles are counts integrated along the galactic latitude and longitude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Looking fine again at different energies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560CCF5-78D2-4949-B90A-3D162AD3BD9D}"/>
              </a:ext>
            </a:extLst>
          </p:cNvPr>
          <p:cNvSpPr txBox="1"/>
          <p:nvPr/>
        </p:nvSpPr>
        <p:spPr>
          <a:xfrm>
            <a:off x="6746199" y="1513714"/>
            <a:ext cx="72177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(Continuous with </a:t>
            </a:r>
            <a:r>
              <a:rPr lang="en-US" sz="1800" dirty="0" err="1"/>
              <a:t>Pcut</a:t>
            </a:r>
            <a:r>
              <a:rPr lang="en-US" sz="18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0080571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7C2212-E1B9-884E-BE49-6A8A95291C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Galactic Center: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9BDA90A-A471-4F44-BCAE-DE6178AC186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1DF0BA6-C05C-3348-BE32-E15C9AAD7C16}" type="slidenum">
              <a:rPr lang="de-DE" smtClean="0"/>
              <a:pPr>
                <a:defRPr/>
              </a:pPr>
              <a:t>3</a:t>
            </a:fld>
            <a:endParaRPr lang="de-DE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C3D29E8-9CBE-BA45-B76B-70D4415CFFCA}"/>
              </a:ext>
            </a:extLst>
          </p:cNvPr>
          <p:cNvSpPr txBox="1"/>
          <p:nvPr/>
        </p:nvSpPr>
        <p:spPr>
          <a:xfrm>
            <a:off x="1395177" y="6523294"/>
            <a:ext cx="68135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More than just a black hole!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26FB5DA-1349-A543-858B-B51C0E218E2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671" t="21551" r="5420" b="37049"/>
          <a:stretch/>
        </p:blipFill>
        <p:spPr>
          <a:xfrm>
            <a:off x="2552378" y="1252538"/>
            <a:ext cx="4174889" cy="544632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3A3E002-6E18-1A40-BCE6-477EF4820698}"/>
              </a:ext>
            </a:extLst>
          </p:cNvPr>
          <p:cNvSpPr txBox="1"/>
          <p:nvPr/>
        </p:nvSpPr>
        <p:spPr>
          <a:xfrm>
            <a:off x="5109516" y="1428452"/>
            <a:ext cx="161775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HK" sz="1200" dirty="0"/>
              <a:t>(LaRosa et al. 2000) </a:t>
            </a:r>
          </a:p>
          <a:p>
            <a:endParaRPr lang="en-US" sz="1000" dirty="0"/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F048608E-B34A-B64D-A5A2-A6646313760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27063" y="6408738"/>
            <a:ext cx="6813550" cy="449262"/>
          </a:xfrm>
        </p:spPr>
        <p:txBody>
          <a:bodyPr/>
          <a:lstStyle/>
          <a:p>
            <a:pPr>
              <a:defRPr/>
            </a:pPr>
            <a:r>
              <a:rPr lang="de-DE" dirty="0"/>
              <a:t>FRANCI Diffuse Emission</a:t>
            </a:r>
          </a:p>
        </p:txBody>
      </p:sp>
    </p:spTree>
    <p:extLst>
      <p:ext uri="{BB962C8B-B14F-4D97-AF65-F5344CB8AC3E}">
        <p14:creationId xmlns:p14="http://schemas.microsoft.com/office/powerpoint/2010/main" val="31401663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7C2212-E1B9-884E-BE49-6A8A95291C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Galactic Center: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9BDA90A-A471-4F44-BCAE-DE6178AC186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1DF0BA6-C05C-3348-BE32-E15C9AAD7C16}" type="slidenum">
              <a:rPr lang="de-DE" smtClean="0"/>
              <a:pPr>
                <a:defRPr/>
              </a:pPr>
              <a:t>4</a:t>
            </a:fld>
            <a:endParaRPr lang="de-DE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C3D29E8-9CBE-BA45-B76B-70D4415CFFCA}"/>
              </a:ext>
            </a:extLst>
          </p:cNvPr>
          <p:cNvSpPr txBox="1"/>
          <p:nvPr/>
        </p:nvSpPr>
        <p:spPr>
          <a:xfrm>
            <a:off x="1395177" y="6523294"/>
            <a:ext cx="68135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More than just a black hole!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3A3E002-6E18-1A40-BCE6-477EF4820698}"/>
              </a:ext>
            </a:extLst>
          </p:cNvPr>
          <p:cNvSpPr txBox="1"/>
          <p:nvPr/>
        </p:nvSpPr>
        <p:spPr>
          <a:xfrm>
            <a:off x="7033065" y="1711565"/>
            <a:ext cx="161775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HK" sz="1200" dirty="0"/>
              <a:t>(LaRosa et al. 2000) </a:t>
            </a:r>
          </a:p>
          <a:p>
            <a:endParaRPr lang="en-US" sz="1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7213DC2-D0CB-CE47-ADB8-852514BF368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521" t="5217" r="17423" b="65798"/>
          <a:stretch/>
        </p:blipFill>
        <p:spPr>
          <a:xfrm>
            <a:off x="751888" y="1704622"/>
            <a:ext cx="8100128" cy="4818672"/>
          </a:xfrm>
          <a:prstGeom prst="rect">
            <a:avLst/>
          </a:prstGeom>
        </p:spPr>
      </p:pic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529F0E87-C983-FB4E-9F4F-7D84AAA3022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27063" y="6408738"/>
            <a:ext cx="6813550" cy="449262"/>
          </a:xfrm>
        </p:spPr>
        <p:txBody>
          <a:bodyPr/>
          <a:lstStyle/>
          <a:p>
            <a:pPr>
              <a:defRPr/>
            </a:pPr>
            <a:r>
              <a:rPr lang="de-DE" dirty="0"/>
              <a:t>FRANCI Diffuse Emission</a:t>
            </a:r>
          </a:p>
        </p:txBody>
      </p:sp>
    </p:spTree>
    <p:extLst>
      <p:ext uri="{BB962C8B-B14F-4D97-AF65-F5344CB8AC3E}">
        <p14:creationId xmlns:p14="http://schemas.microsoft.com/office/powerpoint/2010/main" val="13843637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7C2212-E1B9-884E-BE49-6A8A95291C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Galactic Center: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9BDA90A-A471-4F44-BCAE-DE6178AC186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1DF0BA6-C05C-3348-BE32-E15C9AAD7C16}" type="slidenum">
              <a:rPr lang="de-DE" smtClean="0"/>
              <a:pPr>
                <a:defRPr/>
              </a:pPr>
              <a:t>5</a:t>
            </a:fld>
            <a:endParaRPr lang="de-DE"/>
          </a:p>
        </p:txBody>
      </p:sp>
      <p:pic>
        <p:nvPicPr>
          <p:cNvPr id="6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ED161FAB-C205-4844-9C04-5537AC78A94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" t="5503" r="18307"/>
          <a:stretch/>
        </p:blipFill>
        <p:spPr>
          <a:xfrm>
            <a:off x="2236979" y="2246705"/>
            <a:ext cx="4583546" cy="411948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C3D29E8-9CBE-BA45-B76B-70D4415CFFCA}"/>
                  </a:ext>
                </a:extLst>
              </p:cNvPr>
              <p:cNvSpPr txBox="1"/>
              <p:nvPr/>
            </p:nvSpPr>
            <p:spPr>
              <a:xfrm>
                <a:off x="1047842" y="6262969"/>
                <a:ext cx="7474743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/>
                  <a:t>Many closely packed sources, and … the diffuse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en-US" sz="2000" dirty="0"/>
                  <a:t>-ray emission!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C3D29E8-9CBE-BA45-B76B-70D4415CFF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7842" y="6262969"/>
                <a:ext cx="7474743" cy="400110"/>
              </a:xfrm>
              <a:prstGeom prst="rect">
                <a:avLst/>
              </a:prstGeom>
              <a:blipFill>
                <a:blip r:embed="rId3"/>
                <a:stretch>
                  <a:fillRect l="-339" t="-6061" r="-339" b="-242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8F647EC6-7787-CE48-815A-FDE134BFDDC0}"/>
                  </a:ext>
                </a:extLst>
              </p14:cNvPr>
              <p14:cNvContentPartPr/>
              <p14:nvPr/>
            </p14:nvContentPartPr>
            <p14:xfrm>
              <a:off x="4018848" y="2246705"/>
              <a:ext cx="3178923" cy="1312791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8F647EC6-7787-CE48-815A-FDE134BFDDC0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009488" y="2237343"/>
                <a:ext cx="3197644" cy="133151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E0EDE1BF-0DE6-BD42-9EBA-C83C2F747E4C}"/>
                  </a:ext>
                </a:extLst>
              </p14:cNvPr>
              <p14:cNvContentPartPr/>
              <p14:nvPr/>
            </p14:nvContentPartPr>
            <p14:xfrm>
              <a:off x="4165473" y="3898567"/>
              <a:ext cx="1239480" cy="40788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E0EDE1BF-0DE6-BD42-9EBA-C83C2F747E4C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156113" y="3889207"/>
                <a:ext cx="1258200" cy="426600"/>
              </a:xfrm>
              <a:prstGeom prst="rect">
                <a:avLst/>
              </a:prstGeom>
            </p:spPr>
          </p:pic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579F1CCB-8386-C748-9716-5644C18D7ADB}"/>
              </a:ext>
            </a:extLst>
          </p:cNvPr>
          <p:cNvSpPr txBox="1"/>
          <p:nvPr/>
        </p:nvSpPr>
        <p:spPr>
          <a:xfrm>
            <a:off x="6820524" y="5719884"/>
            <a:ext cx="110639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(HGPS 2018)</a:t>
            </a:r>
            <a:endParaRPr lang="en-HK" sz="1200" dirty="0"/>
          </a:p>
          <a:p>
            <a:endParaRPr lang="en-US" sz="1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AEB47DF-E28D-0E4C-93F0-4761F05D9D96}"/>
                  </a:ext>
                </a:extLst>
              </p:cNvPr>
              <p:cNvSpPr txBox="1"/>
              <p:nvPr/>
            </p:nvSpPr>
            <p:spPr>
              <a:xfrm>
                <a:off x="2287037" y="1785040"/>
                <a:ext cx="4815987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HK" sz="2400" dirty="0">
                    <a:effectLst/>
                    <a:latin typeface="CMR8"/>
                  </a:rPr>
                  <a:t>HESS VHE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effectLst/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el-GR" sz="2400" dirty="0">
                    <a:effectLst/>
                    <a:latin typeface="CMR8"/>
                  </a:rPr>
                  <a:t>-</a:t>
                </a:r>
                <a:r>
                  <a:rPr lang="en-HK" dirty="0">
                    <a:latin typeface="CMR8"/>
                  </a:rPr>
                  <a:t>r</a:t>
                </a:r>
                <a:r>
                  <a:rPr lang="en-HK" sz="2400" dirty="0">
                    <a:effectLst/>
                    <a:latin typeface="CMR8"/>
                  </a:rPr>
                  <a:t>ay I</a:t>
                </a:r>
                <a:r>
                  <a:rPr lang="en-HK" dirty="0">
                    <a:latin typeface="CMR8"/>
                  </a:rPr>
                  <a:t>mage (up to 100TeV) </a:t>
                </a:r>
                <a:endParaRPr lang="en-HK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AEB47DF-E28D-0E4C-93F0-4761F05D9D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7037" y="1785040"/>
                <a:ext cx="4815987" cy="461665"/>
              </a:xfrm>
              <a:prstGeom prst="rect">
                <a:avLst/>
              </a:prstGeom>
              <a:blipFill>
                <a:blip r:embed="rId8"/>
                <a:stretch>
                  <a:fillRect l="-2105" t="-7895" r="-2895" b="-263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81D13F1-BB41-7641-B060-A5C03A5A6364}"/>
                  </a:ext>
                </a:extLst>
              </p:cNvPr>
              <p:cNvSpPr txBox="1"/>
              <p:nvPr/>
            </p:nvSpPr>
            <p:spPr>
              <a:xfrm>
                <a:off x="6766874" y="5392069"/>
                <a:ext cx="138781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°≈150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𝑝𝑐</m:t>
                      </m:r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81D13F1-BB41-7641-B060-A5C03A5A63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66874" y="5392069"/>
                <a:ext cx="1387816" cy="369332"/>
              </a:xfrm>
              <a:prstGeom prst="rect">
                <a:avLst/>
              </a:prstGeom>
              <a:blipFill>
                <a:blip r:embed="rId9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886755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11A46E3C-A31D-2041-8BC1-E84989D31C73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Diffuse </a:t>
                </a:r>
                <a14:m>
                  <m:oMath xmlns:m="http://schemas.openxmlformats.org/officeDocument/2006/math">
                    <m:r>
                      <a:rPr lang="en-US" b="0" i="1"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en-US" dirty="0"/>
                  <a:t>-ray emission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11A46E3C-A31D-2041-8BC1-E84989D31C7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2336" t="-23333" b="-4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F04C94-EBD2-624C-AB32-A819937FAB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Linkage with the local cosmic ray accelerator</a:t>
            </a:r>
          </a:p>
          <a:p>
            <a:endParaRPr lang="en-US" dirty="0"/>
          </a:p>
          <a:p>
            <a:r>
              <a:rPr lang="en-US" dirty="0"/>
              <a:t>Trace back to the particle diffusion properties</a:t>
            </a:r>
          </a:p>
          <a:p>
            <a:pPr marL="474663" lvl="1" indent="0">
              <a:buNone/>
            </a:pPr>
            <a:endParaRPr lang="en-US" dirty="0"/>
          </a:p>
          <a:p>
            <a:r>
              <a:rPr lang="en-US" dirty="0"/>
              <a:t>Challenging to study due to the complexity in the GC region</a:t>
            </a:r>
          </a:p>
          <a:p>
            <a:pPr lvl="1"/>
            <a:r>
              <a:rPr lang="en-US" dirty="0"/>
              <a:t>Need good telescope and data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C0F5AA0-F938-0545-97F9-6A2B3FAAB73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FRANCI Diffuse Emission – 14.10.2021 – Yu Wun Wong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96E941-F846-BE4B-905F-2194897793D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1DF0BA6-C05C-3348-BE32-E15C9AAD7C16}" type="slidenum">
              <a:rPr lang="de-DE" smtClean="0"/>
              <a:pPr>
                <a:defRPr/>
              </a:pPr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052265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8735A69-6230-7240-802E-57A19A06C75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FRANCI Diffuse Emission – 14.10.2021 – Yu Wun Wong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80CE178-0F2F-BA4D-BEB3-E6F913707A1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1DF0BA6-C05C-3348-BE32-E15C9AAD7C16}" type="slidenum">
              <a:rPr lang="de-DE" smtClean="0"/>
              <a:pPr>
                <a:defRPr/>
              </a:pPr>
              <a:t>7</a:t>
            </a:fld>
            <a:endParaRPr lang="de-DE"/>
          </a:p>
        </p:txBody>
      </p:sp>
      <p:pic>
        <p:nvPicPr>
          <p:cNvPr id="7" name="Picture 6" descr="A picture containing sky, outdoor, outdoor object&#10;&#10;Description automatically generated">
            <a:extLst>
              <a:ext uri="{FF2B5EF4-FFF2-40B4-BE49-F238E27FC236}">
                <a16:creationId xmlns:a16="http://schemas.microsoft.com/office/drawing/2014/main" id="{9A33A419-CD3F-5846-816A-9126B0E7FE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24232"/>
            <a:ext cx="9144000" cy="291896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8F7493D-4537-3344-B3C9-DB397165200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27062" y="1828725"/>
                <a:ext cx="8135937" cy="4435475"/>
              </a:xfrm>
            </p:spPr>
            <p:txBody>
              <a:bodyPr/>
              <a:lstStyle/>
              <a:p>
                <a:r>
                  <a:rPr lang="en-US" sz="1800" dirty="0"/>
                  <a:t>Dataset: HESS I (2004-2012,197h), </a:t>
                </a:r>
                <a:r>
                  <a:rPr lang="en-US" sz="18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HESS II (2013-2015,96h)</a:t>
                </a:r>
              </a:p>
              <a:p>
                <a:r>
                  <a:rPr lang="en-US" sz="1800" dirty="0"/>
                  <a:t>Region: 4.3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r>
                      <a:rPr lang="en-US" sz="18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sz="1800" dirty="0"/>
                  <a:t> 4.3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1800" dirty="0"/>
                  <a:t> centered at GC</a:t>
                </a:r>
              </a:p>
              <a:p>
                <a:r>
                  <a:rPr lang="en-US" sz="1800" dirty="0"/>
                  <a:t>Energy Range: up to 80 </a:t>
                </a:r>
                <a:r>
                  <a:rPr lang="en-US" sz="1800" dirty="0" err="1"/>
                  <a:t>TeV</a:t>
                </a:r>
                <a:r>
                  <a:rPr lang="en-US" sz="1800" dirty="0"/>
                  <a:t> </a:t>
                </a:r>
              </a:p>
              <a:p>
                <a:r>
                  <a:rPr lang="en-US" sz="1800" dirty="0"/>
                  <a:t>List of Sources: J1745-290, G0.9+0.1, J1746-285, J1745-303, J1746-308, J1741-302, Unknown Gaussian Source, </a:t>
                </a:r>
                <a:r>
                  <a:rPr lang="en-US" sz="1800" dirty="0">
                    <a:highlight>
                      <a:srgbClr val="FFFF00"/>
                    </a:highlight>
                  </a:rPr>
                  <a:t>Diffuse Emission Template</a:t>
                </a:r>
                <a:r>
                  <a:rPr lang="en-US" sz="1800" dirty="0"/>
                  <a:t>, Pre-Fit BKG</a:t>
                </a:r>
              </a:p>
              <a:p>
                <a:r>
                  <a:rPr lang="en-US" sz="1800" b="1" dirty="0"/>
                  <a:t>Latest 3D Analysis: Gammapy-0.18.2 (Fit both spatial and energy axes)</a:t>
                </a:r>
              </a:p>
              <a:p>
                <a:endParaRPr lang="en-US" sz="1800" dirty="0"/>
              </a:p>
              <a:p>
                <a:endParaRPr lang="en-US" sz="18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8F7493D-4537-3344-B3C9-DB397165200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7062" y="1828725"/>
                <a:ext cx="8135937" cy="4435475"/>
              </a:xfrm>
              <a:blipFill>
                <a:blip r:embed="rId3"/>
                <a:stretch>
                  <a:fillRect l="-1716" t="-1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itle 1">
            <a:extLst>
              <a:ext uri="{FF2B5EF4-FFF2-40B4-BE49-F238E27FC236}">
                <a16:creationId xmlns:a16="http://schemas.microsoft.com/office/drawing/2014/main" id="{69FFBFAB-C828-8143-8C92-7362350D6F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063" y="1252538"/>
            <a:ext cx="8135937" cy="360362"/>
          </a:xfrm>
        </p:spPr>
        <p:txBody>
          <a:bodyPr/>
          <a:lstStyle/>
          <a:p>
            <a:r>
              <a:rPr lang="en-US" dirty="0"/>
              <a:t>Data</a:t>
            </a:r>
          </a:p>
        </p:txBody>
      </p:sp>
    </p:spTree>
    <p:extLst>
      <p:ext uri="{BB962C8B-B14F-4D97-AF65-F5344CB8AC3E}">
        <p14:creationId xmlns:p14="http://schemas.microsoft.com/office/powerpoint/2010/main" val="3101210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ontent Placeholder 2">
                <a:extLst>
                  <a:ext uri="{FF2B5EF4-FFF2-40B4-BE49-F238E27FC236}">
                    <a16:creationId xmlns:a16="http://schemas.microsoft.com/office/drawing/2014/main" id="{CA1F9E7D-EF6D-EB4C-B5FF-0C28BA44229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27062" y="1828725"/>
                <a:ext cx="8135937" cy="4435475"/>
              </a:xfrm>
            </p:spPr>
            <p:txBody>
              <a:bodyPr/>
              <a:lstStyle/>
              <a:p>
                <a:r>
                  <a:rPr lang="en-US" sz="1800" dirty="0"/>
                  <a:t>Dataset: HESS I (2004-2012,197h), </a:t>
                </a:r>
                <a:r>
                  <a:rPr lang="en-US" sz="18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HESS II (2013-2015,96h)</a:t>
                </a:r>
              </a:p>
              <a:p>
                <a:r>
                  <a:rPr lang="en-US" sz="1800" dirty="0"/>
                  <a:t>Region: 4.3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r>
                      <a:rPr lang="en-US" sz="18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sz="1800" dirty="0"/>
                  <a:t> 4.3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1800" dirty="0"/>
                  <a:t> centered at GC</a:t>
                </a:r>
              </a:p>
              <a:p>
                <a:r>
                  <a:rPr lang="en-US" sz="1800" dirty="0"/>
                  <a:t>Energy Range: up to 80 </a:t>
                </a:r>
                <a:r>
                  <a:rPr lang="en-US" sz="1800" dirty="0" err="1"/>
                  <a:t>TeV</a:t>
                </a:r>
                <a:r>
                  <a:rPr lang="en-US" sz="1800" dirty="0"/>
                  <a:t> </a:t>
                </a:r>
              </a:p>
              <a:p>
                <a:r>
                  <a:rPr lang="en-US" sz="1800" dirty="0"/>
                  <a:t>List of Sources: J1745-290, G0.9+0.1, J1746-285, J1745-303, J1746-308, J1741-302, Unknown Gaussian Source, </a:t>
                </a:r>
                <a:r>
                  <a:rPr lang="en-US" sz="1800" dirty="0">
                    <a:highlight>
                      <a:srgbClr val="FFFF00"/>
                    </a:highlight>
                  </a:rPr>
                  <a:t>Diffuse Emission Template</a:t>
                </a:r>
                <a:r>
                  <a:rPr lang="en-US" sz="1800" dirty="0"/>
                  <a:t>, Pre-Fit BKG</a:t>
                </a:r>
              </a:p>
              <a:p>
                <a:r>
                  <a:rPr lang="en-US" sz="1800" b="1" dirty="0"/>
                  <a:t>Latest 3D Analysis: Gammapy-0.18.2 (Fit both spatial and energy axes)</a:t>
                </a:r>
              </a:p>
              <a:p>
                <a:endParaRPr lang="en-US" sz="1800" dirty="0"/>
              </a:p>
              <a:p>
                <a:endParaRPr lang="en-US" sz="1800" dirty="0"/>
              </a:p>
            </p:txBody>
          </p:sp>
        </mc:Choice>
        <mc:Fallback xmlns="">
          <p:sp>
            <p:nvSpPr>
              <p:cNvPr id="14" name="Content Placeholder 2">
                <a:extLst>
                  <a:ext uri="{FF2B5EF4-FFF2-40B4-BE49-F238E27FC236}">
                    <a16:creationId xmlns:a16="http://schemas.microsoft.com/office/drawing/2014/main" id="{CA1F9E7D-EF6D-EB4C-B5FF-0C28BA44229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7062" y="1828725"/>
                <a:ext cx="8135937" cy="4435475"/>
              </a:xfrm>
              <a:blipFill>
                <a:blip r:embed="rId2"/>
                <a:stretch>
                  <a:fillRect l="-1716" t="-1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8735A69-6230-7240-802E-57A19A06C75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FRANCI Diffuse Emission – 14.10.2021 – Yu Wun Wong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80CE178-0F2F-BA4D-BEB3-E6F913707A1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1DF0BA6-C05C-3348-BE32-E15C9AAD7C16}" type="slidenum">
              <a:rPr lang="de-DE" smtClean="0"/>
              <a:pPr>
                <a:defRPr/>
              </a:pPr>
              <a:t>8</a:t>
            </a:fld>
            <a:endParaRPr lang="de-DE"/>
          </a:p>
        </p:txBody>
      </p:sp>
      <p:pic>
        <p:nvPicPr>
          <p:cNvPr id="7" name="Picture 6" descr="A picture containing sky, outdoor, outdoor object&#10;&#10;Description automatically generated">
            <a:extLst>
              <a:ext uri="{FF2B5EF4-FFF2-40B4-BE49-F238E27FC236}">
                <a16:creationId xmlns:a16="http://schemas.microsoft.com/office/drawing/2014/main" id="{9A33A419-CD3F-5846-816A-9126B0E7FE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24232"/>
            <a:ext cx="9144000" cy="2918966"/>
          </a:xfrm>
          <a:prstGeom prst="rect">
            <a:avLst/>
          </a:prstGeom>
        </p:spPr>
      </p:pic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84DB7468-2D74-2544-B9AA-91266A5E620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3134051"/>
              </p:ext>
            </p:extLst>
          </p:nvPr>
        </p:nvGraphicFramePr>
        <p:xfrm>
          <a:off x="627062" y="1828725"/>
          <a:ext cx="4329047" cy="3985848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{073A0DAA-6AF3-43AB-8588-CEC1D06C72B9}</a:tableStyleId>
              </a:tblPr>
              <a:tblGrid>
                <a:gridCol w="4329047">
                  <a:extLst>
                    <a:ext uri="{9D8B030D-6E8A-4147-A177-3AD203B41FA5}">
                      <a16:colId xmlns:a16="http://schemas.microsoft.com/office/drawing/2014/main" val="3390438668"/>
                    </a:ext>
                  </a:extLst>
                </a:gridCol>
              </a:tblGrid>
              <a:tr h="675957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If NOTHING </a:t>
                      </a:r>
                    </a:p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except the background is fitted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94770834"/>
                  </a:ext>
                </a:extLst>
              </a:tr>
              <a:tr h="330989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4"/>
                      <a:stretch>
                        <a:fillRect/>
                      </a:stretch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416260768"/>
                  </a:ext>
                </a:extLst>
              </a:tr>
            </a:tbl>
          </a:graphicData>
        </a:graphic>
      </p:graphicFrame>
      <p:sp>
        <p:nvSpPr>
          <p:cNvPr id="6" name="Title 5">
            <a:extLst>
              <a:ext uri="{FF2B5EF4-FFF2-40B4-BE49-F238E27FC236}">
                <a16:creationId xmlns:a16="http://schemas.microsoft.com/office/drawing/2014/main" id="{D4DAD7A5-EC69-484C-9F4F-BDE46D99CE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</a:t>
            </a:r>
          </a:p>
        </p:txBody>
      </p:sp>
    </p:spTree>
    <p:extLst>
      <p:ext uri="{BB962C8B-B14F-4D97-AF65-F5344CB8AC3E}">
        <p14:creationId xmlns:p14="http://schemas.microsoft.com/office/powerpoint/2010/main" val="12546341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B13E4998-D2D6-184C-864E-98B6D8600B1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27062" y="1828725"/>
                <a:ext cx="8135937" cy="4435475"/>
              </a:xfrm>
            </p:spPr>
            <p:txBody>
              <a:bodyPr/>
              <a:lstStyle/>
              <a:p>
                <a:r>
                  <a:rPr lang="en-US" sz="1800" dirty="0"/>
                  <a:t>Dataset: HESS I (2004-2012,197h), </a:t>
                </a:r>
                <a:r>
                  <a:rPr lang="en-US" sz="18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HESS II (2013-2015,96h)</a:t>
                </a:r>
              </a:p>
              <a:p>
                <a:r>
                  <a:rPr lang="en-US" sz="1800" dirty="0"/>
                  <a:t>Region: 4.3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r>
                      <a:rPr lang="en-US" sz="18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sz="1800" dirty="0"/>
                  <a:t> 4.3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1800" dirty="0"/>
                  <a:t> centered at GC</a:t>
                </a:r>
              </a:p>
              <a:p>
                <a:r>
                  <a:rPr lang="en-US" sz="1800" dirty="0"/>
                  <a:t>Energy Range: up to 80 </a:t>
                </a:r>
                <a:r>
                  <a:rPr lang="en-US" sz="1800" dirty="0" err="1"/>
                  <a:t>TeV</a:t>
                </a:r>
                <a:r>
                  <a:rPr lang="en-US" sz="1800" dirty="0"/>
                  <a:t> </a:t>
                </a:r>
              </a:p>
              <a:p>
                <a:r>
                  <a:rPr lang="en-US" sz="1800" dirty="0"/>
                  <a:t>List of Sources: J1745-290, G0.9+0.1, J1746-285, J1745-303, J1746-308, J1741-302, Unknown Gaussian Source, </a:t>
                </a:r>
                <a:r>
                  <a:rPr lang="en-US" sz="1800" dirty="0">
                    <a:highlight>
                      <a:srgbClr val="FFFF00"/>
                    </a:highlight>
                  </a:rPr>
                  <a:t>Diffuse Emission Template</a:t>
                </a:r>
                <a:r>
                  <a:rPr lang="en-US" sz="1800" dirty="0"/>
                  <a:t>, Pre-Fit BKG</a:t>
                </a:r>
              </a:p>
              <a:p>
                <a:r>
                  <a:rPr lang="en-US" sz="1800" b="1" dirty="0"/>
                  <a:t>Latest 3D Analysis: Gammapy-0.18.2 (Fit both spatial and energy axes)</a:t>
                </a:r>
              </a:p>
              <a:p>
                <a:endParaRPr lang="en-US" sz="1800" dirty="0"/>
              </a:p>
              <a:p>
                <a:endParaRPr lang="en-US" sz="1800" dirty="0"/>
              </a:p>
            </p:txBody>
          </p:sp>
        </mc:Choice>
        <mc:Fallback xmlns=""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B13E4998-D2D6-184C-864E-98B6D8600B1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7062" y="1828725"/>
                <a:ext cx="8135937" cy="4435475"/>
              </a:xfrm>
              <a:blipFill>
                <a:blip r:embed="rId2"/>
                <a:stretch>
                  <a:fillRect l="-1716" t="-1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8735A69-6230-7240-802E-57A19A06C75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FRANCI Diffuse Emission – 14.10.2021 – Yu Wun Wong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80CE178-0F2F-BA4D-BEB3-E6F913707A1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1DF0BA6-C05C-3348-BE32-E15C9AAD7C16}" type="slidenum">
              <a:rPr lang="de-DE" smtClean="0"/>
              <a:pPr>
                <a:defRPr/>
              </a:pPr>
              <a:t>9</a:t>
            </a:fld>
            <a:endParaRPr lang="de-DE"/>
          </a:p>
        </p:txBody>
      </p:sp>
      <p:pic>
        <p:nvPicPr>
          <p:cNvPr id="7" name="Picture 6" descr="A picture containing sky, outdoor, outdoor object&#10;&#10;Description automatically generated">
            <a:extLst>
              <a:ext uri="{FF2B5EF4-FFF2-40B4-BE49-F238E27FC236}">
                <a16:creationId xmlns:a16="http://schemas.microsoft.com/office/drawing/2014/main" id="{9A33A419-CD3F-5846-816A-9126B0E7FE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24232"/>
            <a:ext cx="9144000" cy="2918966"/>
          </a:xfrm>
          <a:prstGeom prst="rect">
            <a:avLst/>
          </a:prstGeom>
        </p:spPr>
      </p:pic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84DB7468-2D74-2544-B9AA-91266A5E620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1885346"/>
              </p:ext>
            </p:extLst>
          </p:nvPr>
        </p:nvGraphicFramePr>
        <p:xfrm>
          <a:off x="627062" y="1828725"/>
          <a:ext cx="4329047" cy="3985848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{073A0DAA-6AF3-43AB-8588-CEC1D06C72B9}</a:tableStyleId>
              </a:tblPr>
              <a:tblGrid>
                <a:gridCol w="4329047">
                  <a:extLst>
                    <a:ext uri="{9D8B030D-6E8A-4147-A177-3AD203B41FA5}">
                      <a16:colId xmlns:a16="http://schemas.microsoft.com/office/drawing/2014/main" val="3390438668"/>
                    </a:ext>
                  </a:extLst>
                </a:gridCol>
              </a:tblGrid>
              <a:tr h="675957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If EVERYTHING is fitted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94770834"/>
                  </a:ext>
                </a:extLst>
              </a:tr>
              <a:tr h="330989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4"/>
                      <a:stretch>
                        <a:fillRect/>
                      </a:stretch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416260768"/>
                  </a:ext>
                </a:extLst>
              </a:tr>
            </a:tbl>
          </a:graphicData>
        </a:graphic>
      </p:graphicFrame>
      <p:sp>
        <p:nvSpPr>
          <p:cNvPr id="6" name="Title 5">
            <a:extLst>
              <a:ext uri="{FF2B5EF4-FFF2-40B4-BE49-F238E27FC236}">
                <a16:creationId xmlns:a16="http://schemas.microsoft.com/office/drawing/2014/main" id="{E4C21C10-27F9-5C4B-9AF6-2F9BFB10A4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</a:t>
            </a:r>
          </a:p>
        </p:txBody>
      </p:sp>
    </p:spTree>
    <p:extLst>
      <p:ext uri="{BB962C8B-B14F-4D97-AF65-F5344CB8AC3E}">
        <p14:creationId xmlns:p14="http://schemas.microsoft.com/office/powerpoint/2010/main" val="3284524898"/>
      </p:ext>
    </p:extLst>
  </p:cSld>
  <p:clrMapOvr>
    <a:masterClrMapping/>
  </p:clrMapOvr>
</p:sld>
</file>

<file path=ppt/theme/theme1.xml><?xml version="1.0" encoding="utf-8"?>
<a:theme xmlns:a="http://schemas.openxmlformats.org/drawingml/2006/main" name="praesentation-natfak-4-3">
  <a:themeElements>
    <a:clrScheme name="Custom 1">
      <a:dk1>
        <a:srgbClr val="000000"/>
      </a:dk1>
      <a:lt1>
        <a:srgbClr val="FFFFFF"/>
      </a:lt1>
      <a:dk2>
        <a:srgbClr val="003366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ronus">
      <a:majorFont>
        <a:latin typeface="Georgia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华文新魏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4786</TotalTime>
  <Words>1496</Words>
  <Application>Microsoft Macintosh PowerPoint</Application>
  <PresentationFormat>On-screen Show (4:3)</PresentationFormat>
  <Paragraphs>353</Paragraphs>
  <Slides>24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1" baseType="lpstr">
      <vt:lpstr>CMR8</vt:lpstr>
      <vt:lpstr>Arial</vt:lpstr>
      <vt:lpstr>Cambria Math</vt:lpstr>
      <vt:lpstr>Georgia</vt:lpstr>
      <vt:lpstr>Helvetica Neue</vt:lpstr>
      <vt:lpstr>Lucida Grande</vt:lpstr>
      <vt:lpstr>praesentation-natfak-4-3</vt:lpstr>
      <vt:lpstr>PowerPoint Presentation</vt:lpstr>
      <vt:lpstr>The Galactic Center: A Black Hole</vt:lpstr>
      <vt:lpstr>The Galactic Center:</vt:lpstr>
      <vt:lpstr>The Galactic Center:</vt:lpstr>
      <vt:lpstr>The Galactic Center:</vt:lpstr>
      <vt:lpstr>Diffuse γ-ray emission</vt:lpstr>
      <vt:lpstr>Data</vt:lpstr>
      <vt:lpstr>Data</vt:lpstr>
      <vt:lpstr>Data</vt:lpstr>
      <vt:lpstr>Data</vt:lpstr>
      <vt:lpstr>Building the Diffusion Template</vt:lpstr>
      <vt:lpstr>Molecular Cloud</vt:lpstr>
      <vt:lpstr>Molecular Cloud</vt:lpstr>
      <vt:lpstr>Diffusing Protons</vt:lpstr>
      <vt:lpstr>Building the 3D-Diffusion Template</vt:lpstr>
      <vt:lpstr>Fitting the 3D-Diffusion Template</vt:lpstr>
      <vt:lpstr>Template Optimization</vt:lpstr>
      <vt:lpstr>PowerPoint Presentation</vt:lpstr>
      <vt:lpstr>Result</vt:lpstr>
      <vt:lpstr>Result</vt:lpstr>
      <vt:lpstr>Other Interesting Fields</vt:lpstr>
      <vt:lpstr>Backup</vt:lpstr>
      <vt:lpstr>Backup: Sub-energy Analysis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eb31ogof</dc:creator>
  <cp:lastModifiedBy>eb31ogof</cp:lastModifiedBy>
  <cp:revision>557</cp:revision>
  <dcterms:created xsi:type="dcterms:W3CDTF">2020-09-07T11:13:37Z</dcterms:created>
  <dcterms:modified xsi:type="dcterms:W3CDTF">2021-10-14T05:54:19Z</dcterms:modified>
</cp:coreProperties>
</file>