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59" r:id="rId4"/>
    <p:sldId id="281" r:id="rId5"/>
    <p:sldId id="284" r:id="rId6"/>
    <p:sldId id="282" r:id="rId7"/>
    <p:sldId id="285" r:id="rId8"/>
    <p:sldId id="266" r:id="rId9"/>
    <p:sldId id="268" r:id="rId10"/>
    <p:sldId id="269" r:id="rId11"/>
    <p:sldId id="257" r:id="rId12"/>
    <p:sldId id="287" r:id="rId13"/>
    <p:sldId id="288" r:id="rId14"/>
    <p:sldId id="264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300" r:id="rId26"/>
    <p:sldId id="302" r:id="rId27"/>
    <p:sldId id="305" r:id="rId28"/>
    <p:sldId id="604" r:id="rId2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9B4"/>
    <a:srgbClr val="EE37FF"/>
    <a:srgbClr val="FFFFFF"/>
    <a:srgbClr val="FFA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63669-2CB9-B141-B680-6887610C3D87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CD344-B6A1-0D4B-A57A-24C9A4FC0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00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F58D-BA86-F44B-AE49-59A311C12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A9ADE-7DF9-8C48-AB36-4FD3D0FE6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AE40A-9269-8844-8FEE-481ABE24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525F4898-63F3-1445-896C-7284EFED7C90}" type="datetime1"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AD56-29D6-8C41-AFF5-C9A87C25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156D6-D06E-274B-BF53-0833B168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F2859-FDEB-7649-8F95-FAC73E84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BE080-CA25-0649-91F8-7C4A6D55A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F886D-BBCE-0547-924A-785F29D3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5F5FCF51-15CC-F14F-B053-D41F53B20A23}" type="datetime1"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A594D-8898-564A-934A-057584996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1D82A-F515-0E48-B726-2A6C6AB8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9F396-4F9B-174B-AD78-5DC549359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64CCD-73B5-A243-908C-4600B1893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EAC04-8C7C-5043-9ABE-86BE2D42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DB39A749-003B-9C41-8FCE-C953EB8040D8}" type="datetime1"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9F14A-4A97-A044-BDCB-D43117D18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F5593-B499-454D-92A6-63FACEE7B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51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1D20-040F-CB44-9CD8-F6F7DE4C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3F7B6-236C-2746-B133-C9831C3EA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4EAA6-A0BA-544E-BAA6-0F6B105C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A03BE9A3-AB9D-EA43-86DD-BAA0398C5267}" type="datetime1"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62629-156B-6C44-81CE-DFEFCEEBE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EF38F-3AEF-7640-A571-CFA31999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23052"/>
            <a:ext cx="2743200" cy="219709"/>
          </a:xfrm>
        </p:spPr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5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B2CE-99B4-9A4D-8062-C10B010E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5CBFC-600E-B04B-AD8F-D49B9A627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F28EA-6816-084C-8980-7C1B1FCE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7BDE341F-D1D0-F746-82EE-6B3B3ABF04F0}" type="datetime1"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D4FFA-78A5-384D-949B-8314887F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9EC51-0832-0F4C-BD9C-8DAA85AA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7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1FC9-CEE3-5E4A-B0AA-C79E7F65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E8AE2-6587-B84C-8EE2-DD3AC6418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F76AE-3FE3-8A4D-89A5-569D3C1AD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B271D-4466-9C46-A029-E29DE0CA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B5762670-3F15-AD4F-B892-B5E063FB9EFE}" type="datetime1">
              <a:t>10/14/25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565B5-7C76-F64B-A7F4-81F9216C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A726-EE07-EA40-A7A8-5336C516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0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F070A-42D8-E445-8867-9DC679DC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5A1D6-21F6-8649-ABEA-B0F251141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816DC-F0A0-9A41-870A-2FF3EB6E2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24F1A-4817-174B-9BE7-4A7D049D2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A72A50-2E7E-F446-8C6E-D552DD87D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5C465-C220-CB41-B96B-F725871A0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D0EFCB18-1E39-E840-AF02-6BDC507CDDCF}" type="datetime1">
              <a:t>10/14/25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FA1C01-6CC1-1B42-B4C2-3755C58E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B3DF3-BE82-EC4B-A74C-51897DDA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3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3037-5865-3243-A8BA-1A82B836A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C7536-63C1-ED4A-A7E9-B4F41451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3C910A8C-636D-5443-9240-9D21F3BE24CA}" type="datetime1">
              <a:t>10/14/25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57E49-1085-EC40-8461-141B1C81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82CDE-CF15-D348-A4F4-A80132BD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2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84BA32-5827-4543-83FC-BF279AB5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5E052CBF-FBEB-8945-99BF-D4D0DC42778B}" type="datetime1">
              <a:t>10/14/25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70C1A-82CA-B543-B5E8-F2FEBCE9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B3736-60DD-7643-8668-26A86F59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3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130AF-6379-964A-B5BF-C8DFB8A8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639A7-7A9B-2647-9DB5-D91411B87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6B36B-6B95-EB41-89F2-3C97C1DCD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1784E-D894-344B-A9ED-6159C05A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56893A3D-6ECC-DE43-8013-37D53260C141}" type="datetime1">
              <a:t>10/14/25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527E4-866B-004B-BF84-EDB756D89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91ED1-7812-3140-AC97-842B03DC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3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FCFF-6E6D-4E41-A59F-4733C86A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C6207-1092-984D-B3D8-F364D41AD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B7134-DBB2-674F-929C-38D53CF5B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4F1F0-5249-E74E-BE4E-B9C552CE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7BB84CF3-5B8F-2148-9065-6B45AA959DD8}" type="datetime1">
              <a:t>10/14/25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2AF59-1489-3943-B500-FA7EA52F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7321E-9868-4645-B639-65D2FC00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7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BD1A0-722B-174B-8DC1-E49E4232C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70041"/>
            <a:ext cx="7035800" cy="219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4A1681-EF07-194E-8860-B7B5AD2CB7B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 r="10631"/>
          <a:stretch/>
        </p:blipFill>
        <p:spPr bwMode="auto">
          <a:xfrm>
            <a:off x="8605520" y="1588"/>
            <a:ext cx="3576320" cy="22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1F025DC-7766-CF4D-8FF5-208F0E932D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920" y="62548"/>
            <a:ext cx="103059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2CC0C-7583-644B-B58D-8B05228D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6BAE5-E6F2-6845-872A-AE4361528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14400"/>
            <a:ext cx="10515600" cy="562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74D4C-1588-3D44-B50E-0BDC56612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686975"/>
            <a:ext cx="2743200" cy="1981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1F0F1F-0609-6845-B789-A0632AD70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2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2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7" Type="http://schemas.openxmlformats.org/officeDocument/2006/relationships/image" Target="../media/image27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o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7" Type="http://schemas.openxmlformats.org/officeDocument/2006/relationships/image" Target="../media/image29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7.mo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9.mov"/><Relationship Id="rId7" Type="http://schemas.openxmlformats.org/officeDocument/2006/relationships/image" Target="../media/image33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9.mov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1.mov"/><Relationship Id="rId7" Type="http://schemas.openxmlformats.org/officeDocument/2006/relationships/image" Target="../media/image35.png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1.mo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3.mov"/><Relationship Id="rId7" Type="http://schemas.openxmlformats.org/officeDocument/2006/relationships/image" Target="../media/image37.png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3.mov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5.mov"/><Relationship Id="rId7" Type="http://schemas.openxmlformats.org/officeDocument/2006/relationships/image" Target="../media/image39.png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5.mov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6.mov"/><Relationship Id="rId7" Type="http://schemas.openxmlformats.org/officeDocument/2006/relationships/image" Target="../media/image40.png"/><Relationship Id="rId2" Type="http://schemas.openxmlformats.org/officeDocument/2006/relationships/video" Target="../media/media15.mov"/><Relationship Id="rId1" Type="http://schemas.microsoft.com/office/2007/relationships/media" Target="../media/media15.mov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6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3F4F6A-66B5-E549-86AE-FAA301E2B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615" y="3511390"/>
            <a:ext cx="9144000" cy="15733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Mike Lisa, Ohio State University</a:t>
            </a:r>
            <a:br>
              <a:rPr lang="en-US" dirty="0"/>
            </a:br>
            <a:r>
              <a:rPr lang="en-US" dirty="0"/>
              <a:t>for the VERITAS Collaboration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A80B25-4FB6-559D-5F69-5259BC389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891" y="484094"/>
            <a:ext cx="9686762" cy="2862517"/>
          </a:xfrm>
        </p:spPr>
        <p:txBody>
          <a:bodyPr>
            <a:normAutofit/>
          </a:bodyPr>
          <a:lstStyle/>
          <a:p>
            <a:r>
              <a:rPr lang="en-US" dirty="0"/>
              <a:t>Status of modeling VERITAS measurements on Spica</a:t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Workshop talk: preliminary fit to preliminary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903780-6FB2-682A-CA1C-85A30088F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"/>
          <a:stretch>
            <a:fillRect/>
          </a:stretch>
        </p:blipFill>
        <p:spPr bwMode="auto">
          <a:xfrm>
            <a:off x="3576382" y="4669493"/>
            <a:ext cx="5050465" cy="21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77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9DB9-8CBC-C69E-5297-88C1A9135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Hanbury Brown measurement of Spica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19975-46A3-5898-2F0F-CEF67FF25D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666"/>
          <a:stretch>
            <a:fillRect/>
          </a:stretch>
        </p:blipFill>
        <p:spPr>
          <a:xfrm>
            <a:off x="148690" y="1082452"/>
            <a:ext cx="4402282" cy="982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34FA5-4B66-9CE6-7E07-7A2908A00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096" y="708861"/>
            <a:ext cx="3561589" cy="2177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981E0-4340-EF56-2B22-8606652A81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92" b="3685"/>
          <a:stretch>
            <a:fillRect/>
          </a:stretch>
        </p:blipFill>
        <p:spPr>
          <a:xfrm>
            <a:off x="565265" y="2549143"/>
            <a:ext cx="3823854" cy="3808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5EC9FA-04B5-5CC9-13A9-2B3F4967C887}"/>
              </a:ext>
            </a:extLst>
          </p:cNvPr>
          <p:cNvSpPr txBox="1"/>
          <p:nvPr/>
        </p:nvSpPr>
        <p:spPr>
          <a:xfrm>
            <a:off x="689400" y="393438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JD2440672+680+692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2F3DE-449F-F339-77A6-AA2C58576C15}"/>
              </a:ext>
            </a:extLst>
          </p:cNvPr>
          <p:cNvSpPr txBox="1"/>
          <p:nvPr/>
        </p:nvSpPr>
        <p:spPr>
          <a:xfrm>
            <a:off x="2579160" y="393715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JD2440673+677+689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B1622-60B9-D0BB-C917-156C0391A0FE}"/>
              </a:ext>
            </a:extLst>
          </p:cNvPr>
          <p:cNvSpPr txBox="1"/>
          <p:nvPr/>
        </p:nvSpPr>
        <p:spPr>
          <a:xfrm>
            <a:off x="683858" y="5849074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JD2440678+682+690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2FCDC-9DCA-F34C-133F-D177ADA39D07}"/>
              </a:ext>
            </a:extLst>
          </p:cNvPr>
          <p:cNvSpPr txBox="1"/>
          <p:nvPr/>
        </p:nvSpPr>
        <p:spPr>
          <a:xfrm>
            <a:off x="2579159" y="584907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JD2440675+683+691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88E04A-E77E-FBF2-D80D-452638A0EA1C}"/>
              </a:ext>
            </a:extLst>
          </p:cNvPr>
          <p:cNvSpPr txBox="1"/>
          <p:nvPr/>
        </p:nvSpPr>
        <p:spPr>
          <a:xfrm>
            <a:off x="545166" y="2226175"/>
            <a:ext cx="374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29B4"/>
                </a:solidFill>
              </a:rPr>
              <a:t>|b| = 39.1 m.  data every ~48 minutes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71A922-0418-C9BA-3784-55D807BBF1FB}"/>
              </a:ext>
            </a:extLst>
          </p:cNvPr>
          <p:cNvSpPr txBox="1"/>
          <p:nvPr/>
        </p:nvSpPr>
        <p:spPr>
          <a:xfrm>
            <a:off x="2818481" y="4567823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  <a:highlight>
                  <a:srgbClr val="FFFF00"/>
                </a:highlight>
              </a:rPr>
              <a:t>𝜒</a:t>
            </a:r>
            <a:r>
              <a:rPr lang="en-US" sz="1400" baseline="30000" dirty="0">
                <a:solidFill>
                  <a:srgbClr val="0629B4"/>
                </a:solidFill>
                <a:highlight>
                  <a:srgbClr val="FFFF00"/>
                </a:highlight>
              </a:rPr>
              <a:t>2</a:t>
            </a:r>
            <a:r>
              <a:rPr lang="en-US" sz="1400" dirty="0">
                <a:solidFill>
                  <a:srgbClr val="0629B4"/>
                </a:solidFill>
                <a:highlight>
                  <a:srgbClr val="FFFF00"/>
                </a:highlight>
              </a:rPr>
              <a:t>/N = 25/44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77D11-D8C3-F57B-3291-36616D24334D}"/>
              </a:ext>
            </a:extLst>
          </p:cNvPr>
          <p:cNvSpPr txBox="1"/>
          <p:nvPr/>
        </p:nvSpPr>
        <p:spPr>
          <a:xfrm rot="16200000">
            <a:off x="-143645" y="4114448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|V|</a:t>
            </a:r>
            <a:r>
              <a:rPr lang="en-US" sz="1600" baseline="30000" dirty="0"/>
              <a:t>2</a:t>
            </a:r>
            <a:r>
              <a:rPr lang="en-US" sz="1600" dirty="0"/>
              <a:t> (</a:t>
            </a:r>
            <a:r>
              <a:rPr lang="en-US" sz="1600" dirty="0" err="1"/>
              <a:t>a.u</a:t>
            </a:r>
            <a:r>
              <a:rPr lang="en-US" sz="1600" dirty="0"/>
              <a:t>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9C1911-CA8B-90E8-814E-C56CC622A794}"/>
              </a:ext>
            </a:extLst>
          </p:cNvPr>
          <p:cNvSpPr txBox="1"/>
          <p:nvPr/>
        </p:nvSpPr>
        <p:spPr>
          <a:xfrm>
            <a:off x="1894470" y="6252670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Hour Angle</a:t>
            </a:r>
          </a:p>
        </p:txBody>
      </p:sp>
      <p:pic>
        <p:nvPicPr>
          <p:cNvPr id="22" name="JohnsMovie">
            <a:hlinkClick r:id="" action="ppaction://media"/>
            <a:extLst>
              <a:ext uri="{FF2B5EF4-FFF2-40B4-BE49-F238E27FC236}">
                <a16:creationId xmlns:a16="http://schemas.microsoft.com/office/drawing/2014/main" id="{8F6BAA49-0066-9DAD-31D3-668FA4857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7131" r="52185"/>
          <a:stretch>
            <a:fillRect/>
          </a:stretch>
        </p:blipFill>
        <p:spPr>
          <a:xfrm>
            <a:off x="8802459" y="109519"/>
            <a:ext cx="3290412" cy="3091393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9C62F82C-55CF-5470-3B4F-36B2E09998E4}"/>
              </a:ext>
            </a:extLst>
          </p:cNvPr>
          <p:cNvSpPr>
            <a:spLocks noChangeAspect="1"/>
          </p:cNvSpPr>
          <p:nvPr/>
        </p:nvSpPr>
        <p:spPr>
          <a:xfrm>
            <a:off x="10239174" y="1257144"/>
            <a:ext cx="540327" cy="540327"/>
          </a:xfrm>
          <a:prstGeom prst="donut">
            <a:avLst>
              <a:gd name="adj" fmla="val 941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E13972-93FA-EC0E-DEC1-68D37E644B7A}"/>
              </a:ext>
            </a:extLst>
          </p:cNvPr>
          <p:cNvSpPr txBox="1"/>
          <p:nvPr/>
        </p:nvSpPr>
        <p:spPr>
          <a:xfrm>
            <a:off x="9260378" y="221516"/>
            <a:ext cx="21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Spica simulation – J. Aufdenberg</a:t>
            </a:r>
          </a:p>
          <a:p>
            <a:r>
              <a:rPr lang="en-US" sz="1200" dirty="0">
                <a:solidFill>
                  <a:schemeClr val="bg1"/>
                </a:solidFill>
              </a:rPr>
              <a:t>points: VERITAS coverage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AB88B-9EBC-71D8-E531-4D2B57975709}"/>
              </a:ext>
            </a:extLst>
          </p:cNvPr>
          <p:cNvSpPr txBox="1"/>
          <p:nvPr/>
        </p:nvSpPr>
        <p:spPr>
          <a:xfrm>
            <a:off x="4725686" y="3061822"/>
            <a:ext cx="67676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Separation of telescopes constant and baseline ⊥ line of sight to star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Wiggles imply non-circular shape </a:t>
            </a:r>
            <a:r>
              <a:rPr lang="en-US" dirty="0">
                <a:solidFill>
                  <a:srgbClr val="0629B4"/>
                </a:solidFill>
                <a:sym typeface="Wingdings" pitchFamily="2" charset="2"/>
              </a:rPr>
              <a:t>(not so for fixed-telescope arrays)</a:t>
            </a:r>
          </a:p>
          <a:p>
            <a:pPr>
              <a:spcBef>
                <a:spcPts val="300"/>
              </a:spcBef>
            </a:pPr>
            <a:endParaRPr lang="en-US" dirty="0">
              <a:sym typeface="Wingdings" pitchFamily="2" charset="2"/>
            </a:endParaRPr>
          </a:p>
          <a:p>
            <a:pPr>
              <a:spcBef>
                <a:spcPts val="300"/>
              </a:spcBef>
            </a:pPr>
            <a:r>
              <a:rPr lang="en-US" dirty="0">
                <a:sym typeface="Wingdings" pitchFamily="2" charset="2"/>
              </a:rPr>
              <a:t>Day-to-day variations clearly demonstrate dynamic system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consistent with ~4-day period of Spica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7891E6-0B5B-FCD9-D944-21A9093E7C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218" y="4841818"/>
            <a:ext cx="7513823" cy="10593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12FAA8-3749-DEBF-AE3C-8FAC7496600A}"/>
              </a:ext>
            </a:extLst>
          </p:cNvPr>
          <p:cNvSpPr txBox="1"/>
          <p:nvPr/>
        </p:nvSpPr>
        <p:spPr>
          <a:xfrm>
            <a:off x="5108408" y="5964473"/>
            <a:ext cx="590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 observation intervals were fitted (19 rejected as outliers)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92DF80-D0E9-9D1B-B0B3-9CB6A10D7CD3}"/>
              </a:ext>
            </a:extLst>
          </p:cNvPr>
          <p:cNvSpPr txBox="1"/>
          <p:nvPr/>
        </p:nvSpPr>
        <p:spPr>
          <a:xfrm>
            <a:off x="10144824" y="4099059"/>
            <a:ext cx="199484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r>
              <a:rPr lang="en-US" sz="1600" dirty="0">
                <a:solidFill>
                  <a:srgbClr val="0629B4"/>
                </a:solidFill>
                <a:sym typeface="Wingdings" pitchFamily="2" charset="2"/>
              </a:rPr>
              <a:t>Important to see data</a:t>
            </a:r>
          </a:p>
          <a:p>
            <a:r>
              <a:rPr lang="en-US" sz="1600" dirty="0">
                <a:solidFill>
                  <a:srgbClr val="0629B4"/>
                </a:solidFill>
                <a:sym typeface="Wingdings" pitchFamily="2" charset="2"/>
              </a:rPr>
              <a:t>with errors vs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115FF-ABB8-64F8-1C6E-003F3A07FCF7}"/>
              </a:ext>
            </a:extLst>
          </p:cNvPr>
          <p:cNvSpPr txBox="1"/>
          <p:nvPr/>
        </p:nvSpPr>
        <p:spPr>
          <a:xfrm>
            <a:off x="135328" y="830059"/>
            <a:ext cx="16433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MNRAS (1971) </a:t>
            </a:r>
            <a:r>
              <a:rPr lang="en-US" sz="1200" b="1" dirty="0"/>
              <a:t>151</a:t>
            </a:r>
            <a:r>
              <a:rPr lang="en-US" sz="1200" dirty="0"/>
              <a:t> 161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E35B3-DFCC-D365-204D-85FD6D46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67EEA-244A-7EF5-4400-3C903C1F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7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ITAS array in Arizona consisting of four 12m diameter telescopes ...">
            <a:extLst>
              <a:ext uri="{FF2B5EF4-FFF2-40B4-BE49-F238E27FC236}">
                <a16:creationId xmlns:a16="http://schemas.microsoft.com/office/drawing/2014/main" id="{7E1651B1-6575-4420-2C77-EFC47246E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946150"/>
            <a:ext cx="107950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1CCCA-16AD-9916-A8F2-E6FE7FE1BAB1}"/>
              </a:ext>
            </a:extLst>
          </p:cNvPr>
          <p:cNvSpPr txBox="1"/>
          <p:nvPr/>
        </p:nvSpPr>
        <p:spPr>
          <a:xfrm>
            <a:off x="698500" y="324433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B129D-5114-CB86-445C-62C9B89E9245}"/>
              </a:ext>
            </a:extLst>
          </p:cNvPr>
          <p:cNvSpPr txBox="1"/>
          <p:nvPr/>
        </p:nvSpPr>
        <p:spPr>
          <a:xfrm>
            <a:off x="5508908" y="1398213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73B61-C22D-5044-2B56-11A272875E8D}"/>
              </a:ext>
            </a:extLst>
          </p:cNvPr>
          <p:cNvSpPr txBox="1"/>
          <p:nvPr/>
        </p:nvSpPr>
        <p:spPr>
          <a:xfrm>
            <a:off x="3573694" y="506344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36D98-4DD8-B706-D1CE-C1102166D81A}"/>
              </a:ext>
            </a:extLst>
          </p:cNvPr>
          <p:cNvSpPr txBox="1"/>
          <p:nvPr/>
        </p:nvSpPr>
        <p:spPr>
          <a:xfrm>
            <a:off x="9431676" y="237254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B49AA-1551-8189-27FD-F4E7DFA693E6}"/>
              </a:ext>
            </a:extLst>
          </p:cNvPr>
          <p:cNvSpPr txBox="1"/>
          <p:nvPr/>
        </p:nvSpPr>
        <p:spPr>
          <a:xfrm>
            <a:off x="1078787" y="369870"/>
            <a:ext cx="841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Relevant for Spica:  </a:t>
            </a:r>
            <a:r>
              <a:rPr lang="en-US" dirty="0">
                <a:solidFill>
                  <a:srgbClr val="FF0000"/>
                </a:solidFill>
              </a:rPr>
              <a:t>T1T2</a:t>
            </a:r>
            <a:r>
              <a:rPr lang="en-US" dirty="0"/>
              <a:t>   </a:t>
            </a:r>
            <a:r>
              <a:rPr lang="en-US" dirty="0">
                <a:solidFill>
                  <a:srgbClr val="0629B4"/>
                </a:solidFill>
              </a:rPr>
              <a:t>T2T3</a:t>
            </a:r>
            <a:r>
              <a:rPr lang="en-US" dirty="0"/>
              <a:t> 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T2T4</a:t>
            </a:r>
            <a:r>
              <a:rPr lang="en-US" dirty="0"/>
              <a:t>   </a:t>
            </a:r>
            <a:r>
              <a:rPr lang="en-US" dirty="0">
                <a:solidFill>
                  <a:srgbClr val="EE37FF"/>
                </a:solidFill>
              </a:rPr>
              <a:t>T3T4</a:t>
            </a:r>
            <a:r>
              <a:rPr lang="en-US" dirty="0"/>
              <a:t>     (T1T3 and T1T4 had too low signal/noise)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D9D134-D6DC-486D-A6D9-08358A855019}"/>
              </a:ext>
            </a:extLst>
          </p:cNvPr>
          <p:cNvCxnSpPr>
            <a:cxnSpLocks/>
          </p:cNvCxnSpPr>
          <p:nvPr/>
        </p:nvCxnSpPr>
        <p:spPr>
          <a:xfrm>
            <a:off x="1428108" y="3613666"/>
            <a:ext cx="2559482" cy="144978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6FED23-D3AD-7F44-BB5A-158F029E8659}"/>
              </a:ext>
            </a:extLst>
          </p:cNvPr>
          <p:cNvCxnSpPr>
            <a:cxnSpLocks/>
          </p:cNvCxnSpPr>
          <p:nvPr/>
        </p:nvCxnSpPr>
        <p:spPr>
          <a:xfrm flipV="1">
            <a:off x="1428108" y="2650733"/>
            <a:ext cx="8322067" cy="755985"/>
          </a:xfrm>
          <a:prstGeom prst="straightConnector1">
            <a:avLst/>
          </a:prstGeom>
          <a:ln w="76200">
            <a:solidFill>
              <a:srgbClr val="0629B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DC63E0-CD8D-2B1F-A584-080D942C8C6A}"/>
              </a:ext>
            </a:extLst>
          </p:cNvPr>
          <p:cNvCxnSpPr>
            <a:cxnSpLocks/>
          </p:cNvCxnSpPr>
          <p:nvPr/>
        </p:nvCxnSpPr>
        <p:spPr>
          <a:xfrm flipV="1">
            <a:off x="1428108" y="1622390"/>
            <a:ext cx="4494696" cy="1690587"/>
          </a:xfrm>
          <a:prstGeom prst="straightConnector1">
            <a:avLst/>
          </a:prstGeom>
          <a:ln w="762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8E01D5-DC53-93BC-1703-7F0B94AF2824}"/>
              </a:ext>
            </a:extLst>
          </p:cNvPr>
          <p:cNvCxnSpPr>
            <a:cxnSpLocks/>
          </p:cNvCxnSpPr>
          <p:nvPr/>
        </p:nvCxnSpPr>
        <p:spPr>
          <a:xfrm>
            <a:off x="6238516" y="1622390"/>
            <a:ext cx="3400108" cy="750156"/>
          </a:xfrm>
          <a:prstGeom prst="straightConnector1">
            <a:avLst/>
          </a:prstGeom>
          <a:ln w="76200">
            <a:solidFill>
              <a:srgbClr val="EE37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4CC2465-5C50-ADF9-5FFF-136D1CB0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787" y="3655401"/>
            <a:ext cx="2674102" cy="29118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B4AA6C-FB48-6CC9-8923-24BBD24D54FC}"/>
              </a:ext>
            </a:extLst>
          </p:cNvPr>
          <p:cNvSpPr txBox="1"/>
          <p:nvPr/>
        </p:nvSpPr>
        <p:spPr>
          <a:xfrm>
            <a:off x="3573932" y="5982426"/>
            <a:ext cx="5329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T1T3 &amp; T1T4 too large baseline to measure signal above noise</a:t>
            </a:r>
          </a:p>
          <a:p>
            <a:r>
              <a:rPr lang="en-US" sz="1600" dirty="0"/>
              <a:t>- see talk of John Scott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2FBD4-06D2-B57A-EE2C-4746E6E9E924}"/>
              </a:ext>
            </a:extLst>
          </p:cNvPr>
          <p:cNvSpPr txBox="1"/>
          <p:nvPr/>
        </p:nvSpPr>
        <p:spPr>
          <a:xfrm>
            <a:off x="9598097" y="4943552"/>
            <a:ext cx="1688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ignore colors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68822-DD87-DDAB-1D2F-C52A71F3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FD79F-0FBB-904D-15A9-7A577BF9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6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76AD-A2BB-A2A8-2A51-8D3F3161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E6F32-6F71-1A29-AFAE-179AE46B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A2F00C-499C-90FA-DE02-E8468D2EF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398393"/>
              </p:ext>
            </p:extLst>
          </p:nvPr>
        </p:nvGraphicFramePr>
        <p:xfrm>
          <a:off x="3983840" y="807260"/>
          <a:ext cx="6870007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460">
                  <a:extLst>
                    <a:ext uri="{9D8B030D-6E8A-4147-A177-3AD203B41FA5}">
                      <a16:colId xmlns:a16="http://schemas.microsoft.com/office/drawing/2014/main" val="4234553800"/>
                    </a:ext>
                  </a:extLst>
                </a:gridCol>
                <a:gridCol w="1366020">
                  <a:extLst>
                    <a:ext uri="{9D8B030D-6E8A-4147-A177-3AD203B41FA5}">
                      <a16:colId xmlns:a16="http://schemas.microsoft.com/office/drawing/2014/main" val="3131129816"/>
                    </a:ext>
                  </a:extLst>
                </a:gridCol>
                <a:gridCol w="727637">
                  <a:extLst>
                    <a:ext uri="{9D8B030D-6E8A-4147-A177-3AD203B41FA5}">
                      <a16:colId xmlns:a16="http://schemas.microsoft.com/office/drawing/2014/main" val="1952914632"/>
                    </a:ext>
                  </a:extLst>
                </a:gridCol>
                <a:gridCol w="1365694">
                  <a:extLst>
                    <a:ext uri="{9D8B030D-6E8A-4147-A177-3AD203B41FA5}">
                      <a16:colId xmlns:a16="http://schemas.microsoft.com/office/drawing/2014/main" val="773016963"/>
                    </a:ext>
                  </a:extLst>
                </a:gridCol>
                <a:gridCol w="1055716">
                  <a:extLst>
                    <a:ext uri="{9D8B030D-6E8A-4147-A177-3AD203B41FA5}">
                      <a16:colId xmlns:a16="http://schemas.microsoft.com/office/drawing/2014/main" val="344556167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114371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Night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 (UTC)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tel.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Observation time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Pair-hours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Pair-hours not T1T3 or T1T4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917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2024-02-22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520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2024-02-24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34.0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22.6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412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2024-05-17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0.98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0382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339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63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107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2024-05-26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12.3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8.2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48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A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2025-03-10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5.17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15.5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10.3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92827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2025-03-11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6.40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19.2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12.8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972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2025-05-07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16.2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7783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2025-05-15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806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2025-05-16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5.17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31.0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20.7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179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49.53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225.6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147.8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4604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6DC1B51-B66A-3701-25C6-D8EC74C90C3B}"/>
              </a:ext>
            </a:extLst>
          </p:cNvPr>
          <p:cNvSpPr txBox="1"/>
          <p:nvPr/>
        </p:nvSpPr>
        <p:spPr>
          <a:xfrm>
            <a:off x="7028986" y="6375450"/>
            <a:ext cx="363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~400 datapoints (~15-minutes) fitted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3ACC5-5E8C-654F-DBD7-92D65A2AFF90}"/>
              </a:ext>
            </a:extLst>
          </p:cNvPr>
          <p:cNvSpPr txBox="1"/>
          <p:nvPr/>
        </p:nvSpPr>
        <p:spPr>
          <a:xfrm>
            <a:off x="397736" y="2062418"/>
            <a:ext cx="240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83 days = 82.7  ¼-cycles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1E94F-C5C7-A154-24EC-B2BE8EF412A5}"/>
              </a:ext>
            </a:extLst>
          </p:cNvPr>
          <p:cNvSpPr txBox="1"/>
          <p:nvPr/>
        </p:nvSpPr>
        <p:spPr>
          <a:xfrm>
            <a:off x="397094" y="3822881"/>
            <a:ext cx="245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77 days = 76.7  ¼-cycles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76A0DB-D283-C255-81E8-C272374EDB84}"/>
              </a:ext>
            </a:extLst>
          </p:cNvPr>
          <p:cNvSpPr txBox="1"/>
          <p:nvPr/>
        </p:nvSpPr>
        <p:spPr>
          <a:xfrm>
            <a:off x="394952" y="4593465"/>
            <a:ext cx="240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 days = 56.8  ¼-cycles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3CFE2B-28F1-2A59-6771-E9C2C1E5230E}"/>
              </a:ext>
            </a:extLst>
          </p:cNvPr>
          <p:cNvGrpSpPr/>
          <p:nvPr/>
        </p:nvGrpSpPr>
        <p:grpSpPr>
          <a:xfrm>
            <a:off x="2936380" y="1580951"/>
            <a:ext cx="1024340" cy="4124532"/>
            <a:chOff x="2936380" y="1580951"/>
            <a:chExt cx="1024340" cy="41245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7361A4-4EFA-5077-4063-3920EADCD509}"/>
                </a:ext>
              </a:extLst>
            </p:cNvPr>
            <p:cNvSpPr txBox="1"/>
            <p:nvPr/>
          </p:nvSpPr>
          <p:spPr>
            <a:xfrm>
              <a:off x="2936380" y="159697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days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0D2E56-7A5D-4B2A-0DC5-12953CC5E34E}"/>
                </a:ext>
              </a:extLst>
            </p:cNvPr>
            <p:cNvSpPr txBox="1"/>
            <p:nvPr/>
          </p:nvSpPr>
          <p:spPr>
            <a:xfrm>
              <a:off x="2998627" y="3462270"/>
              <a:ext cx="686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day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518352-EEFB-3A8E-4B4C-FEDFE56C6180}"/>
                </a:ext>
              </a:extLst>
            </p:cNvPr>
            <p:cNvSpPr txBox="1"/>
            <p:nvPr/>
          </p:nvSpPr>
          <p:spPr>
            <a:xfrm>
              <a:off x="3009358" y="4232860"/>
              <a:ext cx="686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day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EBAAAF-BF91-6A2A-21C9-59FC9456E7A8}"/>
                </a:ext>
              </a:extLst>
            </p:cNvPr>
            <p:cNvSpPr txBox="1"/>
            <p:nvPr/>
          </p:nvSpPr>
          <p:spPr>
            <a:xfrm>
              <a:off x="3007210" y="493905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 days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420062-B1C3-A7B5-A5E2-3D93761B2FCD}"/>
                </a:ext>
              </a:extLst>
            </p:cNvPr>
            <p:cNvSpPr txBox="1"/>
            <p:nvPr/>
          </p:nvSpPr>
          <p:spPr>
            <a:xfrm>
              <a:off x="3030820" y="5336151"/>
              <a:ext cx="686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day</a:t>
              </a: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FB93CEFB-9A00-CC0B-8980-4B9E9D097172}"/>
                </a:ext>
              </a:extLst>
            </p:cNvPr>
            <p:cNvSpPr/>
            <p:nvPr/>
          </p:nvSpPr>
          <p:spPr>
            <a:xfrm>
              <a:off x="3754230" y="1580951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3C0B2B63-A94D-D6B1-A341-6350C78FDDC0}"/>
                </a:ext>
              </a:extLst>
            </p:cNvPr>
            <p:cNvSpPr/>
            <p:nvPr/>
          </p:nvSpPr>
          <p:spPr>
            <a:xfrm>
              <a:off x="3777840" y="3484879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322E0B34-B58A-B13B-59BE-AA5CAC80E0F5}"/>
                </a:ext>
              </a:extLst>
            </p:cNvPr>
            <p:cNvSpPr/>
            <p:nvPr/>
          </p:nvSpPr>
          <p:spPr>
            <a:xfrm>
              <a:off x="3775692" y="4255467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F9AC3955-CEEC-CD34-AE03-3FB9CD55A653}"/>
                </a:ext>
              </a:extLst>
            </p:cNvPr>
            <p:cNvSpPr/>
            <p:nvPr/>
          </p:nvSpPr>
          <p:spPr>
            <a:xfrm>
              <a:off x="3773544" y="4974538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F2D9474D-9BF7-872E-7FEE-826E3933A16E}"/>
                </a:ext>
              </a:extLst>
            </p:cNvPr>
            <p:cNvSpPr/>
            <p:nvPr/>
          </p:nvSpPr>
          <p:spPr>
            <a:xfrm>
              <a:off x="3771396" y="5371634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Left Brace 21">
            <a:extLst>
              <a:ext uri="{FF2B5EF4-FFF2-40B4-BE49-F238E27FC236}">
                <a16:creationId xmlns:a16="http://schemas.microsoft.com/office/drawing/2014/main" id="{BA5E76A0-A61A-C568-6B14-7486687E2CED}"/>
              </a:ext>
            </a:extLst>
          </p:cNvPr>
          <p:cNvSpPr/>
          <p:nvPr/>
        </p:nvSpPr>
        <p:spPr>
          <a:xfrm>
            <a:off x="3752082" y="2068205"/>
            <a:ext cx="182880" cy="32004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34E623B3-E2F4-58A4-2873-776D1DFB2D10}"/>
              </a:ext>
            </a:extLst>
          </p:cNvPr>
          <p:cNvSpPr/>
          <p:nvPr/>
        </p:nvSpPr>
        <p:spPr>
          <a:xfrm>
            <a:off x="3775692" y="3856221"/>
            <a:ext cx="182880" cy="32004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426EC075-A8D1-7713-D03F-494F2081F827}"/>
              </a:ext>
            </a:extLst>
          </p:cNvPr>
          <p:cNvSpPr/>
          <p:nvPr/>
        </p:nvSpPr>
        <p:spPr>
          <a:xfrm>
            <a:off x="3773544" y="4613931"/>
            <a:ext cx="182880" cy="32004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646572-5B55-5B20-1984-7B027960765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745388" y="2241104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989A05-7D56-440A-9CC7-B769197EA8B7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730361" y="4016239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69B0366-BAA8-7262-C04A-9FACE18C89E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728213" y="4773947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30BD262-8F95-D4D3-EA43-6FE5C0747D58}"/>
              </a:ext>
            </a:extLst>
          </p:cNvPr>
          <p:cNvSpPr txBox="1"/>
          <p:nvPr/>
        </p:nvSpPr>
        <p:spPr>
          <a:xfrm>
            <a:off x="394952" y="912566"/>
            <a:ext cx="215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629B4"/>
                </a:solidFill>
              </a:rPr>
              <a:t>Period = 4.0145 days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564AF-E5EB-6126-D9F9-93426BE7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C4A0E-8930-DC42-BD7C-A9953321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0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 animBg="1"/>
      <p:bldP spid="23" grpId="0" animBg="1"/>
      <p:bldP spid="24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AE738-671B-589E-E83E-689B65F29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74BA6-7034-D3C9-6D2E-674E819CA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0EF662-FB8C-A220-7749-8A2E7DB4FE07}"/>
              </a:ext>
            </a:extLst>
          </p:cNvPr>
          <p:cNvGraphicFramePr>
            <a:graphicFrameLocks noGrp="1"/>
          </p:cNvGraphicFramePr>
          <p:nvPr/>
        </p:nvGraphicFramePr>
        <p:xfrm>
          <a:off x="3983840" y="807260"/>
          <a:ext cx="6870007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460">
                  <a:extLst>
                    <a:ext uri="{9D8B030D-6E8A-4147-A177-3AD203B41FA5}">
                      <a16:colId xmlns:a16="http://schemas.microsoft.com/office/drawing/2014/main" val="4234553800"/>
                    </a:ext>
                  </a:extLst>
                </a:gridCol>
                <a:gridCol w="1366020">
                  <a:extLst>
                    <a:ext uri="{9D8B030D-6E8A-4147-A177-3AD203B41FA5}">
                      <a16:colId xmlns:a16="http://schemas.microsoft.com/office/drawing/2014/main" val="3131129816"/>
                    </a:ext>
                  </a:extLst>
                </a:gridCol>
                <a:gridCol w="727637">
                  <a:extLst>
                    <a:ext uri="{9D8B030D-6E8A-4147-A177-3AD203B41FA5}">
                      <a16:colId xmlns:a16="http://schemas.microsoft.com/office/drawing/2014/main" val="1952914632"/>
                    </a:ext>
                  </a:extLst>
                </a:gridCol>
                <a:gridCol w="1365694">
                  <a:extLst>
                    <a:ext uri="{9D8B030D-6E8A-4147-A177-3AD203B41FA5}">
                      <a16:colId xmlns:a16="http://schemas.microsoft.com/office/drawing/2014/main" val="773016963"/>
                    </a:ext>
                  </a:extLst>
                </a:gridCol>
                <a:gridCol w="1055716">
                  <a:extLst>
                    <a:ext uri="{9D8B030D-6E8A-4147-A177-3AD203B41FA5}">
                      <a16:colId xmlns:a16="http://schemas.microsoft.com/office/drawing/2014/main" val="344556167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114371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Night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 (UTC)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tel.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Observation time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Pair-hours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Pair-hours not T1T3 or T1T4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917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2024-02-22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520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2024-02-24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34.0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22.6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412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2024-05-17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0.98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0382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339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63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107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2024-05-26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12.3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8.2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48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A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2025-03-10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5.17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15.5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10.3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92827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2025-03-11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6.40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19.2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12.8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972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2025-05-07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16.2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7783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2025-05-15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806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2025-05-16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5.17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31.0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20.7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179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49.53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225.6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147.8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4604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B28CD57-709A-D037-9F62-93C47FC9BAB7}"/>
              </a:ext>
            </a:extLst>
          </p:cNvPr>
          <p:cNvSpPr txBox="1"/>
          <p:nvPr/>
        </p:nvSpPr>
        <p:spPr>
          <a:xfrm>
            <a:off x="7028986" y="6375450"/>
            <a:ext cx="363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~400 datapoints (~15-minutes) fitted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085652-70A9-DD4C-CEA0-3932635F6495}"/>
              </a:ext>
            </a:extLst>
          </p:cNvPr>
          <p:cNvSpPr txBox="1"/>
          <p:nvPr/>
        </p:nvSpPr>
        <p:spPr>
          <a:xfrm>
            <a:off x="397736" y="2062418"/>
            <a:ext cx="240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83 days = 82.7  ¼-cycles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7F98A-7215-29E0-E4E0-D7DC03F3E0A3}"/>
              </a:ext>
            </a:extLst>
          </p:cNvPr>
          <p:cNvSpPr txBox="1"/>
          <p:nvPr/>
        </p:nvSpPr>
        <p:spPr>
          <a:xfrm>
            <a:off x="397094" y="3822881"/>
            <a:ext cx="245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77 days = 76.7  ¼-cycles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3A3C3E-4E77-A846-2717-D47AAD36CB70}"/>
              </a:ext>
            </a:extLst>
          </p:cNvPr>
          <p:cNvSpPr txBox="1"/>
          <p:nvPr/>
        </p:nvSpPr>
        <p:spPr>
          <a:xfrm>
            <a:off x="394952" y="4593465"/>
            <a:ext cx="240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 days = 56.8  ¼-cycles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99ACAE-02E0-671D-C6A5-C87D9A498A18}"/>
              </a:ext>
            </a:extLst>
          </p:cNvPr>
          <p:cNvGrpSpPr/>
          <p:nvPr/>
        </p:nvGrpSpPr>
        <p:grpSpPr>
          <a:xfrm>
            <a:off x="2936380" y="1580951"/>
            <a:ext cx="1024340" cy="4124532"/>
            <a:chOff x="2936380" y="1580951"/>
            <a:chExt cx="1024340" cy="41245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C5FA60-E140-2BC7-AE59-FF686E660FD9}"/>
                </a:ext>
              </a:extLst>
            </p:cNvPr>
            <p:cNvSpPr txBox="1"/>
            <p:nvPr/>
          </p:nvSpPr>
          <p:spPr>
            <a:xfrm>
              <a:off x="2936380" y="159697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days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835E52-762A-5CD8-B9F3-E14A2C43E71A}"/>
                </a:ext>
              </a:extLst>
            </p:cNvPr>
            <p:cNvSpPr txBox="1"/>
            <p:nvPr/>
          </p:nvSpPr>
          <p:spPr>
            <a:xfrm>
              <a:off x="2998627" y="3462270"/>
              <a:ext cx="686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day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97EACF-2180-4187-5D2E-25819E0B0313}"/>
                </a:ext>
              </a:extLst>
            </p:cNvPr>
            <p:cNvSpPr txBox="1"/>
            <p:nvPr/>
          </p:nvSpPr>
          <p:spPr>
            <a:xfrm>
              <a:off x="3009358" y="4232860"/>
              <a:ext cx="686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day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EAEFC9-C3D7-30A4-9476-5FB9BEB74CD0}"/>
                </a:ext>
              </a:extLst>
            </p:cNvPr>
            <p:cNvSpPr txBox="1"/>
            <p:nvPr/>
          </p:nvSpPr>
          <p:spPr>
            <a:xfrm>
              <a:off x="3007210" y="493905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 days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274C38-1DDC-7ED6-0CFD-A0791E0B4D3C}"/>
                </a:ext>
              </a:extLst>
            </p:cNvPr>
            <p:cNvSpPr txBox="1"/>
            <p:nvPr/>
          </p:nvSpPr>
          <p:spPr>
            <a:xfrm>
              <a:off x="3030820" y="5336151"/>
              <a:ext cx="686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day</a:t>
              </a: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7AC5796A-2E05-2583-0AE1-EE5C8E78DC0C}"/>
                </a:ext>
              </a:extLst>
            </p:cNvPr>
            <p:cNvSpPr/>
            <p:nvPr/>
          </p:nvSpPr>
          <p:spPr>
            <a:xfrm>
              <a:off x="3754230" y="1580951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8DB553DE-AF6C-73C0-0192-99D1F521B136}"/>
                </a:ext>
              </a:extLst>
            </p:cNvPr>
            <p:cNvSpPr/>
            <p:nvPr/>
          </p:nvSpPr>
          <p:spPr>
            <a:xfrm>
              <a:off x="3777840" y="3484879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7C6E65E4-99EF-69B3-6603-EB774F69221B}"/>
                </a:ext>
              </a:extLst>
            </p:cNvPr>
            <p:cNvSpPr/>
            <p:nvPr/>
          </p:nvSpPr>
          <p:spPr>
            <a:xfrm>
              <a:off x="3775692" y="4255467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A94EE177-F30D-E1D4-38DA-BBD0889E72C6}"/>
                </a:ext>
              </a:extLst>
            </p:cNvPr>
            <p:cNvSpPr/>
            <p:nvPr/>
          </p:nvSpPr>
          <p:spPr>
            <a:xfrm>
              <a:off x="3773544" y="4974538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018842B2-7FC5-26BD-ED94-500F92AD5A3C}"/>
                </a:ext>
              </a:extLst>
            </p:cNvPr>
            <p:cNvSpPr/>
            <p:nvPr/>
          </p:nvSpPr>
          <p:spPr>
            <a:xfrm>
              <a:off x="3771396" y="5371634"/>
              <a:ext cx="182880" cy="32004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Left Brace 21">
            <a:extLst>
              <a:ext uri="{FF2B5EF4-FFF2-40B4-BE49-F238E27FC236}">
                <a16:creationId xmlns:a16="http://schemas.microsoft.com/office/drawing/2014/main" id="{627CC220-AD03-07A5-4F64-067A0C4F73FD}"/>
              </a:ext>
            </a:extLst>
          </p:cNvPr>
          <p:cNvSpPr/>
          <p:nvPr/>
        </p:nvSpPr>
        <p:spPr>
          <a:xfrm>
            <a:off x="3752082" y="2068205"/>
            <a:ext cx="182880" cy="32004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2252E89C-494F-12B1-CBDC-8F9E08C99A1F}"/>
              </a:ext>
            </a:extLst>
          </p:cNvPr>
          <p:cNvSpPr/>
          <p:nvPr/>
        </p:nvSpPr>
        <p:spPr>
          <a:xfrm>
            <a:off x="3775692" y="3856221"/>
            <a:ext cx="182880" cy="32004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7F70FA-3B06-ABB7-7FD1-04DB3282620C}"/>
              </a:ext>
            </a:extLst>
          </p:cNvPr>
          <p:cNvSpPr/>
          <p:nvPr/>
        </p:nvSpPr>
        <p:spPr>
          <a:xfrm>
            <a:off x="3773544" y="4613931"/>
            <a:ext cx="182880" cy="32004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C1B315-D8B3-469F-0915-ABA3A2C7635E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745388" y="2241104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7AF47C-6D72-EF0D-EC41-9C87D97A3DB1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730361" y="4016239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34E5AA-5620-5DA8-0F5C-9D877B6865C2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728213" y="4773947"/>
            <a:ext cx="914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9829CDF-1A93-A072-4598-B5B14B7BCB3B}"/>
              </a:ext>
            </a:extLst>
          </p:cNvPr>
          <p:cNvSpPr txBox="1"/>
          <p:nvPr/>
        </p:nvSpPr>
        <p:spPr>
          <a:xfrm>
            <a:off x="394952" y="912566"/>
            <a:ext cx="215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629B4"/>
                </a:solidFill>
              </a:rPr>
              <a:t>Period = 4.0145 days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C72B6D2-03FF-9D79-4F84-C1CFB26D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669" y="354864"/>
            <a:ext cx="4780557" cy="45791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Multiply 37">
            <a:extLst>
              <a:ext uri="{FF2B5EF4-FFF2-40B4-BE49-F238E27FC236}">
                <a16:creationId xmlns:a16="http://schemas.microsoft.com/office/drawing/2014/main" id="{1C53C70E-FB6B-6A14-85D5-6F7AA07C076B}"/>
              </a:ext>
            </a:extLst>
          </p:cNvPr>
          <p:cNvSpPr/>
          <p:nvPr/>
        </p:nvSpPr>
        <p:spPr>
          <a:xfrm>
            <a:off x="7334943" y="1166009"/>
            <a:ext cx="2283729" cy="2588273"/>
          </a:xfrm>
          <a:prstGeom prst="mathMultiply">
            <a:avLst>
              <a:gd name="adj1" fmla="val 773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CD5136-73AE-A620-62C3-FEBE797CD90D}"/>
              </a:ext>
            </a:extLst>
          </p:cNvPr>
          <p:cNvSpPr txBox="1"/>
          <p:nvPr/>
        </p:nvSpPr>
        <p:spPr>
          <a:xfrm>
            <a:off x="5677598" y="5186988"/>
            <a:ext cx="52374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a fixed-position telescope pair, visibility for a dynamic system depends on two independent clocks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937A0-E3FE-7E1C-4445-69B86612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A15A0-0938-404B-A4D6-F0B93944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99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8DC3-6228-BCE2-3AC3-78C316D0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camouflage plot: A very cool concept by Prasenjit et 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66D0D-CB82-C38E-E01E-A264B41C31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52" t="5532" r="5614"/>
          <a:stretch>
            <a:fillRect/>
          </a:stretch>
        </p:blipFill>
        <p:spPr>
          <a:xfrm>
            <a:off x="6434220" y="900317"/>
            <a:ext cx="5447330" cy="28483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21051A-CE49-E093-EAB8-785D900FBA2E}"/>
              </a:ext>
            </a:extLst>
          </p:cNvPr>
          <p:cNvSpPr txBox="1"/>
          <p:nvPr/>
        </p:nvSpPr>
        <p:spPr>
          <a:xfrm>
            <a:off x="171796" y="1188720"/>
            <a:ext cx="61292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a telescope 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orbital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Visibility pattern shown in 2D (time-versus-time)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principle, can place measurements in this space and adjust orbital parameters until the data “disappear”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playing with this, but errorbars/fluctuations in real data may limit its utility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5EA3A-772D-545D-F767-CE00516E53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2" t="5225" r="5438"/>
          <a:stretch>
            <a:fillRect/>
          </a:stretch>
        </p:blipFill>
        <p:spPr>
          <a:xfrm>
            <a:off x="6434220" y="3816223"/>
            <a:ext cx="5490269" cy="28284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0D641-4CBB-EFB0-F19D-DF0B294B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FD50F-5BB7-2259-F643-F529941B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2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7887-45A5-ECB1-AC8C-1862D3C4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7 – Single  Round Star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82539-41D8-BCFA-5F9C-2033A2F3B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5" y="1055938"/>
            <a:ext cx="5737788" cy="4668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82F89-EFAE-FA7A-6A30-6BEF742EF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7509"/>
            <a:ext cx="6095999" cy="468183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F931A-512A-976D-78D7-95AC5450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379DA-3995-5817-18E3-C7065D56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0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29DB-98D3-24AE-56F8-03AE891B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7 (single round star)  – Nights 5,6 – 1 day apart</a:t>
            </a:r>
          </a:p>
        </p:txBody>
      </p:sp>
      <p:pic>
        <p:nvPicPr>
          <p:cNvPr id="5" name="Fit07Night05">
            <a:hlinkClick r:id="" action="ppaction://media"/>
            <a:extLst>
              <a:ext uri="{FF2B5EF4-FFF2-40B4-BE49-F238E27FC236}">
                <a16:creationId xmlns:a16="http://schemas.microsoft.com/office/drawing/2014/main" id="{E42EA3BA-9AAC-E710-9546-79A4A1CD1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7135"/>
            <a:ext cx="6126480" cy="4414744"/>
          </a:xfrm>
          <a:prstGeom prst="rect">
            <a:avLst/>
          </a:prstGeom>
        </p:spPr>
      </p:pic>
      <p:pic>
        <p:nvPicPr>
          <p:cNvPr id="6" name="Fit07Night06">
            <a:hlinkClick r:id="" action="ppaction://media"/>
            <a:extLst>
              <a:ext uri="{FF2B5EF4-FFF2-40B4-BE49-F238E27FC236}">
                <a16:creationId xmlns:a16="http://schemas.microsoft.com/office/drawing/2014/main" id="{FBF137D5-D3B9-1689-E3AA-24E5A9057D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5520" y="1147135"/>
            <a:ext cx="6126480" cy="44147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D6B0E-0FEE-4056-399A-83A2965F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AE3BC-B3D5-35B2-1B9C-32099771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5CEF7-2F7A-D0B4-631E-EA8DBCB53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7 (single round star)  – Nights 7,8 – 1 day apart</a:t>
            </a:r>
          </a:p>
        </p:txBody>
      </p:sp>
      <p:pic>
        <p:nvPicPr>
          <p:cNvPr id="5" name="Fit07Night07">
            <a:hlinkClick r:id="" action="ppaction://media"/>
            <a:extLst>
              <a:ext uri="{FF2B5EF4-FFF2-40B4-BE49-F238E27FC236}">
                <a16:creationId xmlns:a16="http://schemas.microsoft.com/office/drawing/2014/main" id="{82BA9A62-679D-260E-EB47-34BB0EB58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29236"/>
            <a:ext cx="6126480" cy="4414744"/>
          </a:xfrm>
          <a:prstGeom prst="rect">
            <a:avLst/>
          </a:prstGeom>
        </p:spPr>
      </p:pic>
      <p:pic>
        <p:nvPicPr>
          <p:cNvPr id="6" name="Fit07Night08">
            <a:hlinkClick r:id="" action="ppaction://media"/>
            <a:extLst>
              <a:ext uri="{FF2B5EF4-FFF2-40B4-BE49-F238E27FC236}">
                <a16:creationId xmlns:a16="http://schemas.microsoft.com/office/drawing/2014/main" id="{526B7095-6AE4-4684-4612-2F27371597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129236"/>
            <a:ext cx="6126480" cy="441474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9774F-6F6A-022F-F55F-4406475E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CEF76-C47B-04CD-BC14-7BC298D9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0C41-264F-50DD-2A23-44FF6DDA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7 (single round star)  – Nights 10,11 – 1 day apart</a:t>
            </a:r>
          </a:p>
        </p:txBody>
      </p:sp>
      <p:pic>
        <p:nvPicPr>
          <p:cNvPr id="5" name="Fit07Night10">
            <a:hlinkClick r:id="" action="ppaction://media"/>
            <a:extLst>
              <a:ext uri="{FF2B5EF4-FFF2-40B4-BE49-F238E27FC236}">
                <a16:creationId xmlns:a16="http://schemas.microsoft.com/office/drawing/2014/main" id="{68FEEADC-D373-45DD-BF7F-65AFC4734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297267"/>
            <a:ext cx="6126480" cy="4414746"/>
          </a:xfrm>
          <a:prstGeom prst="rect">
            <a:avLst/>
          </a:prstGeom>
        </p:spPr>
      </p:pic>
      <p:pic>
        <p:nvPicPr>
          <p:cNvPr id="6" name="Fit07Night11">
            <a:hlinkClick r:id="" action="ppaction://media"/>
            <a:extLst>
              <a:ext uri="{FF2B5EF4-FFF2-40B4-BE49-F238E27FC236}">
                <a16:creationId xmlns:a16="http://schemas.microsoft.com/office/drawing/2014/main" id="{C645A185-8121-F819-BC51-3B811AFDE5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3932" y="1298900"/>
            <a:ext cx="6126480" cy="441474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CD423-7D6F-91AD-AEDC-8C2F0256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A72DF-C80C-123C-222A-3750D2E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A9B4-A7D6-1D1D-3CCF-EDC23E65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3 -  Binary Star with e=0 and T shifted 1.9 hours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6CF6F-0820-E6E4-7043-A217B9A7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08696"/>
            <a:ext cx="6045200" cy="5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DA1D0E-E49E-F0B8-E0E8-E52C2483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948" y="841278"/>
            <a:ext cx="6141834" cy="47739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D9938-0411-0829-BD53-E147D3A8F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B547D-60B0-950B-845D-B3204B9F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4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259E-0948-3F49-3DC9-B2EB3EB1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⍺ Virginis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0BFA-9040-706F-9BFC-7919763AA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509"/>
            <a:ext cx="10515600" cy="42211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binary of blue giant with main-sequence secondary: period 346853 sec (4.0145 days)</a:t>
            </a:r>
          </a:p>
          <a:p>
            <a:pPr>
              <a:lnSpc>
                <a:spcPct val="100000"/>
              </a:lnSpc>
            </a:pPr>
            <a:r>
              <a:rPr lang="en-US" dirty="0"/>
              <a:t>beyond spectroscopic binary - imaged by Hanbury Brown at Narrabri [1]</a:t>
            </a:r>
          </a:p>
          <a:p>
            <a:pPr>
              <a:lnSpc>
                <a:spcPct val="100000"/>
              </a:lnSpc>
            </a:pPr>
            <a:r>
              <a:rPr lang="en-US" dirty="0"/>
              <a:t>Both members are rapid rotators (gravitational darkening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</a:pPr>
            <a:r>
              <a:rPr lang="en-US" dirty="0"/>
              <a:t>Close proximity (semi-major axis ≈ 1.5 mas ~ θ</a:t>
            </a:r>
            <a:r>
              <a:rPr lang="en-US" baseline="-25000" dirty="0"/>
              <a:t>1</a:t>
            </a:r>
            <a:r>
              <a:rPr lang="en-US" dirty="0"/>
              <a:t> ≈ 0.9 mas)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ym typeface="Wingdings" pitchFamily="2" charset="2"/>
              </a:rPr>
              <a:t>gravitationally distorted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ym typeface="Wingdings" pitchFamily="2" charset="2"/>
              </a:rPr>
              <a:t>mutual reflectivity [2]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ym typeface="Wingdings" pitchFamily="2" charset="2"/>
              </a:rPr>
              <a:t>potentially affected by stellar winds [3]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31625-4F0E-1060-68D0-4EA9F654038C}"/>
              </a:ext>
            </a:extLst>
          </p:cNvPr>
          <p:cNvSpPr txBox="1"/>
          <p:nvPr/>
        </p:nvSpPr>
        <p:spPr>
          <a:xfrm>
            <a:off x="7758814" y="6104097"/>
            <a:ext cx="36938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Herbison-Evans et al, MNRAS (1971) </a:t>
            </a:r>
            <a:r>
              <a:rPr lang="en-US" sz="1400" b="1" dirty="0"/>
              <a:t>151</a:t>
            </a:r>
            <a:r>
              <a:rPr lang="en-US" sz="1400" dirty="0"/>
              <a:t> 161</a:t>
            </a:r>
          </a:p>
          <a:p>
            <a:r>
              <a:rPr lang="en-US" sz="1400" dirty="0"/>
              <a:t>[2] Bailey et al, Nature Ast. </a:t>
            </a:r>
            <a:r>
              <a:rPr lang="en-US" sz="1400" b="1" dirty="0"/>
              <a:t>3</a:t>
            </a:r>
            <a:r>
              <a:rPr lang="en-US" sz="1400" dirty="0"/>
              <a:t> (2019) 636</a:t>
            </a:r>
          </a:p>
          <a:p>
            <a:r>
              <a:rPr lang="en-US" sz="1400" dirty="0"/>
              <a:t>[3] Geis et al, </a:t>
            </a:r>
            <a:r>
              <a:rPr lang="en-US" sz="1400" dirty="0" err="1"/>
              <a:t>ApJ</a:t>
            </a:r>
            <a:r>
              <a:rPr lang="en-US" sz="1400" dirty="0"/>
              <a:t> </a:t>
            </a:r>
            <a:r>
              <a:rPr lang="en-US" sz="1400" b="1" dirty="0"/>
              <a:t>479</a:t>
            </a:r>
            <a:r>
              <a:rPr lang="en-US" sz="1400" dirty="0"/>
              <a:t> (1997) 408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BBF3C41-2C2C-5B50-AA74-126830530FB2}"/>
              </a:ext>
            </a:extLst>
          </p:cNvPr>
          <p:cNvSpPr/>
          <p:nvPr/>
        </p:nvSpPr>
        <p:spPr>
          <a:xfrm>
            <a:off x="7734183" y="2449675"/>
            <a:ext cx="308344" cy="2083981"/>
          </a:xfrm>
          <a:prstGeom prst="righ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E288C-A405-B160-DF17-C0945E0302D6}"/>
              </a:ext>
            </a:extLst>
          </p:cNvPr>
          <p:cNvSpPr txBox="1"/>
          <p:nvPr/>
        </p:nvSpPr>
        <p:spPr>
          <a:xfrm>
            <a:off x="8103370" y="3168499"/>
            <a:ext cx="2971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Two orbiting circular stars is</a:t>
            </a:r>
          </a:p>
          <a:p>
            <a:r>
              <a:rPr lang="en-US" dirty="0">
                <a:solidFill>
                  <a:srgbClr val="7030A0"/>
                </a:solidFill>
              </a:rPr>
              <a:t>clearly a crude approximation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CA3AF-D927-1427-E351-7DAA58BE05E8}"/>
              </a:ext>
            </a:extLst>
          </p:cNvPr>
          <p:cNvSpPr txBox="1"/>
          <p:nvPr/>
        </p:nvSpPr>
        <p:spPr>
          <a:xfrm>
            <a:off x="8574156" y="3833035"/>
            <a:ext cx="17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… nevertheless…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396B1-639E-D1A6-F5C0-3C7E3ABA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6AB7B-F35D-72E9-7E94-DC2FB4C20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6B93-FCBE-2632-A70A-5F925CD6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3 -  e=0  -  Nights 0,1 – 2  days apart</a:t>
            </a:r>
          </a:p>
        </p:txBody>
      </p:sp>
      <p:pic>
        <p:nvPicPr>
          <p:cNvPr id="5" name="Fit03Night00">
            <a:hlinkClick r:id="" action="ppaction://media"/>
            <a:extLst>
              <a:ext uri="{FF2B5EF4-FFF2-40B4-BE49-F238E27FC236}">
                <a16:creationId xmlns:a16="http://schemas.microsoft.com/office/drawing/2014/main" id="{70798ED9-DBEB-C5E9-F03A-F702A5D25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81826"/>
            <a:ext cx="6126480" cy="4414746"/>
          </a:xfrm>
          <a:prstGeom prst="rect">
            <a:avLst/>
          </a:prstGeom>
        </p:spPr>
      </p:pic>
      <p:pic>
        <p:nvPicPr>
          <p:cNvPr id="6" name="Fit03Night01">
            <a:hlinkClick r:id="" action="ppaction://media"/>
            <a:extLst>
              <a:ext uri="{FF2B5EF4-FFF2-40B4-BE49-F238E27FC236}">
                <a16:creationId xmlns:a16="http://schemas.microsoft.com/office/drawing/2014/main" id="{699C230A-5DB5-61A3-3830-CF63A97C97B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081825"/>
            <a:ext cx="6126480" cy="441474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30D8D-0F85-8630-38AB-6AB589C6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464FD-F0FE-5313-FA8D-322FF6D4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7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B39E-7C71-F55D-D220-0CD190900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3 -  e=0  -   Nights 5,6  - 1 day apart</a:t>
            </a:r>
          </a:p>
        </p:txBody>
      </p:sp>
      <p:pic>
        <p:nvPicPr>
          <p:cNvPr id="5" name="Fit03Night05">
            <a:hlinkClick r:id="" action="ppaction://media"/>
            <a:extLst>
              <a:ext uri="{FF2B5EF4-FFF2-40B4-BE49-F238E27FC236}">
                <a16:creationId xmlns:a16="http://schemas.microsoft.com/office/drawing/2014/main" id="{05096407-8944-FDE5-3142-833154857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188729"/>
            <a:ext cx="6126481" cy="4414745"/>
          </a:xfrm>
          <a:prstGeom prst="rect">
            <a:avLst/>
          </a:prstGeom>
        </p:spPr>
      </p:pic>
      <p:pic>
        <p:nvPicPr>
          <p:cNvPr id="6" name="Fit03Night06">
            <a:hlinkClick r:id="" action="ppaction://media"/>
            <a:extLst>
              <a:ext uri="{FF2B5EF4-FFF2-40B4-BE49-F238E27FC236}">
                <a16:creationId xmlns:a16="http://schemas.microsoft.com/office/drawing/2014/main" id="{AB82DEBC-E017-9E87-5AEB-FDF8CFD83E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5520" y="1188729"/>
            <a:ext cx="6126480" cy="441474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0E8D9-646B-25FD-D5D5-B127FE44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A51DF-A7F7-553C-DD45-66E7A513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8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A349-7BE6-2423-D073-7EAD6314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3 -  e=0  -   Nights 7,8  - 1 day apart</a:t>
            </a:r>
          </a:p>
        </p:txBody>
      </p:sp>
      <p:pic>
        <p:nvPicPr>
          <p:cNvPr id="5" name="Fit03Night07">
            <a:hlinkClick r:id="" action="ppaction://media"/>
            <a:extLst>
              <a:ext uri="{FF2B5EF4-FFF2-40B4-BE49-F238E27FC236}">
                <a16:creationId xmlns:a16="http://schemas.microsoft.com/office/drawing/2014/main" id="{2F11818B-924F-47A3-A462-03C991D1C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112864"/>
            <a:ext cx="6126480" cy="4414747"/>
          </a:xfrm>
          <a:prstGeom prst="rect">
            <a:avLst/>
          </a:prstGeom>
        </p:spPr>
      </p:pic>
      <p:pic>
        <p:nvPicPr>
          <p:cNvPr id="6" name="Fit03Night08">
            <a:hlinkClick r:id="" action="ppaction://media"/>
            <a:extLst>
              <a:ext uri="{FF2B5EF4-FFF2-40B4-BE49-F238E27FC236}">
                <a16:creationId xmlns:a16="http://schemas.microsoft.com/office/drawing/2014/main" id="{825713DE-A0AD-5AE1-C874-23069F7C04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112864"/>
            <a:ext cx="6126480" cy="441474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69384-6486-A420-057C-C6B3ACE0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17629-E5CA-267C-AC0C-1439B7CA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8D30-6D9F-73E7-29D2-DB8F69A3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3 - e=0 – Days 9,10 – 8 days apart</a:t>
            </a:r>
          </a:p>
        </p:txBody>
      </p:sp>
      <p:pic>
        <p:nvPicPr>
          <p:cNvPr id="5" name="Fit03Night09">
            <a:hlinkClick r:id="" action="ppaction://media"/>
            <a:extLst>
              <a:ext uri="{FF2B5EF4-FFF2-40B4-BE49-F238E27FC236}">
                <a16:creationId xmlns:a16="http://schemas.microsoft.com/office/drawing/2014/main" id="{AC2FBF2E-3909-8F7B-0ED8-479C9E1D8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12404"/>
            <a:ext cx="6126479" cy="4414744"/>
          </a:xfrm>
          <a:prstGeom prst="rect">
            <a:avLst/>
          </a:prstGeom>
        </p:spPr>
      </p:pic>
      <p:pic>
        <p:nvPicPr>
          <p:cNvPr id="6" name="Fit03Night10">
            <a:hlinkClick r:id="" action="ppaction://media"/>
            <a:extLst>
              <a:ext uri="{FF2B5EF4-FFF2-40B4-BE49-F238E27FC236}">
                <a16:creationId xmlns:a16="http://schemas.microsoft.com/office/drawing/2014/main" id="{3030454E-B8E1-9EC2-C6DB-92CFC989D15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221628"/>
            <a:ext cx="6126480" cy="441474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0ADA3-555C-049A-7DCD-E892CAB8F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4783C-AE2B-CF37-E478-B6D53C3A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0730-CCF7-F848-D239-C9DABC41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3 - e=0 – Days 10,11 – 1 day apart</a:t>
            </a:r>
          </a:p>
        </p:txBody>
      </p:sp>
      <p:pic>
        <p:nvPicPr>
          <p:cNvPr id="5" name="Fit03Night10">
            <a:hlinkClick r:id="" action="ppaction://media"/>
            <a:extLst>
              <a:ext uri="{FF2B5EF4-FFF2-40B4-BE49-F238E27FC236}">
                <a16:creationId xmlns:a16="http://schemas.microsoft.com/office/drawing/2014/main" id="{89C7D652-D025-6951-9655-5F695DDAD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9" y="1131476"/>
            <a:ext cx="6126480" cy="4414744"/>
          </a:xfrm>
          <a:prstGeom prst="rect">
            <a:avLst/>
          </a:prstGeom>
        </p:spPr>
      </p:pic>
      <p:pic>
        <p:nvPicPr>
          <p:cNvPr id="6" name="Fit03Night11">
            <a:hlinkClick r:id="" action="ppaction://media"/>
            <a:extLst>
              <a:ext uri="{FF2B5EF4-FFF2-40B4-BE49-F238E27FC236}">
                <a16:creationId xmlns:a16="http://schemas.microsoft.com/office/drawing/2014/main" id="{132046FF-F333-AB2A-1263-810E3C4180B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3601" y="1124606"/>
            <a:ext cx="6126480" cy="441474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FEE21-E02A-06B7-F22E-A543B53D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5AE06-DE01-CF58-D240-CBC318E9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0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CDAB3-709F-4BA4-2A72-04529CA6A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27" y="0"/>
            <a:ext cx="6980464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9AEB7C-24F8-2284-E4D6-2309D3815C76}"/>
              </a:ext>
            </a:extLst>
          </p:cNvPr>
          <p:cNvSpPr/>
          <p:nvPr/>
        </p:nvSpPr>
        <p:spPr>
          <a:xfrm>
            <a:off x="6195060" y="2560320"/>
            <a:ext cx="4846320" cy="2400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9194F-576C-5A63-98FB-086B1599048F}"/>
              </a:ext>
            </a:extLst>
          </p:cNvPr>
          <p:cNvSpPr txBox="1"/>
          <p:nvPr/>
        </p:nvSpPr>
        <p:spPr>
          <a:xfrm>
            <a:off x="5896898" y="261591"/>
            <a:ext cx="55390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LMFIT bootstrap of 20,000 variations</a:t>
            </a:r>
          </a:p>
          <a:p>
            <a:r>
              <a:rPr lang="en-US" dirty="0"/>
              <a:t>(Consistent with </a:t>
            </a:r>
            <a:r>
              <a:rPr lang="en-US" dirty="0" err="1"/>
              <a:t>TMinuit</a:t>
            </a:r>
            <a:r>
              <a:rPr lang="en-US" dirty="0"/>
              <a:t> fit)</a:t>
            </a:r>
          </a:p>
          <a:p>
            <a:endParaRPr lang="en-US" dirty="0"/>
          </a:p>
          <a:p>
            <a:r>
              <a:rPr lang="en-US" dirty="0"/>
              <a:t>T0 fixed;  θ</a:t>
            </a:r>
            <a:r>
              <a:rPr lang="en-US" baseline="-25000" dirty="0"/>
              <a:t>2</a:t>
            </a:r>
            <a:r>
              <a:rPr lang="en-US" dirty="0"/>
              <a:t> = 0.4 mas, as per HB</a:t>
            </a:r>
          </a:p>
          <a:p>
            <a:endParaRPr lang="en-US" dirty="0"/>
          </a:p>
          <a:p>
            <a:r>
              <a:rPr lang="en-US" dirty="0"/>
              <a:t>3 eccentricity regions: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e=0 fits best, but discrepant with spectroscopy by &gt;3𝜎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e≈0.2 produces eclipses which are not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e≈0.06 consistent with some spectroscopic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(e≈0.14, taken as given by HB, is disfavored)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6906F-4DDD-3CC4-6F08-E516A9B0A598}"/>
              </a:ext>
            </a:extLst>
          </p:cNvPr>
          <p:cNvGrpSpPr/>
          <p:nvPr/>
        </p:nvGrpSpPr>
        <p:grpSpPr>
          <a:xfrm>
            <a:off x="8006234" y="3364760"/>
            <a:ext cx="2769995" cy="3180089"/>
            <a:chOff x="8006234" y="3364760"/>
            <a:chExt cx="2769995" cy="31800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31C2E2-5E10-17F9-8D1E-3E8DA9413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6234" y="3364760"/>
              <a:ext cx="2769995" cy="31800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4540B1-95F2-BFA6-5FEF-877C64B0DE2D}"/>
                </a:ext>
              </a:extLst>
            </p:cNvPr>
            <p:cNvSpPr txBox="1"/>
            <p:nvPr/>
          </p:nvSpPr>
          <p:spPr>
            <a:xfrm>
              <a:off x="9394204" y="3928345"/>
              <a:ext cx="362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8ADFE8D-2AE4-CDF8-08A7-7EFF1152C21A}"/>
              </a:ext>
            </a:extLst>
          </p:cNvPr>
          <p:cNvSpPr txBox="1"/>
          <p:nvPr/>
        </p:nvSpPr>
        <p:spPr>
          <a:xfrm>
            <a:off x="146011" y="600906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556AB-E8C5-ECBB-7FAE-9036B28A1A8C}"/>
              </a:ext>
            </a:extLst>
          </p:cNvPr>
          <p:cNvSpPr/>
          <p:nvPr/>
        </p:nvSpPr>
        <p:spPr>
          <a:xfrm>
            <a:off x="523800" y="875764"/>
            <a:ext cx="333746" cy="56690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561E2E-1C9B-5067-C8E8-EBB7C8F8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116453-F1C2-563C-BB7C-744AB28B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D4C9F9-6246-0E09-FB25-830FBEE8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3" y="0"/>
            <a:ext cx="70179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310FA-64F3-A07C-18A3-B0CD5C13FE40}"/>
              </a:ext>
            </a:extLst>
          </p:cNvPr>
          <p:cNvSpPr txBox="1"/>
          <p:nvPr/>
        </p:nvSpPr>
        <p:spPr>
          <a:xfrm>
            <a:off x="6096000" y="1030309"/>
            <a:ext cx="56381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setting e=0.05 (not necessarily the “best”)</a:t>
            </a:r>
          </a:p>
          <a:p>
            <a:endParaRPr lang="en-US" dirty="0"/>
          </a:p>
          <a:p>
            <a:r>
              <a:rPr lang="en-US" dirty="0"/>
              <a:t>Reasonable, well defined/constrained orbital parameters</a:t>
            </a:r>
          </a:p>
          <a:p>
            <a:endParaRPr lang="en-US" dirty="0"/>
          </a:p>
          <a:p>
            <a:r>
              <a:rPr lang="en-US" dirty="0"/>
              <a:t>Still, this remains a </a:t>
            </a:r>
            <a:r>
              <a:rPr lang="en-US" i="1" dirty="0"/>
              <a:t>work in progress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C5163C-C657-BDEA-0142-DCD9A0C1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53E30-F35C-A591-C0E1-D03D6AF8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43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8AFE-1D2B-265B-6F20-16C769BA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D031F-24A6-5FD3-F8BE-5FC700784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88" y="995826"/>
            <a:ext cx="10515600" cy="5628640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/>
              <a:t>VERITAS has analyzed ~150 pair-hours of observations on Spica with good coverage in (u,v)</a:t>
            </a:r>
          </a:p>
          <a:p>
            <a:pPr lvl="1">
              <a:spcBef>
                <a:spcPts val="400"/>
              </a:spcBef>
            </a:pPr>
            <a:r>
              <a:rPr lang="en-US"/>
              <a:t>another ~90 pair-hours not yet fully analyzed</a:t>
            </a:r>
          </a:p>
          <a:p>
            <a:pPr>
              <a:spcBef>
                <a:spcPts val="1600"/>
              </a:spcBef>
            </a:pPr>
            <a:r>
              <a:rPr lang="en-US"/>
              <a:t>While a fitting code can/will return parameters, visualizing data-theory is valuable</a:t>
            </a:r>
          </a:p>
          <a:p>
            <a:pPr>
              <a:spcBef>
                <a:spcPts val="1600"/>
              </a:spcBef>
            </a:pPr>
            <a:r>
              <a:rPr lang="en-US"/>
              <a:t>Display/comparison of data-vs-theory is non-trivial for fixed telescope arrays</a:t>
            </a:r>
          </a:p>
          <a:p>
            <a:pPr>
              <a:spcBef>
                <a:spcPts val="1600"/>
              </a:spcBef>
            </a:pPr>
            <a:r>
              <a:rPr lang="en-US"/>
              <a:t>Visibility measured by any pair on a dynamic system depends </a:t>
            </a:r>
            <a:br>
              <a:rPr lang="en-US"/>
            </a:br>
            <a:r>
              <a:rPr lang="en-US"/>
              <a:t>on 2 independent times, further complicating visualization</a:t>
            </a:r>
          </a:p>
          <a:p>
            <a:pPr>
              <a:spcBef>
                <a:spcPts val="1600"/>
              </a:spcBef>
            </a:pPr>
            <a:r>
              <a:rPr lang="en-US"/>
              <a:t>A standard binary star model is being used to fit </a:t>
            </a:r>
            <a:r>
              <a:rPr lang="en-US">
                <a:solidFill>
                  <a:srgbClr val="0629B4"/>
                </a:solidFill>
              </a:rPr>
              <a:t>preliminary</a:t>
            </a:r>
            <a:r>
              <a:rPr lang="en-US"/>
              <a:t> </a:t>
            </a:r>
            <a:br>
              <a:rPr lang="en-US"/>
            </a:br>
            <a:r>
              <a:rPr lang="en-US"/>
              <a:t>VERITAS data</a:t>
            </a:r>
          </a:p>
          <a:p>
            <a:pPr lvl="1">
              <a:lnSpc>
                <a:spcPct val="100000"/>
              </a:lnSpc>
            </a:pPr>
            <a:r>
              <a:rPr lang="en-US"/>
              <a:t>reasonable fits are achievable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rgbClr val="0629B4"/>
                </a:solidFill>
              </a:rPr>
              <a:t>preliminary</a:t>
            </a:r>
            <a:r>
              <a:rPr lang="en-US"/>
              <a:t> result: perhaps somewhat low eccentricity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rgbClr val="0629B4"/>
                </a:solidFill>
              </a:rPr>
              <a:t>preliminary</a:t>
            </a:r>
            <a:r>
              <a:rPr lang="en-US"/>
              <a:t> result: sensitivity to time of periastron, </a:t>
            </a:r>
            <a:r>
              <a:rPr lang="en-US" dirty="0"/>
              <a:t>line of </a:t>
            </a:r>
            <a:r>
              <a:rPr lang="en-US" dirty="0" err="1"/>
              <a:t>apsides</a:t>
            </a:r>
            <a:br>
              <a:rPr lang="en-US" dirty="0" err="1"/>
            </a:br>
            <a:r>
              <a:rPr lang="en-US" dirty="0" err="1"/>
              <a:t>which have non-negligible uncertainties from spectroscopy</a:t>
            </a:r>
          </a:p>
          <a:p>
            <a:pPr lvl="1">
              <a:lnSpc>
                <a:spcPct val="100000"/>
              </a:lnSpc>
            </a:pPr>
            <a:r>
              <a:rPr lang="en-US" i="1" dirty="0" err="1"/>
              <a:t>may have statistical power to probe love number</a:t>
            </a:r>
          </a:p>
          <a:p>
            <a:pPr>
              <a:spcBef>
                <a:spcPts val="1600"/>
              </a:spcBef>
            </a:pPr>
            <a:r>
              <a:rPr lang="en-US" i="1" dirty="0" err="1"/>
              <a:t>21</a:t>
            </a:r>
            <a:r>
              <a:rPr lang="en-US" i="1" baseline="30000" dirty="0" err="1"/>
              <a:t>st</a:t>
            </a:r>
            <a:r>
              <a:rPr lang="en-US" i="1" dirty="0" err="1"/>
              <a:t> century SII is continuing its steps towards more </a:t>
            </a:r>
            <a:br>
              <a:rPr lang="en-US" i="1" dirty="0" err="1"/>
            </a:br>
            <a:r>
              <a:rPr lang="en-US" i="1" dirty="0" err="1"/>
              <a:t>complex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69990-A0F3-4E81-E50C-9F7A1E676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446"/>
          <a:stretch>
            <a:fillRect/>
          </a:stretch>
        </p:blipFill>
        <p:spPr>
          <a:xfrm>
            <a:off x="7237808" y="4705079"/>
            <a:ext cx="4954192" cy="190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D8337-FB4A-B27F-0B3B-D4D505209A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446"/>
          <a:stretch>
            <a:fillRect/>
          </a:stretch>
        </p:blipFill>
        <p:spPr>
          <a:xfrm>
            <a:off x="7237808" y="2822618"/>
            <a:ext cx="4954192" cy="1908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520CF8-BA90-7E75-F76C-C6DBB692975F}"/>
              </a:ext>
            </a:extLst>
          </p:cNvPr>
          <p:cNvSpPr txBox="1"/>
          <p:nvPr/>
        </p:nvSpPr>
        <p:spPr>
          <a:xfrm>
            <a:off x="10573556" y="5336022"/>
            <a:ext cx="112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629B4"/>
                </a:solidFill>
              </a:rPr>
              <a:t>Mean ≈ 0.0</a:t>
            </a:r>
          </a:p>
          <a:p>
            <a:r>
              <a:rPr lang="en-US" sz="1600">
                <a:solidFill>
                  <a:srgbClr val="0629B4"/>
                </a:solidFill>
              </a:rPr>
              <a:t>sigma ≈ 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77950B-E8A5-8CD7-5B8D-86FC256B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93A679-399F-B31A-DA1D-60102607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10C7B-6C40-69D4-09A5-66496BDE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854" y="1911344"/>
            <a:ext cx="9000292" cy="4578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A51145-ECB5-387A-AD82-E3BAFACE8BB0}"/>
              </a:ext>
            </a:extLst>
          </p:cNvPr>
          <p:cNvSpPr txBox="1"/>
          <p:nvPr/>
        </p:nvSpPr>
        <p:spPr>
          <a:xfrm>
            <a:off x="2648902" y="682942"/>
            <a:ext cx="6918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Thanks for your attention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5A8D40-B9F4-DF2E-63FD-97EB40E6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9F379-A850-7E4F-6A0E-93B6B627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1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4D2C-D1ED-EC7F-A0D6-FC5FB4C8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 binary system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4BB966-982E-3851-9EB5-1ABD3AEF9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917431"/>
              </p:ext>
            </p:extLst>
          </p:nvPr>
        </p:nvGraphicFramePr>
        <p:xfrm>
          <a:off x="93646" y="827711"/>
          <a:ext cx="12004708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634">
                  <a:extLst>
                    <a:ext uri="{9D8B030D-6E8A-4147-A177-3AD203B41FA5}">
                      <a16:colId xmlns:a16="http://schemas.microsoft.com/office/drawing/2014/main" val="2320559584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572065678"/>
                    </a:ext>
                  </a:extLst>
                </a:gridCol>
                <a:gridCol w="3249316">
                  <a:extLst>
                    <a:ext uri="{9D8B030D-6E8A-4147-A177-3AD203B41FA5}">
                      <a16:colId xmlns:a16="http://schemas.microsoft.com/office/drawing/2014/main" val="1016433585"/>
                    </a:ext>
                  </a:extLst>
                </a:gridCol>
                <a:gridCol w="3440634">
                  <a:extLst>
                    <a:ext uri="{9D8B030D-6E8A-4147-A177-3AD203B41FA5}">
                      <a16:colId xmlns:a16="http://schemas.microsoft.com/office/drawing/2014/main" val="2074617737"/>
                    </a:ext>
                  </a:extLst>
                </a:gridCol>
                <a:gridCol w="1510774">
                  <a:extLst>
                    <a:ext uri="{9D8B030D-6E8A-4147-A177-3AD203B41FA5}">
                      <a16:colId xmlns:a16="http://schemas.microsoft.com/office/drawing/2014/main" val="474814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HB 1971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26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Known.  Not a fit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4.0145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4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of periastron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HJD 2454189.40 ± 0.2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742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Eccentricity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time dep. of doppler-shifted spectral lines.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Several estimates exist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 0.146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7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Longitude of periastron</a:t>
                      </a:r>
                    </a:p>
                    <a:p>
                      <a:r>
                        <a:rPr lang="en-US" dirty="0"/>
                        <a:t>(line of </a:t>
                      </a:r>
                      <a:r>
                        <a:rPr lang="en-US" dirty="0" err="1"/>
                        <a:t>apsides</a:t>
                      </a:r>
                      <a:r>
                        <a:rPr lang="en-US" dirty="0"/>
                        <a:t>, major axis)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spectroscopy – evolves with time over 120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Spectroscopy uncertainties significant -&gt;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6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Position angle of line of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0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Inclination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15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Semimajor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75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θ</a:t>
                      </a:r>
                      <a:r>
                        <a:rPr lang="en-US" baseline="-25000" dirty="0"/>
                        <a:t>UD,1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UD ang. diam. of 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61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θ</a:t>
                      </a:r>
                      <a:r>
                        <a:rPr lang="en-US" baseline="-25000" dirty="0"/>
                        <a:t>UD,2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UD ang. diam. of 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Dimmer.  Reduced sensitivity.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Fit param (often fixed)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Fixed 0.4 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14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Brightness ratio (&gt;1)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61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Instrumental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zero-baseline |V|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718147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728941-3929-B799-6EAB-D89E2BEB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0D3D0-B7DF-74F6-3387-51A5A917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74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6F74C-C3A1-7FCA-E946-1DE2A2DF6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E2A91-D67D-A1DA-FB21-208D15F0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 binary system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1D2CFB-4D8B-5A8A-12F6-BD9AEA98D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4786"/>
              </p:ext>
            </p:extLst>
          </p:nvPr>
        </p:nvGraphicFramePr>
        <p:xfrm>
          <a:off x="93646" y="827711"/>
          <a:ext cx="12004708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634">
                  <a:extLst>
                    <a:ext uri="{9D8B030D-6E8A-4147-A177-3AD203B41FA5}">
                      <a16:colId xmlns:a16="http://schemas.microsoft.com/office/drawing/2014/main" val="2320559584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572065678"/>
                    </a:ext>
                  </a:extLst>
                </a:gridCol>
                <a:gridCol w="3249316">
                  <a:extLst>
                    <a:ext uri="{9D8B030D-6E8A-4147-A177-3AD203B41FA5}">
                      <a16:colId xmlns:a16="http://schemas.microsoft.com/office/drawing/2014/main" val="1016433585"/>
                    </a:ext>
                  </a:extLst>
                </a:gridCol>
                <a:gridCol w="3440634">
                  <a:extLst>
                    <a:ext uri="{9D8B030D-6E8A-4147-A177-3AD203B41FA5}">
                      <a16:colId xmlns:a16="http://schemas.microsoft.com/office/drawing/2014/main" val="2074617737"/>
                    </a:ext>
                  </a:extLst>
                </a:gridCol>
                <a:gridCol w="1510774">
                  <a:extLst>
                    <a:ext uri="{9D8B030D-6E8A-4147-A177-3AD203B41FA5}">
                      <a16:colId xmlns:a16="http://schemas.microsoft.com/office/drawing/2014/main" val="474814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HB 1971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26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Known.  Not a fit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4.0145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4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of periastron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HJD 2454189.40 ± 0.2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742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Eccentricity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time dep. of doppler-shifted spectral lines.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Several estimates exist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 0.146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7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Longitude of periastron</a:t>
                      </a:r>
                    </a:p>
                    <a:p>
                      <a:r>
                        <a:rPr lang="en-US" dirty="0"/>
                        <a:t>(line of </a:t>
                      </a:r>
                      <a:r>
                        <a:rPr lang="en-US" dirty="0" err="1"/>
                        <a:t>apsides</a:t>
                      </a:r>
                      <a:r>
                        <a:rPr lang="en-US" dirty="0"/>
                        <a:t>, major axis)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spectroscopy – evolves with time over 120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Spectroscopy uncertainties significant -&gt;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6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Position angle of line of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0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Inclination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15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Semimajor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75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θ</a:t>
                      </a:r>
                      <a:r>
                        <a:rPr lang="en-US" baseline="-25000" dirty="0"/>
                        <a:t>UD,1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UD ang. diam. of 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61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θ</a:t>
                      </a:r>
                      <a:r>
                        <a:rPr lang="en-US" baseline="-25000" dirty="0"/>
                        <a:t>UD,2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UD ang. diam. of 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Dimmer.  Reduced sensitivity.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Fit param (often fixed)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Fixed 0.4 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14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Brightness ratio (&gt;1)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61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Instrumental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zero-baseline |V|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71814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2B05F68-74F1-BE22-3A6C-302E27A3D73B}"/>
              </a:ext>
            </a:extLst>
          </p:cNvPr>
          <p:cNvSpPr/>
          <p:nvPr/>
        </p:nvSpPr>
        <p:spPr>
          <a:xfrm>
            <a:off x="80394" y="615677"/>
            <a:ext cx="12192000" cy="1358899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0443A-883D-4FEE-4D44-0E3DCD49598D}"/>
              </a:ext>
            </a:extLst>
          </p:cNvPr>
          <p:cNvSpPr/>
          <p:nvPr/>
        </p:nvSpPr>
        <p:spPr>
          <a:xfrm>
            <a:off x="0" y="4684645"/>
            <a:ext cx="12192000" cy="1872876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60A184-4727-FF58-BB3B-3F93E80FD7C5}"/>
              </a:ext>
            </a:extLst>
          </p:cNvPr>
          <p:cNvSpPr/>
          <p:nvPr/>
        </p:nvSpPr>
        <p:spPr>
          <a:xfrm>
            <a:off x="3909060" y="1791365"/>
            <a:ext cx="8282940" cy="294456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202660-9D85-46EF-A295-85D90DB5EE36}"/>
              </a:ext>
            </a:extLst>
          </p:cNvPr>
          <p:cNvGrpSpPr/>
          <p:nvPr/>
        </p:nvGrpSpPr>
        <p:grpSpPr>
          <a:xfrm>
            <a:off x="4781209" y="668685"/>
            <a:ext cx="6322735" cy="5466684"/>
            <a:chOff x="4781209" y="774701"/>
            <a:chExt cx="6322735" cy="54666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4A2491-3553-F3F1-B2C7-76103163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1209" y="774701"/>
              <a:ext cx="6311305" cy="54314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06F5D8-D42C-C78E-D945-D675416272EC}"/>
                </a:ext>
              </a:extLst>
            </p:cNvPr>
            <p:cNvSpPr txBox="1"/>
            <p:nvPr/>
          </p:nvSpPr>
          <p:spPr>
            <a:xfrm>
              <a:off x="7669414" y="5933608"/>
              <a:ext cx="3434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Bonneau, </a:t>
              </a:r>
              <a:r>
                <a:rPr lang="en-US" sz="1400" dirty="0" err="1"/>
                <a:t>Millour</a:t>
              </a:r>
              <a:r>
                <a:rPr lang="en-US" sz="1400" dirty="0"/>
                <a:t>, Meiland arxiv:1510:08229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5650D-69F5-5F56-D3B3-2F69FC56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C92F4-BEE3-E3FE-05F6-A8A6C4FF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3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4A138-F055-2DF2-4691-D4FF1AEF1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32E2-EC4A-2E1B-4934-66690EF3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 binary system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A7CD51-CB11-4A71-B84F-49C50B8497CD}"/>
              </a:ext>
            </a:extLst>
          </p:cNvPr>
          <p:cNvGraphicFramePr>
            <a:graphicFrameLocks noGrp="1"/>
          </p:cNvGraphicFramePr>
          <p:nvPr/>
        </p:nvGraphicFramePr>
        <p:xfrm>
          <a:off x="93646" y="827711"/>
          <a:ext cx="12004708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634">
                  <a:extLst>
                    <a:ext uri="{9D8B030D-6E8A-4147-A177-3AD203B41FA5}">
                      <a16:colId xmlns:a16="http://schemas.microsoft.com/office/drawing/2014/main" val="2320559584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572065678"/>
                    </a:ext>
                  </a:extLst>
                </a:gridCol>
                <a:gridCol w="3249316">
                  <a:extLst>
                    <a:ext uri="{9D8B030D-6E8A-4147-A177-3AD203B41FA5}">
                      <a16:colId xmlns:a16="http://schemas.microsoft.com/office/drawing/2014/main" val="1016433585"/>
                    </a:ext>
                  </a:extLst>
                </a:gridCol>
                <a:gridCol w="3440634">
                  <a:extLst>
                    <a:ext uri="{9D8B030D-6E8A-4147-A177-3AD203B41FA5}">
                      <a16:colId xmlns:a16="http://schemas.microsoft.com/office/drawing/2014/main" val="2074617737"/>
                    </a:ext>
                  </a:extLst>
                </a:gridCol>
                <a:gridCol w="1510774">
                  <a:extLst>
                    <a:ext uri="{9D8B030D-6E8A-4147-A177-3AD203B41FA5}">
                      <a16:colId xmlns:a16="http://schemas.microsoft.com/office/drawing/2014/main" val="474814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HB 1971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26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Known.  Not a fit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4.0145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4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of periastron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HJD 2454189.40 ± 0.2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742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Eccentricity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time dep. of doppler-shifted spectral lines.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Several estimates exist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 0.146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7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Longitude of periastron</a:t>
                      </a:r>
                    </a:p>
                    <a:p>
                      <a:r>
                        <a:rPr lang="en-US" dirty="0"/>
                        <a:t>(line of </a:t>
                      </a:r>
                      <a:r>
                        <a:rPr lang="en-US" dirty="0" err="1"/>
                        <a:t>apsides</a:t>
                      </a:r>
                      <a:r>
                        <a:rPr lang="en-US" dirty="0"/>
                        <a:t>, major axis)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spectroscopy – evolves with time over 120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Spectroscopy uncertainties significant -&gt;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6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Position angle of line of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0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Inclination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15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Semimajor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75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θ</a:t>
                      </a:r>
                      <a:r>
                        <a:rPr lang="en-US" baseline="-25000" dirty="0"/>
                        <a:t>UD,1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UD ang. diam. of 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61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θ</a:t>
                      </a:r>
                      <a:r>
                        <a:rPr lang="en-US" baseline="-25000" dirty="0"/>
                        <a:t>UD,2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UD ang. diam. of 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Dimmer.  Reduced sensitivity.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Fit param (often fixed)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Fixed 0.4 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14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Brightness ratio (&gt;1)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61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Instrumental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zero-baseline |V|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71814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3FE552B-C39B-E1FA-0A1F-7AB183DF436E}"/>
              </a:ext>
            </a:extLst>
          </p:cNvPr>
          <p:cNvSpPr/>
          <p:nvPr/>
        </p:nvSpPr>
        <p:spPr>
          <a:xfrm>
            <a:off x="0" y="628929"/>
            <a:ext cx="12111606" cy="1955245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A7841-8B10-2E5A-E2A4-74382BF37689}"/>
              </a:ext>
            </a:extLst>
          </p:cNvPr>
          <p:cNvSpPr/>
          <p:nvPr/>
        </p:nvSpPr>
        <p:spPr>
          <a:xfrm>
            <a:off x="0" y="3220277"/>
            <a:ext cx="12192000" cy="3231227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E94668-6DBD-2498-5B28-2891DC641993}"/>
              </a:ext>
            </a:extLst>
          </p:cNvPr>
          <p:cNvGrpSpPr/>
          <p:nvPr/>
        </p:nvGrpSpPr>
        <p:grpSpPr>
          <a:xfrm>
            <a:off x="7182678" y="2160107"/>
            <a:ext cx="4630754" cy="4512364"/>
            <a:chOff x="7182678" y="2160107"/>
            <a:chExt cx="4630754" cy="45123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BB3ADE-E79B-08D3-0CD0-F8A095AAC8AD}"/>
                </a:ext>
              </a:extLst>
            </p:cNvPr>
            <p:cNvGrpSpPr/>
            <p:nvPr/>
          </p:nvGrpSpPr>
          <p:grpSpPr>
            <a:xfrm>
              <a:off x="7182678" y="2160107"/>
              <a:ext cx="4630754" cy="4512364"/>
              <a:chOff x="2306308" y="1232451"/>
              <a:chExt cx="4593654" cy="448586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F20AD45-BE53-55DB-4CBB-DFE27DF2E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06308" y="1232451"/>
                <a:ext cx="4593654" cy="44858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244204-68A6-DC2A-3C5C-E2CCCB0E3F2E}"/>
                  </a:ext>
                </a:extLst>
              </p:cNvPr>
              <p:cNvSpPr txBox="1"/>
              <p:nvPr/>
            </p:nvSpPr>
            <p:spPr>
              <a:xfrm>
                <a:off x="3069185" y="1454231"/>
                <a:ext cx="282936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Harrington (2016) A&amp;A 590 A54</a:t>
                </a:r>
              </a:p>
              <a:p>
                <a:r>
                  <a:rPr lang="en-US" sz="1600" dirty="0"/>
                  <a:t>U= 117.9 ± 1.8 yr</a:t>
                </a:r>
              </a:p>
              <a:p>
                <a:r>
                  <a:rPr lang="en-US" sz="1600" dirty="0"/>
                  <a:t>(other estimates exist)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33A901-4480-C9E7-6E3C-ECA525488D06}"/>
                </a:ext>
              </a:extLst>
            </p:cNvPr>
            <p:cNvSpPr txBox="1"/>
            <p:nvPr/>
          </p:nvSpPr>
          <p:spPr>
            <a:xfrm>
              <a:off x="10032194" y="5700713"/>
              <a:ext cx="14644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apsidal</a:t>
              </a:r>
              <a:r>
                <a:rPr lang="en-US" sz="1600" dirty="0"/>
                <a:t> motion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AE20D-D35F-B4BC-A91B-0B6392CC2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EBB40-408F-3C9D-2AEF-2A2CE694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9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68A49-EB9A-34EE-5BE5-A5A561E6C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FE58-A505-B6BA-83FA-8E937ACC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 binary system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7D8D9D-4642-ACC4-0F62-0735F567F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280763"/>
              </p:ext>
            </p:extLst>
          </p:nvPr>
        </p:nvGraphicFramePr>
        <p:xfrm>
          <a:off x="93646" y="827711"/>
          <a:ext cx="12004708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634">
                  <a:extLst>
                    <a:ext uri="{9D8B030D-6E8A-4147-A177-3AD203B41FA5}">
                      <a16:colId xmlns:a16="http://schemas.microsoft.com/office/drawing/2014/main" val="2320559584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572065678"/>
                    </a:ext>
                  </a:extLst>
                </a:gridCol>
                <a:gridCol w="3249316">
                  <a:extLst>
                    <a:ext uri="{9D8B030D-6E8A-4147-A177-3AD203B41FA5}">
                      <a16:colId xmlns:a16="http://schemas.microsoft.com/office/drawing/2014/main" val="1016433585"/>
                    </a:ext>
                  </a:extLst>
                </a:gridCol>
                <a:gridCol w="3440634">
                  <a:extLst>
                    <a:ext uri="{9D8B030D-6E8A-4147-A177-3AD203B41FA5}">
                      <a16:colId xmlns:a16="http://schemas.microsoft.com/office/drawing/2014/main" val="2074617737"/>
                    </a:ext>
                  </a:extLst>
                </a:gridCol>
                <a:gridCol w="1510774">
                  <a:extLst>
                    <a:ext uri="{9D8B030D-6E8A-4147-A177-3AD203B41FA5}">
                      <a16:colId xmlns:a16="http://schemas.microsoft.com/office/drawing/2014/main" val="4748142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HB 1971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26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Known.  Not a fit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4.0145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4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of periastron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HJD 2454189.40 ± 0.2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742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Eccentricity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time dep. of doppler-shifted spectral lines.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Several estimates exist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 0.146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7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Longitude of periastron</a:t>
                      </a:r>
                    </a:p>
                    <a:p>
                      <a:r>
                        <a:rPr lang="en-US" dirty="0"/>
                        <a:t>(line of </a:t>
                      </a:r>
                      <a:r>
                        <a:rPr lang="en-US" dirty="0" err="1"/>
                        <a:t>apsides</a:t>
                      </a:r>
                      <a:r>
                        <a:rPr lang="en-US" dirty="0"/>
                        <a:t>, major axis)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spectroscopy – evolves with time over 120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Spectroscopy uncertainties significant -&gt;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6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Position angle of line of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01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Inclination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15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Semimajor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75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θ</a:t>
                      </a:r>
                      <a:r>
                        <a:rPr lang="en-US" baseline="-25000" dirty="0"/>
                        <a:t>UD,1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UD ang. diam. of 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61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θ</a:t>
                      </a:r>
                      <a:r>
                        <a:rPr lang="en-US" baseline="-25000" dirty="0"/>
                        <a:t>UD,2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UD ang. diam. of 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Dimmer.  Reduced sensitivity.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Fit param (often fixed)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Fixed 0.4 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14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Brightness ratio (&gt;1)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61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Instrumental normalization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zero-baseline |V|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 param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71814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5803DFA-14EE-0B39-F5CC-07699C5821CC}"/>
              </a:ext>
            </a:extLst>
          </p:cNvPr>
          <p:cNvSpPr/>
          <p:nvPr/>
        </p:nvSpPr>
        <p:spPr>
          <a:xfrm>
            <a:off x="80394" y="615677"/>
            <a:ext cx="12111606" cy="1358899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5ADCB5-7997-F423-A68E-814159287164}"/>
              </a:ext>
            </a:extLst>
          </p:cNvPr>
          <p:cNvSpPr/>
          <p:nvPr/>
        </p:nvSpPr>
        <p:spPr>
          <a:xfrm>
            <a:off x="0" y="2597427"/>
            <a:ext cx="12192000" cy="385407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C10250-0423-BAB6-AF76-4F36770F79D7}"/>
              </a:ext>
            </a:extLst>
          </p:cNvPr>
          <p:cNvGrpSpPr/>
          <p:nvPr/>
        </p:nvGrpSpPr>
        <p:grpSpPr>
          <a:xfrm>
            <a:off x="954154" y="2570919"/>
            <a:ext cx="10078278" cy="4340087"/>
            <a:chOff x="742122" y="1762538"/>
            <a:chExt cx="10078278" cy="434008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19623F-260C-9959-5230-BE83DB2C3E1B}"/>
                </a:ext>
              </a:extLst>
            </p:cNvPr>
            <p:cNvSpPr/>
            <p:nvPr/>
          </p:nvSpPr>
          <p:spPr>
            <a:xfrm>
              <a:off x="742122" y="1762538"/>
              <a:ext cx="10078278" cy="43400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BBC45-D3A7-E122-0172-8FF2AC1A9D76}"/>
                </a:ext>
              </a:extLst>
            </p:cNvPr>
            <p:cNvSpPr txBox="1"/>
            <p:nvPr/>
          </p:nvSpPr>
          <p:spPr>
            <a:xfrm>
              <a:off x="5232204" y="2211138"/>
              <a:ext cx="5588196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Radial velocity measurements of Si III 4552 </a:t>
              </a:r>
              <a:r>
                <a:rPr lang="en-US" dirty="0" err="1"/>
                <a:t>Å</a:t>
              </a:r>
              <a:r>
                <a:rPr lang="en-US" dirty="0"/>
                <a:t> line</a:t>
              </a:r>
            </a:p>
            <a:p>
              <a:r>
                <a:rPr lang="en-US" dirty="0"/>
                <a:t>yield spectroscopic determination of e, compiled by</a:t>
              </a:r>
            </a:p>
            <a:p>
              <a:r>
                <a:rPr lang="en-US" dirty="0"/>
                <a:t>Harrington.</a:t>
              </a:r>
            </a:p>
            <a:p>
              <a:endParaRPr lang="en-US" dirty="0"/>
            </a:p>
            <a:p>
              <a:r>
                <a:rPr lang="en-US" dirty="0"/>
                <a:t>Determination is non-trivial (see e.g. Harrington), </a:t>
              </a:r>
            </a:p>
            <a:p>
              <a:r>
                <a:rPr lang="en-US" dirty="0"/>
                <a:t>and several estimates exist: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0.067 ± 0.014  Riddle (2000) PhD Georgia State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0.108 ± 0.014  Harrington (2016) A&amp;A 590 A54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0.133 ± 0.017  Tkachenko (2016)  MNRAS 458, 1964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/>
                <a:t>0.146 ± 0.009  Struve (1958) </a:t>
              </a:r>
              <a:r>
                <a:rPr lang="en-US" dirty="0" err="1"/>
                <a:t>ApJ</a:t>
              </a:r>
              <a:r>
                <a:rPr lang="en-US" dirty="0"/>
                <a:t> 128, 310 - used by HB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591BAE-7F3B-D1E5-568A-CDFE6F90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084" y="1878495"/>
              <a:ext cx="4145824" cy="404853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9372D-0F01-BE52-92E4-9B3A15A9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4CC44-0BC7-680D-0657-F9916B3B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43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A3D7-CADC-57F9-EB7C-11592C96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positions and squared visibility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BA5A1-C45E-6C69-2476-794E305F3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4" y="1056866"/>
            <a:ext cx="5856984" cy="50313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847BB-0994-018C-B100-9A42D014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55" y="1056867"/>
            <a:ext cx="6125584" cy="25609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3B2B3B-EF00-5266-BA8B-043EE1B65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244" y="3790122"/>
            <a:ext cx="2937663" cy="3054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2CA84-CC42-074E-DDE8-F29D7C397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086" y="3790122"/>
            <a:ext cx="3134913" cy="3013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9D9DC3-7273-526A-2A21-7D2D93981571}"/>
              </a:ext>
            </a:extLst>
          </p:cNvPr>
          <p:cNvSpPr txBox="1"/>
          <p:nvPr/>
        </p:nvSpPr>
        <p:spPr>
          <a:xfrm>
            <a:off x="53009" y="6294783"/>
            <a:ext cx="3307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Following Pan (2000) and Aufdenberg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8A165D-79F2-0774-39E5-957194338714}"/>
              </a:ext>
            </a:extLst>
          </p:cNvPr>
          <p:cNvSpPr/>
          <p:nvPr/>
        </p:nvSpPr>
        <p:spPr>
          <a:xfrm>
            <a:off x="7962663" y="5361451"/>
            <a:ext cx="318053" cy="32004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1B96DB-E09B-B7D6-4395-C1B6D6C7376A}"/>
              </a:ext>
            </a:extLst>
          </p:cNvPr>
          <p:cNvSpPr txBox="1"/>
          <p:nvPr/>
        </p:nvSpPr>
        <p:spPr>
          <a:xfrm>
            <a:off x="4365106" y="3071861"/>
            <a:ext cx="114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correcting for</a:t>
            </a:r>
          </a:p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apsidial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motion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D41736-057B-DC40-05C2-D478E506EFE3}"/>
              </a:ext>
            </a:extLst>
          </p:cNvPr>
          <p:cNvCxnSpPr>
            <a:cxnSpLocks/>
          </p:cNvCxnSpPr>
          <p:nvPr/>
        </p:nvCxnSpPr>
        <p:spPr>
          <a:xfrm flipH="1">
            <a:off x="4828529" y="3471410"/>
            <a:ext cx="124126" cy="14643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2AFDD-A619-E6AF-7717-D0C28727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B2A0A-5A34-FFF4-6F3E-10EF9E5B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7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9DB9-8CBC-C69E-5297-88C1A9135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Hanbury Brown measurement of Spica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34FA5-4B66-9CE6-7E07-7A2908A00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096" y="708861"/>
            <a:ext cx="3561589" cy="2177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981E0-4340-EF56-2B22-8606652A81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92" b="3685"/>
          <a:stretch>
            <a:fillRect/>
          </a:stretch>
        </p:blipFill>
        <p:spPr>
          <a:xfrm>
            <a:off x="565265" y="2549143"/>
            <a:ext cx="3823854" cy="3808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5EC9FA-04B5-5CC9-13A9-2B3F4967C887}"/>
              </a:ext>
            </a:extLst>
          </p:cNvPr>
          <p:cNvSpPr txBox="1"/>
          <p:nvPr/>
        </p:nvSpPr>
        <p:spPr>
          <a:xfrm>
            <a:off x="689400" y="393438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JD2440672+680+692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2F3DE-449F-F339-77A6-AA2C58576C15}"/>
              </a:ext>
            </a:extLst>
          </p:cNvPr>
          <p:cNvSpPr txBox="1"/>
          <p:nvPr/>
        </p:nvSpPr>
        <p:spPr>
          <a:xfrm>
            <a:off x="2579160" y="393715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JD2440673+677+689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B1622-60B9-D0BB-C917-156C0391A0FE}"/>
              </a:ext>
            </a:extLst>
          </p:cNvPr>
          <p:cNvSpPr txBox="1"/>
          <p:nvPr/>
        </p:nvSpPr>
        <p:spPr>
          <a:xfrm>
            <a:off x="683858" y="5849074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JD2440678+682+690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2FCDC-9DCA-F34C-133F-D177ADA39D07}"/>
              </a:ext>
            </a:extLst>
          </p:cNvPr>
          <p:cNvSpPr txBox="1"/>
          <p:nvPr/>
        </p:nvSpPr>
        <p:spPr>
          <a:xfrm>
            <a:off x="2579159" y="584907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JD2440675+683+691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88E04A-E77E-FBF2-D80D-452638A0EA1C}"/>
              </a:ext>
            </a:extLst>
          </p:cNvPr>
          <p:cNvSpPr txBox="1"/>
          <p:nvPr/>
        </p:nvSpPr>
        <p:spPr>
          <a:xfrm>
            <a:off x="545166" y="2226175"/>
            <a:ext cx="374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29B4"/>
                </a:solidFill>
              </a:rPr>
              <a:t>|b| = 39.1 m.  data every ~48 minutes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71A922-0418-C9BA-3784-55D807BBF1FB}"/>
              </a:ext>
            </a:extLst>
          </p:cNvPr>
          <p:cNvSpPr txBox="1"/>
          <p:nvPr/>
        </p:nvSpPr>
        <p:spPr>
          <a:xfrm>
            <a:off x="2818481" y="4567823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𝜒</a:t>
            </a:r>
            <a:r>
              <a:rPr lang="en-US" sz="1400" baseline="30000" dirty="0">
                <a:solidFill>
                  <a:srgbClr val="0629B4"/>
                </a:solidFill>
              </a:rPr>
              <a:t>2</a:t>
            </a:r>
            <a:r>
              <a:rPr lang="en-US" sz="1400" dirty="0">
                <a:solidFill>
                  <a:srgbClr val="0629B4"/>
                </a:solidFill>
              </a:rPr>
              <a:t>/N = 25/44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77D11-D8C3-F57B-3291-36616D24334D}"/>
              </a:ext>
            </a:extLst>
          </p:cNvPr>
          <p:cNvSpPr txBox="1"/>
          <p:nvPr/>
        </p:nvSpPr>
        <p:spPr>
          <a:xfrm rot="16200000">
            <a:off x="-143645" y="4114448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|V|</a:t>
            </a:r>
            <a:r>
              <a:rPr lang="en-US" sz="1600" baseline="30000" dirty="0"/>
              <a:t>2</a:t>
            </a:r>
            <a:r>
              <a:rPr lang="en-US" sz="1600" dirty="0"/>
              <a:t> (</a:t>
            </a:r>
            <a:r>
              <a:rPr lang="en-US" sz="1600" dirty="0" err="1"/>
              <a:t>a.u</a:t>
            </a:r>
            <a:r>
              <a:rPr lang="en-US" sz="1600" dirty="0"/>
              <a:t>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9C1911-CA8B-90E8-814E-C56CC622A794}"/>
              </a:ext>
            </a:extLst>
          </p:cNvPr>
          <p:cNvSpPr txBox="1"/>
          <p:nvPr/>
        </p:nvSpPr>
        <p:spPr>
          <a:xfrm>
            <a:off x="1894470" y="6252670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Hour Angle</a:t>
            </a:r>
          </a:p>
        </p:txBody>
      </p:sp>
      <p:pic>
        <p:nvPicPr>
          <p:cNvPr id="22" name="JohnsMovie">
            <a:hlinkClick r:id="" action="ppaction://media"/>
            <a:extLst>
              <a:ext uri="{FF2B5EF4-FFF2-40B4-BE49-F238E27FC236}">
                <a16:creationId xmlns:a16="http://schemas.microsoft.com/office/drawing/2014/main" id="{8F6BAA49-0066-9DAD-31D3-668FA4857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7131" r="52185"/>
          <a:stretch>
            <a:fillRect/>
          </a:stretch>
        </p:blipFill>
        <p:spPr>
          <a:xfrm>
            <a:off x="8802459" y="109519"/>
            <a:ext cx="3290412" cy="3091393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9C62F82C-55CF-5470-3B4F-36B2E09998E4}"/>
              </a:ext>
            </a:extLst>
          </p:cNvPr>
          <p:cNvSpPr>
            <a:spLocks noChangeAspect="1"/>
          </p:cNvSpPr>
          <p:nvPr/>
        </p:nvSpPr>
        <p:spPr>
          <a:xfrm>
            <a:off x="10239174" y="1257144"/>
            <a:ext cx="540327" cy="540327"/>
          </a:xfrm>
          <a:prstGeom prst="donut">
            <a:avLst>
              <a:gd name="adj" fmla="val 941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E13972-93FA-EC0E-DEC1-68D37E644B7A}"/>
              </a:ext>
            </a:extLst>
          </p:cNvPr>
          <p:cNvSpPr txBox="1"/>
          <p:nvPr/>
        </p:nvSpPr>
        <p:spPr>
          <a:xfrm>
            <a:off x="9260378" y="221516"/>
            <a:ext cx="21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Spica simulation – J. Aufdenberg</a:t>
            </a:r>
          </a:p>
          <a:p>
            <a:r>
              <a:rPr lang="en-US" sz="1200" dirty="0">
                <a:solidFill>
                  <a:schemeClr val="bg1"/>
                </a:solidFill>
              </a:rPr>
              <a:t>points: VERITAS coverage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AB88B-9EBC-71D8-E531-4D2B57975709}"/>
              </a:ext>
            </a:extLst>
          </p:cNvPr>
          <p:cNvSpPr txBox="1"/>
          <p:nvPr/>
        </p:nvSpPr>
        <p:spPr>
          <a:xfrm>
            <a:off x="4725686" y="3061822"/>
            <a:ext cx="659026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Separation of telescopes constant and baseline ⊥ line of sight to star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Wiggles imply non-circular shape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A54D1-F2A2-DDCC-033C-F4735DA891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6666"/>
          <a:stretch>
            <a:fillRect/>
          </a:stretch>
        </p:blipFill>
        <p:spPr>
          <a:xfrm>
            <a:off x="148690" y="1082452"/>
            <a:ext cx="4402282" cy="9822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7A522A-2938-6459-C35D-CA7685D3A739}"/>
              </a:ext>
            </a:extLst>
          </p:cNvPr>
          <p:cNvSpPr txBox="1"/>
          <p:nvPr/>
        </p:nvSpPr>
        <p:spPr>
          <a:xfrm>
            <a:off x="135328" y="830059"/>
            <a:ext cx="16433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MNRAS (1971) </a:t>
            </a:r>
            <a:r>
              <a:rPr lang="en-US" sz="1200" b="1" dirty="0"/>
              <a:t>151</a:t>
            </a:r>
            <a:r>
              <a:rPr lang="en-US" sz="1200" dirty="0"/>
              <a:t> 161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4269C-2C36-F27A-AF08-8D282A39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5A002-9AAD-3DDE-3D3C-2F98873B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1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9DB9-8CBC-C69E-5297-88C1A9135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Hanbury Brown measurement of Spica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34FA5-4B66-9CE6-7E07-7A2908A00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096" y="708861"/>
            <a:ext cx="3561589" cy="2177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981E0-4340-EF56-2B22-8606652A81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92" b="3685"/>
          <a:stretch>
            <a:fillRect/>
          </a:stretch>
        </p:blipFill>
        <p:spPr>
          <a:xfrm>
            <a:off x="565265" y="2549143"/>
            <a:ext cx="3823854" cy="3808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5EC9FA-04B5-5CC9-13A9-2B3F4967C887}"/>
              </a:ext>
            </a:extLst>
          </p:cNvPr>
          <p:cNvSpPr txBox="1"/>
          <p:nvPr/>
        </p:nvSpPr>
        <p:spPr>
          <a:xfrm>
            <a:off x="689400" y="393438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JD2440672+680+692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2F3DE-449F-F339-77A6-AA2C58576C15}"/>
              </a:ext>
            </a:extLst>
          </p:cNvPr>
          <p:cNvSpPr txBox="1"/>
          <p:nvPr/>
        </p:nvSpPr>
        <p:spPr>
          <a:xfrm>
            <a:off x="2579160" y="393715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JD2440673+677+689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B1622-60B9-D0BB-C917-156C0391A0FE}"/>
              </a:ext>
            </a:extLst>
          </p:cNvPr>
          <p:cNvSpPr txBox="1"/>
          <p:nvPr/>
        </p:nvSpPr>
        <p:spPr>
          <a:xfrm>
            <a:off x="683858" y="5849074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JD2440678+682+690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2FCDC-9DCA-F34C-133F-D177ADA39D07}"/>
              </a:ext>
            </a:extLst>
          </p:cNvPr>
          <p:cNvSpPr txBox="1"/>
          <p:nvPr/>
        </p:nvSpPr>
        <p:spPr>
          <a:xfrm>
            <a:off x="2579159" y="584907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JD2440675+683+691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88E04A-E77E-FBF2-D80D-452638A0EA1C}"/>
              </a:ext>
            </a:extLst>
          </p:cNvPr>
          <p:cNvSpPr txBox="1"/>
          <p:nvPr/>
        </p:nvSpPr>
        <p:spPr>
          <a:xfrm>
            <a:off x="545166" y="2226175"/>
            <a:ext cx="374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629B4"/>
                </a:solidFill>
              </a:rPr>
              <a:t>|b| = 39.1 m.  data every ~48 minutes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71A922-0418-C9BA-3784-55D807BBF1FB}"/>
              </a:ext>
            </a:extLst>
          </p:cNvPr>
          <p:cNvSpPr txBox="1"/>
          <p:nvPr/>
        </p:nvSpPr>
        <p:spPr>
          <a:xfrm>
            <a:off x="2818481" y="4567823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29B4"/>
                </a:solidFill>
              </a:rPr>
              <a:t>𝜒</a:t>
            </a:r>
            <a:r>
              <a:rPr lang="en-US" sz="1400" baseline="30000" dirty="0">
                <a:solidFill>
                  <a:srgbClr val="0629B4"/>
                </a:solidFill>
              </a:rPr>
              <a:t>2</a:t>
            </a:r>
            <a:r>
              <a:rPr lang="en-US" sz="1400" dirty="0">
                <a:solidFill>
                  <a:srgbClr val="0629B4"/>
                </a:solidFill>
              </a:rPr>
              <a:t>/N = 25/44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77D11-D8C3-F57B-3291-36616D24334D}"/>
              </a:ext>
            </a:extLst>
          </p:cNvPr>
          <p:cNvSpPr txBox="1"/>
          <p:nvPr/>
        </p:nvSpPr>
        <p:spPr>
          <a:xfrm rot="16200000">
            <a:off x="-143645" y="4114448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|V|</a:t>
            </a:r>
            <a:r>
              <a:rPr lang="en-US" sz="1600" baseline="30000" dirty="0"/>
              <a:t>2</a:t>
            </a:r>
            <a:r>
              <a:rPr lang="en-US" sz="1600" dirty="0"/>
              <a:t> (</a:t>
            </a:r>
            <a:r>
              <a:rPr lang="en-US" sz="1600" dirty="0" err="1"/>
              <a:t>a.u</a:t>
            </a:r>
            <a:r>
              <a:rPr lang="en-US" sz="1600" dirty="0"/>
              <a:t>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9C1911-CA8B-90E8-814E-C56CC622A794}"/>
              </a:ext>
            </a:extLst>
          </p:cNvPr>
          <p:cNvSpPr txBox="1"/>
          <p:nvPr/>
        </p:nvSpPr>
        <p:spPr>
          <a:xfrm>
            <a:off x="1894470" y="6252670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Hour Angle</a:t>
            </a:r>
          </a:p>
        </p:txBody>
      </p:sp>
      <p:pic>
        <p:nvPicPr>
          <p:cNvPr id="22" name="JohnsMovie">
            <a:hlinkClick r:id="" action="ppaction://media"/>
            <a:extLst>
              <a:ext uri="{FF2B5EF4-FFF2-40B4-BE49-F238E27FC236}">
                <a16:creationId xmlns:a16="http://schemas.microsoft.com/office/drawing/2014/main" id="{8F6BAA49-0066-9DAD-31D3-668FA4857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7131" r="52185"/>
          <a:stretch>
            <a:fillRect/>
          </a:stretch>
        </p:blipFill>
        <p:spPr>
          <a:xfrm>
            <a:off x="8802459" y="109519"/>
            <a:ext cx="3290412" cy="3091393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9C62F82C-55CF-5470-3B4F-36B2E09998E4}"/>
              </a:ext>
            </a:extLst>
          </p:cNvPr>
          <p:cNvSpPr>
            <a:spLocks noChangeAspect="1"/>
          </p:cNvSpPr>
          <p:nvPr/>
        </p:nvSpPr>
        <p:spPr>
          <a:xfrm>
            <a:off x="10239174" y="1257144"/>
            <a:ext cx="540327" cy="540327"/>
          </a:xfrm>
          <a:prstGeom prst="donut">
            <a:avLst>
              <a:gd name="adj" fmla="val 941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E13972-93FA-EC0E-DEC1-68D37E644B7A}"/>
              </a:ext>
            </a:extLst>
          </p:cNvPr>
          <p:cNvSpPr txBox="1"/>
          <p:nvPr/>
        </p:nvSpPr>
        <p:spPr>
          <a:xfrm>
            <a:off x="9260378" y="221516"/>
            <a:ext cx="21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Spica simulation – J. Aufdenberg</a:t>
            </a:r>
          </a:p>
          <a:p>
            <a:r>
              <a:rPr lang="en-US" sz="1200" dirty="0">
                <a:solidFill>
                  <a:schemeClr val="bg1"/>
                </a:solidFill>
              </a:rPr>
              <a:t>points: VERITAS coverage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3309EE-7237-8FCD-BE16-6CEF3E213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658" y="3687033"/>
            <a:ext cx="5672516" cy="31980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77055C3-98A2-C2CE-5777-032E39C3027C}"/>
              </a:ext>
            </a:extLst>
          </p:cNvPr>
          <p:cNvSpPr txBox="1"/>
          <p:nvPr/>
        </p:nvSpPr>
        <p:spPr>
          <a:xfrm>
            <a:off x="8499235" y="4141003"/>
            <a:ext cx="1389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629B4"/>
                </a:solidFill>
              </a:rPr>
              <a:t>VERITAS </a:t>
            </a:r>
            <a:r>
              <a:rPr lang="en-US" sz="1200" dirty="0" err="1">
                <a:solidFill>
                  <a:srgbClr val="0629B4"/>
                </a:solidFill>
              </a:rPr>
              <a:t>ApJ</a:t>
            </a:r>
            <a:r>
              <a:rPr lang="en-US" sz="1200" dirty="0">
                <a:solidFill>
                  <a:srgbClr val="0629B4"/>
                </a:solidFill>
              </a:rPr>
              <a:t> (2025)</a:t>
            </a:r>
          </a:p>
          <a:p>
            <a:r>
              <a:rPr lang="en-US" sz="1200" dirty="0">
                <a:solidFill>
                  <a:srgbClr val="0629B4"/>
                </a:solidFill>
              </a:rPr>
              <a:t>in press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2B39CD-686C-0B04-388D-DF5B5AE861F4}"/>
              </a:ext>
            </a:extLst>
          </p:cNvPr>
          <p:cNvSpPr txBox="1"/>
          <p:nvPr/>
        </p:nvSpPr>
        <p:spPr>
          <a:xfrm>
            <a:off x="10144824" y="4099059"/>
            <a:ext cx="206563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ß"/>
            </a:pPr>
            <a:r>
              <a:rPr lang="en-US" sz="1600" dirty="0">
                <a:sym typeface="Wingdings" pitchFamily="2" charset="2"/>
              </a:rPr>
              <a:t>𝛾 Cas:</a:t>
            </a:r>
          </a:p>
          <a:p>
            <a:r>
              <a:rPr lang="en-US" sz="1600" dirty="0" err="1">
                <a:sym typeface="Wingdings" pitchFamily="2" charset="2"/>
              </a:rPr>
              <a:t>θ</a:t>
            </a:r>
            <a:r>
              <a:rPr lang="en-US" sz="1600" baseline="-25000" dirty="0" err="1">
                <a:sym typeface="Wingdings" pitchFamily="2" charset="2"/>
              </a:rPr>
              <a:t>max</a:t>
            </a:r>
            <a:r>
              <a:rPr lang="en-US" sz="1600" dirty="0">
                <a:sym typeface="Wingdings" pitchFamily="2" charset="2"/>
              </a:rPr>
              <a:t>/</a:t>
            </a:r>
            <a:r>
              <a:rPr lang="en-US" sz="1600" dirty="0" err="1">
                <a:sym typeface="Wingdings" pitchFamily="2" charset="2"/>
              </a:rPr>
              <a:t>θ</a:t>
            </a:r>
            <a:r>
              <a:rPr lang="en-US" sz="1600" baseline="-25000" dirty="0" err="1">
                <a:sym typeface="Wingdings" pitchFamily="2" charset="2"/>
              </a:rPr>
              <a:t>max</a:t>
            </a:r>
            <a:r>
              <a:rPr lang="en-US" sz="1600" dirty="0">
                <a:sym typeface="Wingdings" pitchFamily="2" charset="2"/>
              </a:rPr>
              <a:t> = 1.28 ± 0.04</a:t>
            </a:r>
          </a:p>
          <a:p>
            <a:endParaRPr lang="en-US" sz="1600" dirty="0">
              <a:sym typeface="Wingdings" pitchFamily="2" charset="2"/>
            </a:endParaRPr>
          </a:p>
          <a:p>
            <a:r>
              <a:rPr lang="en-US" sz="1600" dirty="0">
                <a:sym typeface="Wingdings" pitchFamily="2" charset="2"/>
              </a:rPr>
              <a:t>(grey curves for round</a:t>
            </a:r>
          </a:p>
          <a:p>
            <a:r>
              <a:rPr lang="en-US" sz="1600" dirty="0">
                <a:sym typeface="Wingdings" pitchFamily="2" charset="2"/>
              </a:rPr>
              <a:t>star wiggle, too!)</a:t>
            </a: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r>
              <a:rPr lang="en-US" sz="1600" dirty="0">
                <a:solidFill>
                  <a:srgbClr val="0629B4"/>
                </a:solidFill>
                <a:sym typeface="Wingdings" pitchFamily="2" charset="2"/>
              </a:rPr>
              <a:t>Important to see data</a:t>
            </a:r>
          </a:p>
          <a:p>
            <a:r>
              <a:rPr lang="en-US" sz="1600" dirty="0">
                <a:solidFill>
                  <a:srgbClr val="0629B4"/>
                </a:solidFill>
                <a:sym typeface="Wingdings" pitchFamily="2" charset="2"/>
              </a:rPr>
              <a:t>with errors vs theory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AB88B-9EBC-71D8-E531-4D2B57975709}"/>
              </a:ext>
            </a:extLst>
          </p:cNvPr>
          <p:cNvSpPr txBox="1"/>
          <p:nvPr/>
        </p:nvSpPr>
        <p:spPr>
          <a:xfrm>
            <a:off x="4725686" y="3061822"/>
            <a:ext cx="6767622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Separation of telescopes constant and baseline ⊥ line of sight to star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Wiggles imply non-circular shape </a:t>
            </a:r>
            <a:r>
              <a:rPr lang="en-US" dirty="0">
                <a:solidFill>
                  <a:srgbClr val="0629B4"/>
                </a:solidFill>
                <a:sym typeface="Wingdings" pitchFamily="2" charset="2"/>
              </a:rPr>
              <a:t>(not so for fixed-telescope arrays)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7E4A17-B8E4-5E2E-13B7-A5E8285B9E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6666"/>
          <a:stretch>
            <a:fillRect/>
          </a:stretch>
        </p:blipFill>
        <p:spPr>
          <a:xfrm>
            <a:off x="148690" y="1082452"/>
            <a:ext cx="4402282" cy="9822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7B9C1F-0A79-F4F7-4CE4-7CFE07529307}"/>
              </a:ext>
            </a:extLst>
          </p:cNvPr>
          <p:cNvSpPr txBox="1"/>
          <p:nvPr/>
        </p:nvSpPr>
        <p:spPr>
          <a:xfrm>
            <a:off x="135328" y="830059"/>
            <a:ext cx="16433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MNRAS (1971) </a:t>
            </a:r>
            <a:r>
              <a:rPr lang="en-US" sz="1200" b="1" dirty="0"/>
              <a:t>151</a:t>
            </a:r>
            <a:r>
              <a:rPr lang="en-US" sz="1200" dirty="0"/>
              <a:t> 161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307A0F-61FA-27E1-CF28-50F2E001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Lisa - Modeling preliminary VERITAS measurements on Spica - SII 2025 - Waischenfeld, Germany - October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DAC2E-21F5-1235-9CDD-00B9F588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F0F1F-0609-6845-B789-A0632AD70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0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NoiseExplained copy" id="{A5EA487D-7DE9-B548-84A4-5D258E199B94}" vid="{5BA735BE-D272-E840-B77D-9B66F34C40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24076</TotalTime>
  <Words>2513</Words>
  <Application>Microsoft Macintosh PowerPoint</Application>
  <PresentationFormat>Widescreen</PresentationFormat>
  <Paragraphs>633</Paragraphs>
  <Slides>28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Apple Chancery</vt:lpstr>
      <vt:lpstr>Arial</vt:lpstr>
      <vt:lpstr>Calibri</vt:lpstr>
      <vt:lpstr>Calibri Light</vt:lpstr>
      <vt:lpstr>Wingdings</vt:lpstr>
      <vt:lpstr>Office Theme</vt:lpstr>
      <vt:lpstr>Status of modeling VERITAS measurements on Spica Workshop talk: preliminary fit to preliminary data</vt:lpstr>
      <vt:lpstr>⍺ Virginis</vt:lpstr>
      <vt:lpstr>Modeling a binary system</vt:lpstr>
      <vt:lpstr>Modeling a binary system</vt:lpstr>
      <vt:lpstr>Modeling a binary system</vt:lpstr>
      <vt:lpstr>Modeling a binary system</vt:lpstr>
      <vt:lpstr>Calculating the positions and squared visibility</vt:lpstr>
      <vt:lpstr>Hanbury Brown measurement of Spica</vt:lpstr>
      <vt:lpstr>Hanbury Brown measurement of Spica</vt:lpstr>
      <vt:lpstr>Hanbury Brown measurement of Spica</vt:lpstr>
      <vt:lpstr>PowerPoint Presentation</vt:lpstr>
      <vt:lpstr>The data</vt:lpstr>
      <vt:lpstr>The data</vt:lpstr>
      <vt:lpstr>The camouflage plot: A very cool concept by Prasenjit et al.</vt:lpstr>
      <vt:lpstr>Fit 7 – Single  Round Star</vt:lpstr>
      <vt:lpstr>Fit 7 (single round star)  – Nights 5,6 – 1 day apart</vt:lpstr>
      <vt:lpstr>Fit 7 (single round star)  – Nights 7,8 – 1 day apart</vt:lpstr>
      <vt:lpstr>Fit 7 (single round star)  – Nights 10,11 – 1 day apart</vt:lpstr>
      <vt:lpstr>Fit 3 -  Binary Star with e=0 and T shifted 1.9 hours</vt:lpstr>
      <vt:lpstr>Fit 3 -  e=0  -  Nights 0,1 – 2  days apart</vt:lpstr>
      <vt:lpstr>Fit 3 -  e=0  -   Nights 5,6  - 1 day apart</vt:lpstr>
      <vt:lpstr>Fit 3 -  e=0  -   Nights 7,8  - 1 day apart</vt:lpstr>
      <vt:lpstr>Fit 3 - e=0 – Days 9,10 – 8 days apart</vt:lpstr>
      <vt:lpstr>Fit 3 - e=0 – Days 10,11 – 1 day apart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Lisa, Mike</dc:creator>
  <cp:lastModifiedBy>Lisa, Mike</cp:lastModifiedBy>
  <cp:revision>182</cp:revision>
  <cp:lastPrinted>2021-05-27T19:58:42Z</cp:lastPrinted>
  <dcterms:created xsi:type="dcterms:W3CDTF">2025-09-27T17:36:31Z</dcterms:created>
  <dcterms:modified xsi:type="dcterms:W3CDTF">2025-10-16T18:56:46Z</dcterms:modified>
</cp:coreProperties>
</file>