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3" r:id="rId3"/>
    <p:sldId id="324" r:id="rId4"/>
    <p:sldId id="296" r:id="rId5"/>
    <p:sldId id="325" r:id="rId6"/>
    <p:sldId id="299" r:id="rId7"/>
    <p:sldId id="305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290" r:id="rId19"/>
    <p:sldId id="337" r:id="rId20"/>
    <p:sldId id="300" r:id="rId21"/>
    <p:sldId id="338" r:id="rId22"/>
    <p:sldId id="339" r:id="rId23"/>
    <p:sldId id="326" r:id="rId24"/>
    <p:sldId id="306" r:id="rId25"/>
    <p:sldId id="31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11F"/>
    <a:srgbClr val="E5005B"/>
    <a:srgbClr val="FF3300"/>
    <a:srgbClr val="00CC00"/>
    <a:srgbClr val="6600CC"/>
    <a:srgbClr val="00AFD7"/>
    <a:srgbClr val="007EA1"/>
    <a:srgbClr val="F9B000"/>
    <a:srgbClr val="002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18" autoAdjust="0"/>
    <p:restoredTop sz="84298" autoAdjust="0"/>
  </p:normalViewPr>
  <p:slideViewPr>
    <p:cSldViewPr snapToGrid="0">
      <p:cViewPr varScale="1">
        <p:scale>
          <a:sx n="95" d="100"/>
          <a:sy n="95" d="100"/>
        </p:scale>
        <p:origin x="804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5EBEA-9ECC-4C0D-B5E3-A03C8AF9E2AD}" type="datetimeFigureOut">
              <a:rPr lang="fr-FR" smtClean="0"/>
              <a:t>20/10/2025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31B35-2C3D-4FEB-851F-B1E77910B5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93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6/305489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Bleus UCA (RVB):</a:t>
            </a:r>
          </a:p>
          <a:p>
            <a:r>
              <a:rPr lang="en-US" dirty="0"/>
              <a:t>Bleu </a:t>
            </a:r>
            <a:r>
              <a:rPr lang="en-US" dirty="0" err="1"/>
              <a:t>clair</a:t>
            </a:r>
            <a:r>
              <a:rPr lang="en-US" dirty="0"/>
              <a:t>: 0, 175, 215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titres</a:t>
            </a:r>
            <a:r>
              <a:rPr lang="en-US" dirty="0">
                <a:sym typeface="Wingdings" panose="05000000000000000000" pitchFamily="2" charset="2"/>
              </a:rPr>
              <a:t> de slides et bandeau de pied de page</a:t>
            </a:r>
            <a:endParaRPr lang="en-US" dirty="0"/>
          </a:p>
          <a:p>
            <a:r>
              <a:rPr lang="en-US" dirty="0"/>
              <a:t>Bleu </a:t>
            </a:r>
            <a:r>
              <a:rPr lang="en-US" dirty="0" err="1"/>
              <a:t>moyen</a:t>
            </a:r>
            <a:r>
              <a:rPr lang="en-US" dirty="0"/>
              <a:t>: 0, 150, 188</a:t>
            </a:r>
          </a:p>
          <a:p>
            <a:r>
              <a:rPr lang="en-US" dirty="0"/>
              <a:t>Bleu </a:t>
            </a:r>
            <a:r>
              <a:rPr lang="en-US" dirty="0" err="1"/>
              <a:t>foncé</a:t>
            </a:r>
            <a:r>
              <a:rPr lang="en-US" dirty="0"/>
              <a:t>: 0, 126, 161  </a:t>
            </a:r>
            <a:r>
              <a:rPr lang="en-US" dirty="0">
                <a:sym typeface="Wingdings" panose="05000000000000000000" pitchFamily="2" charset="2"/>
              </a:rPr>
              <a:t> Nom/affiliation du slide </a:t>
            </a:r>
            <a:r>
              <a:rPr lang="en-US" dirty="0" err="1">
                <a:sym typeface="Wingdings" panose="05000000000000000000" pitchFamily="2" charset="2"/>
              </a:rPr>
              <a:t>titre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réferences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flèches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Couleurs flashy de la </a:t>
            </a:r>
            <a:r>
              <a:rPr lang="en-US" dirty="0" err="1"/>
              <a:t>charte</a:t>
            </a:r>
            <a:r>
              <a:rPr lang="en-US" dirty="0"/>
              <a:t> </a:t>
            </a:r>
            <a:r>
              <a:rPr lang="en-US" dirty="0" err="1"/>
              <a:t>graphique</a:t>
            </a:r>
            <a:r>
              <a:rPr lang="en-US" dirty="0"/>
              <a:t> UCA:</a:t>
            </a:r>
          </a:p>
          <a:p>
            <a:r>
              <a:rPr lang="en-US" dirty="0"/>
              <a:t>Magenta: 229, 0, 91</a:t>
            </a:r>
          </a:p>
          <a:p>
            <a:r>
              <a:rPr lang="en-US" dirty="0"/>
              <a:t>Orange: 249, 176, 0</a:t>
            </a:r>
          </a:p>
          <a:p>
            <a:r>
              <a:rPr lang="en-US" dirty="0"/>
              <a:t>Vert: 149, 193, 31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60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Separation challenging (impossible) for a Cherenkov telescope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55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Radius of Sirius B from: spectrum + photometry + parallax</a:t>
            </a:r>
          </a:p>
          <a:p>
            <a:r>
              <a:rPr lang="en-US" dirty="0">
                <a:hlinkClick r:id="rId3"/>
              </a:rPr>
              <a:t>Sirius B: A New, More Accurate View </a:t>
            </a:r>
            <a:endParaRPr lang="en-US" dirty="0"/>
          </a:p>
          <a:p>
            <a:r>
              <a:rPr lang="en-US" dirty="0"/>
              <a:t>J. B. </a:t>
            </a:r>
            <a:r>
              <a:rPr lang="en-US" dirty="0" err="1"/>
              <a:t>Holberg</a:t>
            </a:r>
            <a:r>
              <a:rPr lang="en-US" dirty="0"/>
              <a:t>, M. A. Barstow, F. C. </a:t>
            </a:r>
            <a:r>
              <a:rPr lang="en-US" dirty="0" err="1"/>
              <a:t>Bruhweiler</a:t>
            </a:r>
            <a:r>
              <a:rPr lang="en-US" dirty="0"/>
              <a:t>, A. M. Cruise, and A. J. Penny</a:t>
            </a:r>
          </a:p>
          <a:p>
            <a:endParaRPr lang="en-US" dirty="0"/>
          </a:p>
          <a:p>
            <a:r>
              <a:rPr lang="en-US" dirty="0"/>
              <a:t>Spectrum of Sirius B: data from HST: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Hubble Space Telescope Spectroscopy of the Balmer lines in Sirius B</a:t>
            </a:r>
            <a:r>
              <a:rPr lang="en-US" sz="1200" b="1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†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M.A. Barstow, Howard E. Bond, J.B.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Holberg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M.R. Burleigh, I.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Hubeny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D. Koester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899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459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count rate around 330 </a:t>
            </a:r>
            <a:r>
              <a:rPr lang="en-US" dirty="0" err="1"/>
              <a:t>kcps</a:t>
            </a:r>
            <a:r>
              <a:rPr lang="en-US" dirty="0"/>
              <a:t>/channel with these numbers</a:t>
            </a:r>
          </a:p>
          <a:p>
            <a:r>
              <a:rPr lang="en-US" dirty="0"/>
              <a:t>Effect not included: reduction of the SNR due to non-square spectra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489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20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Parameters</a:t>
            </a:r>
            <a:r>
              <a:rPr lang="fr-FR" dirty="0"/>
              <a:t>: </a:t>
            </a:r>
          </a:p>
          <a:p>
            <a:r>
              <a:rPr lang="fr-FR" dirty="0" err="1"/>
              <a:t>tau_et</a:t>
            </a:r>
            <a:r>
              <a:rPr lang="fr-FR" dirty="0"/>
              <a:t> = 50 </a:t>
            </a:r>
            <a:r>
              <a:rPr lang="fr-FR" dirty="0" err="1"/>
              <a:t>ps</a:t>
            </a:r>
            <a:endParaRPr lang="fr-FR" dirty="0"/>
          </a:p>
          <a:p>
            <a:r>
              <a:rPr lang="fr-FR" dirty="0"/>
              <a:t>QE = 80%</a:t>
            </a:r>
          </a:p>
          <a:p>
            <a:r>
              <a:rPr lang="fr-FR" dirty="0"/>
              <a:t>In the </a:t>
            </a:r>
            <a:r>
              <a:rPr lang="fr-FR" dirty="0" err="1"/>
              <a:t>red</a:t>
            </a:r>
            <a:endParaRPr lang="fr-FR" dirty="0"/>
          </a:p>
          <a:p>
            <a:r>
              <a:rPr lang="fr-FR" dirty="0" err="1"/>
              <a:t>Visibility</a:t>
            </a:r>
            <a:r>
              <a:rPr lang="fr-FR" dirty="0"/>
              <a:t> = 0.5</a:t>
            </a:r>
          </a:p>
          <a:p>
            <a:r>
              <a:rPr lang="fr-FR" dirty="0"/>
              <a:t>Obstruction and all </a:t>
            </a:r>
            <a:r>
              <a:rPr lang="fr-FR" dirty="0" err="1"/>
              <a:t>losses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(</a:t>
            </a:r>
            <a:r>
              <a:rPr lang="fr-FR" dirty="0" err="1"/>
              <a:t>bona</a:t>
            </a:r>
            <a:r>
              <a:rPr lang="fr-FR" dirty="0"/>
              <a:t> </a:t>
            </a:r>
            <a:r>
              <a:rPr lang="fr-FR" dirty="0" err="1"/>
              <a:t>fide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409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82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31B35-2C3D-4FEB-851F-B1E77910B5C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52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90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>
            <a:extLst>
              <a:ext uri="{FF2B5EF4-FFF2-40B4-BE49-F238E27FC236}">
                <a16:creationId xmlns:a16="http://schemas.microsoft.com/office/drawing/2014/main" id="{01548286-062C-4E3D-80A7-83F594CEE3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6624963"/>
            <a:ext cx="12191999" cy="265624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fr-FR" alt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881CCB-2B44-4C58-896C-69459ED9D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89" y="6557604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5A3548-9F0D-4D0F-9799-20634E006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8" y="6563396"/>
            <a:ext cx="41148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74224D-4EC0-43E8-90A1-CC7F3E6F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3107" y="6576065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2B56D522-A07B-43FF-A744-9255951F1C0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C4D281A-CB8D-48A7-80BA-F23EBF646C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2047" y="3373720"/>
            <a:ext cx="3093684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Slide text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CFF909-D915-496E-9DB9-2293FD91B9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-35215"/>
            <a:ext cx="12191999" cy="665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rgbClr val="00AFD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F5BFE3C-E919-458B-9B2D-86D8D960BA7F}"/>
              </a:ext>
            </a:extLst>
          </p:cNvPr>
          <p:cNvCxnSpPr>
            <a:cxnSpLocks/>
          </p:cNvCxnSpPr>
          <p:nvPr userDrawn="1"/>
        </p:nvCxnSpPr>
        <p:spPr>
          <a:xfrm>
            <a:off x="723904" y="534628"/>
            <a:ext cx="11462403" cy="0"/>
          </a:xfrm>
          <a:prstGeom prst="line">
            <a:avLst/>
          </a:prstGeom>
          <a:ln w="19050">
            <a:solidFill>
              <a:srgbClr val="00AFD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">
            <a:extLst>
              <a:ext uri="{FF2B5EF4-FFF2-40B4-BE49-F238E27FC236}">
                <a16:creationId xmlns:a16="http://schemas.microsoft.com/office/drawing/2014/main" id="{F8D38983-EDF0-4286-9E08-51EA11E66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9" t="18477" r="3980" b="13779"/>
          <a:stretch/>
        </p:blipFill>
        <p:spPr bwMode="auto">
          <a:xfrm>
            <a:off x="-1" y="184635"/>
            <a:ext cx="723905" cy="74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C8C1E6-50F0-4CF8-B760-E71B0D28D8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26516" y="6009440"/>
            <a:ext cx="202570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rgbClr val="007EA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Paper reference</a:t>
            </a:r>
          </a:p>
        </p:txBody>
      </p:sp>
    </p:spTree>
    <p:extLst>
      <p:ext uri="{BB962C8B-B14F-4D97-AF65-F5344CB8AC3E}">
        <p14:creationId xmlns:p14="http://schemas.microsoft.com/office/powerpoint/2010/main" val="13914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260915-52F7-48CA-8F5E-DB1936F5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CAA6AD-8088-4CD9-A9A0-AAFE567A5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5DF442-7C50-4F5A-9BDF-594ABBB24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79F51C-C202-4C7D-982E-11839AE78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William Guerin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10CC66-4040-414A-80F2-EAD214A16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6D522-A07B-43FF-A744-9255951F1C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42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EA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7EA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EA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EA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EA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EA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inphyni.univ-cotedazur.eu/sites/cold-atoms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26.emf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>
            <a:extLst>
              <a:ext uri="{FF2B5EF4-FFF2-40B4-BE49-F238E27FC236}">
                <a16:creationId xmlns:a16="http://schemas.microsoft.com/office/drawing/2014/main" id="{9C9B902E-D318-43F1-A9F3-A0851A79E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730" y="2389188"/>
            <a:ext cx="9583267" cy="1287462"/>
          </a:xfrm>
          <a:prstGeom prst="rect">
            <a:avLst/>
          </a:prstGeom>
          <a:gradFill flip="none" rotWithShape="1">
            <a:gsLst>
              <a:gs pos="100000">
                <a:srgbClr val="007EA1"/>
              </a:gs>
              <a:gs pos="0">
                <a:srgbClr val="00AFD7"/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000">
              <a:solidFill>
                <a:srgbClr val="007EA1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BC68222-DB0E-489C-9F72-653973E18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129" y="2389188"/>
            <a:ext cx="9487521" cy="128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Intensity Interferometry at </a:t>
            </a:r>
            <a:r>
              <a:rPr lang="en-US" altLang="en-US" sz="3200" dirty="0" err="1">
                <a:solidFill>
                  <a:schemeClr val="bg1"/>
                </a:solidFill>
                <a:latin typeface="+mj-lt"/>
              </a:rPr>
              <a:t>Calern</a:t>
            </a:r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 and beyond: towards wavelength multiplexing and the resolution of Sirius B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A6AC4061-9447-4252-A485-B3DFFC59F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3936"/>
          <a:stretch/>
        </p:blipFill>
        <p:spPr bwMode="auto">
          <a:xfrm>
            <a:off x="1" y="2389188"/>
            <a:ext cx="2608729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BBEE0125-997B-4347-9F40-F22759350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18477" r="3979" b="13779"/>
          <a:stretch/>
        </p:blipFill>
        <p:spPr bwMode="auto">
          <a:xfrm>
            <a:off x="3029434" y="103230"/>
            <a:ext cx="2287823" cy="74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97ECE763-6E7D-4621-A465-FD4EEB5D5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035" y="4101656"/>
            <a:ext cx="12191999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2400" u="sng" dirty="0">
                <a:solidFill>
                  <a:srgbClr val="007EA1"/>
                </a:solidFill>
                <a:latin typeface="+mn-lt"/>
              </a:rPr>
              <a:t>William Guerin</a:t>
            </a:r>
            <a:r>
              <a:rPr lang="en-US" altLang="fr-FR" sz="2400" dirty="0">
                <a:solidFill>
                  <a:srgbClr val="007EA1"/>
                </a:solidFill>
                <a:latin typeface="+mn-lt"/>
              </a:rPr>
              <a:t> for the I2C consortium</a:t>
            </a:r>
            <a:br>
              <a:rPr lang="en-US" altLang="fr-FR" sz="2400" dirty="0">
                <a:solidFill>
                  <a:srgbClr val="007EA1"/>
                </a:solidFill>
                <a:latin typeface="+mn-lt"/>
              </a:rPr>
            </a:br>
            <a:r>
              <a:rPr lang="en-US" altLang="fr-FR" sz="2400" dirty="0">
                <a:solidFill>
                  <a:srgbClr val="007EA1"/>
                </a:solidFill>
                <a:latin typeface="+mn-lt"/>
              </a:rPr>
              <a:t>(</a:t>
            </a:r>
            <a:r>
              <a:rPr lang="en-US" altLang="fr-FR" sz="2400" i="1" dirty="0">
                <a:solidFill>
                  <a:srgbClr val="007EA1"/>
                </a:solidFill>
                <a:latin typeface="+mn-lt"/>
              </a:rPr>
              <a:t>Intensity Interferometry at </a:t>
            </a:r>
            <a:r>
              <a:rPr lang="en-US" altLang="fr-FR" sz="2400" i="1" dirty="0" err="1">
                <a:solidFill>
                  <a:srgbClr val="007EA1"/>
                </a:solidFill>
                <a:latin typeface="+mn-lt"/>
              </a:rPr>
              <a:t>Calern</a:t>
            </a:r>
            <a:r>
              <a:rPr lang="en-US" altLang="fr-FR" sz="2400" dirty="0">
                <a:solidFill>
                  <a:srgbClr val="007EA1"/>
                </a:solidFill>
                <a:latin typeface="+mn-lt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endParaRPr lang="en-US" altLang="fr-FR" sz="2400" dirty="0">
              <a:solidFill>
                <a:srgbClr val="007EA1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fr-FR" sz="1800" i="1" dirty="0" err="1">
                <a:solidFill>
                  <a:srgbClr val="007EA1"/>
                </a:solidFill>
                <a:latin typeface="+mn-lt"/>
              </a:rPr>
              <a:t>Institut</a:t>
            </a:r>
            <a:r>
              <a:rPr lang="en-US" altLang="fr-FR" sz="1800" i="1" dirty="0">
                <a:solidFill>
                  <a:srgbClr val="007EA1"/>
                </a:solidFill>
                <a:latin typeface="+mn-lt"/>
              </a:rPr>
              <a:t> de Physique de Nice (INPHYNI)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fr-FR" sz="1800" i="1" dirty="0" err="1">
                <a:solidFill>
                  <a:srgbClr val="007EA1"/>
                </a:solidFill>
                <a:latin typeface="+mn-lt"/>
              </a:rPr>
              <a:t>Université</a:t>
            </a:r>
            <a:r>
              <a:rPr lang="en-US" altLang="fr-FR" sz="1800" i="1" dirty="0">
                <a:solidFill>
                  <a:srgbClr val="007EA1"/>
                </a:solidFill>
                <a:latin typeface="+mn-lt"/>
              </a:rPr>
              <a:t> Côte d’Azur &amp; CNRS</a:t>
            </a:r>
          </a:p>
          <a:p>
            <a:pPr algn="ctr">
              <a:spcBef>
                <a:spcPct val="50000"/>
              </a:spcBef>
            </a:pPr>
            <a:r>
              <a:rPr lang="en-US" altLang="fr-FR" sz="1600" dirty="0">
                <a:solidFill>
                  <a:srgbClr val="007EA1"/>
                </a:solidFill>
                <a:latin typeface="+mn-lt"/>
                <a:cs typeface="Courier New" panose="02070309020205020404" pitchFamily="49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https://inphyni.univ-cotedazur.eu/sites/cold-atoms</a:t>
            </a:r>
            <a:endParaRPr lang="en-US" altLang="fr-FR" sz="1600" dirty="0">
              <a:solidFill>
                <a:srgbClr val="007EA1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2462718-B0B4-4A87-9E4F-E26E5F3DE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67" y="103230"/>
            <a:ext cx="625389" cy="625389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A6F2619-C19B-4906-B835-A4F446BBACB6}"/>
              </a:ext>
            </a:extLst>
          </p:cNvPr>
          <p:cNvCxnSpPr/>
          <p:nvPr/>
        </p:nvCxnSpPr>
        <p:spPr>
          <a:xfrm>
            <a:off x="5449344" y="103230"/>
            <a:ext cx="0" cy="625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2B12452-B209-4817-AB15-C1713AD3DB65}"/>
              </a:ext>
            </a:extLst>
          </p:cNvPr>
          <p:cNvCxnSpPr>
            <a:cxnSpLocks/>
          </p:cNvCxnSpPr>
          <p:nvPr/>
        </p:nvCxnSpPr>
        <p:spPr>
          <a:xfrm>
            <a:off x="2718148" y="2505205"/>
            <a:ext cx="0" cy="10647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75D6C441-B49A-44BF-BDEE-80B378AE1A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7216"/>
            <a:ext cx="1272988" cy="1314434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AA33B2F5-666E-4D7F-A6A6-514FB648D1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72" y="0"/>
            <a:ext cx="2892137" cy="867641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E8E4FD9-4A7B-4BCD-B30E-18A93F3624C8}"/>
              </a:ext>
            </a:extLst>
          </p:cNvPr>
          <p:cNvCxnSpPr/>
          <p:nvPr/>
        </p:nvCxnSpPr>
        <p:spPr>
          <a:xfrm>
            <a:off x="6525669" y="103229"/>
            <a:ext cx="0" cy="625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C0A16F78-5EE4-499F-95F1-B04BF8E44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770" y="5419724"/>
            <a:ext cx="155323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4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Goal: partial resolution of Sirius B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890117" y="858018"/>
            <a:ext cx="11025658" cy="17081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Sirius B: the closest and brightest </a:t>
            </a:r>
            <a:r>
              <a:rPr lang="en-US" dirty="0">
                <a:solidFill>
                  <a:srgbClr val="E5005B"/>
                </a:solidFill>
              </a:rPr>
              <a:t>white dwarf</a:t>
            </a:r>
            <a:r>
              <a:rPr lang="en-US" dirty="0"/>
              <a:t> (“mind-blowing“ in </a:t>
            </a:r>
            <a:r>
              <a:rPr lang="en-US" dirty="0" err="1"/>
              <a:t>Saha’s</a:t>
            </a:r>
            <a:r>
              <a:rPr lang="en-US" dirty="0"/>
              <a:t> plot),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8.4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angular diameter of a white dwarf has even been measured directly (evaluated from photometry)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Why ? Needs baseline ~ 1 km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Right time to do it (separation ~ 11”) 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633A3F-437A-4E41-A146-B5CC89AF9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617" y="1968997"/>
            <a:ext cx="4477501" cy="361252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436CF002-8E17-4D06-AD18-374421B8DF59}"/>
              </a:ext>
            </a:extLst>
          </p:cNvPr>
          <p:cNvGrpSpPr/>
          <p:nvPr/>
        </p:nvGrpSpPr>
        <p:grpSpPr>
          <a:xfrm>
            <a:off x="2057400" y="2767075"/>
            <a:ext cx="4362450" cy="3708596"/>
            <a:chOff x="2057400" y="2767075"/>
            <a:chExt cx="4362450" cy="370859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797D108-7E7F-46EC-B4F9-6BF3F60ED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83" r="6915"/>
            <a:stretch/>
          </p:blipFill>
          <p:spPr>
            <a:xfrm>
              <a:off x="2057400" y="2767075"/>
              <a:ext cx="4362450" cy="370859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1D9B40-6684-48D9-A62D-567A81B8FDD4}"/>
                </a:ext>
              </a:extLst>
            </p:cNvPr>
            <p:cNvSpPr/>
            <p:nvPr/>
          </p:nvSpPr>
          <p:spPr>
            <a:xfrm>
              <a:off x="5553075" y="2775199"/>
              <a:ext cx="857250" cy="97765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154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Where to do it ?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9134270" y="3073658"/>
            <a:ext cx="3528330" cy="17081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Larger baselines: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Subaru – Gemini: 790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Keck I – Gemini: 630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Keck I – CFHT: 630 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88B5C6-AB85-4D33-A596-661CD4C56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74" y="551131"/>
            <a:ext cx="8579796" cy="6064091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170A995-C5DE-43B7-8497-AB2077C4EA42}"/>
              </a:ext>
            </a:extLst>
          </p:cNvPr>
          <p:cNvCxnSpPr>
            <a:cxnSpLocks/>
          </p:cNvCxnSpPr>
          <p:nvPr/>
        </p:nvCxnSpPr>
        <p:spPr>
          <a:xfrm flipV="1">
            <a:off x="2917800" y="3039631"/>
            <a:ext cx="3433864" cy="817125"/>
          </a:xfrm>
          <a:prstGeom prst="straightConnector1">
            <a:avLst/>
          </a:prstGeom>
          <a:ln w="28575">
            <a:solidFill>
              <a:srgbClr val="95C11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AD2A0AB7-BDE5-4EEF-A86F-2CA0EF308D9F}"/>
              </a:ext>
            </a:extLst>
          </p:cNvPr>
          <p:cNvSpPr txBox="1"/>
          <p:nvPr/>
        </p:nvSpPr>
        <p:spPr>
          <a:xfrm rot="20808842">
            <a:off x="5087565" y="2888992"/>
            <a:ext cx="82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C11F"/>
                </a:solidFill>
              </a:rPr>
              <a:t>800 m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CF6598D4-9425-42C2-BAB6-502977235B64}"/>
              </a:ext>
            </a:extLst>
          </p:cNvPr>
          <p:cNvSpPr txBox="1">
            <a:spLocks/>
          </p:cNvSpPr>
          <p:nvPr/>
        </p:nvSpPr>
        <p:spPr>
          <a:xfrm>
            <a:off x="9203791" y="5727088"/>
            <a:ext cx="2918687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(Another possibility could be at Paranal: UTs – Vista : ~1.5 km, but more complicated access…)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3962BAF-80AB-4C84-BA4B-2B1354F78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891" y="894148"/>
            <a:ext cx="1578639" cy="1586572"/>
          </a:xfrm>
          <a:prstGeom prst="rect">
            <a:avLst/>
          </a:prstGeom>
        </p:spPr>
      </p:pic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D792D2F0-51FB-458A-9A05-9E9D7277723F}"/>
              </a:ext>
            </a:extLst>
          </p:cNvPr>
          <p:cNvSpPr txBox="1">
            <a:spLocks/>
          </p:cNvSpPr>
          <p:nvPr/>
        </p:nvSpPr>
        <p:spPr>
          <a:xfrm>
            <a:off x="9242468" y="586371"/>
            <a:ext cx="2867230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Olivier Lai is well introduced there…</a:t>
            </a:r>
          </a:p>
        </p:txBody>
      </p:sp>
    </p:spTree>
    <p:extLst>
      <p:ext uri="{BB962C8B-B14F-4D97-AF65-F5344CB8AC3E}">
        <p14:creationId xmlns:p14="http://schemas.microsoft.com/office/powerpoint/2010/main" val="379791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 which wavelength ?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1304719" y="753239"/>
            <a:ext cx="7239205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Even 800 m is not enough: the shorter the better 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DF28DA-3538-4767-A322-482C2F51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9" y="1431313"/>
            <a:ext cx="5781779" cy="434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2C9CF2-991D-4E9C-A557-FAFF25C8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6" y="1590915"/>
            <a:ext cx="5094944" cy="402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914A0BE-16F9-4A3D-B6C1-8F933A10FE69}"/>
              </a:ext>
            </a:extLst>
          </p:cNvPr>
          <p:cNvCxnSpPr>
            <a:cxnSpLocks/>
          </p:cNvCxnSpPr>
          <p:nvPr/>
        </p:nvCxnSpPr>
        <p:spPr>
          <a:xfrm>
            <a:off x="8353425" y="1790700"/>
            <a:ext cx="0" cy="3410190"/>
          </a:xfrm>
          <a:prstGeom prst="line">
            <a:avLst/>
          </a:prstGeom>
          <a:ln w="7620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57F03A08-2136-436D-9F79-EE7F05F7929A}"/>
              </a:ext>
            </a:extLst>
          </p:cNvPr>
          <p:cNvSpPr txBox="1">
            <a:spLocks/>
          </p:cNvSpPr>
          <p:nvPr/>
        </p:nvSpPr>
        <p:spPr>
          <a:xfrm>
            <a:off x="7638947" y="1253042"/>
            <a:ext cx="1428956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600CC"/>
                </a:solidFill>
                <a:latin typeface="Symbol" panose="05050102010706020507" pitchFamily="18" charset="2"/>
              </a:rPr>
              <a:t>l</a:t>
            </a:r>
            <a:r>
              <a:rPr lang="en-US" dirty="0">
                <a:solidFill>
                  <a:srgbClr val="6600CC"/>
                </a:solidFill>
              </a:rPr>
              <a:t> = 420 nm</a:t>
            </a:r>
          </a:p>
        </p:txBody>
      </p:sp>
    </p:spTree>
    <p:extLst>
      <p:ext uri="{BB962C8B-B14F-4D97-AF65-F5344CB8AC3E}">
        <p14:creationId xmlns:p14="http://schemas.microsoft.com/office/powerpoint/2010/main" val="1886866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With which detectors ?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1304719" y="753239"/>
            <a:ext cx="96680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Inspired by the Erlangen group (J. von </a:t>
            </a:r>
            <a:r>
              <a:rPr lang="en-US" dirty="0" err="1"/>
              <a:t>Zanthier</a:t>
            </a:r>
            <a:r>
              <a:rPr lang="en-US" dirty="0"/>
              <a:t>): </a:t>
            </a:r>
            <a:r>
              <a:rPr lang="en-US" dirty="0" err="1"/>
              <a:t>LINPinx</a:t>
            </a:r>
            <a:r>
              <a:rPr lang="en-US" dirty="0"/>
              <a:t> from </a:t>
            </a:r>
            <a:r>
              <a:rPr lang="en-US" dirty="0" err="1"/>
              <a:t>Photonscore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3A1508-D81B-4772-8601-0D8DD850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96" y="1562091"/>
            <a:ext cx="4080403" cy="19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94CBBAC-0B34-462A-86EA-D6F00D09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9" y="3855608"/>
            <a:ext cx="8289818" cy="260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4E69D01D-DE0C-4B85-AB21-FCC00BA49AED}"/>
              </a:ext>
            </a:extLst>
          </p:cNvPr>
          <p:cNvSpPr txBox="1">
            <a:spLocks/>
          </p:cNvSpPr>
          <p:nvPr/>
        </p:nvSpPr>
        <p:spPr>
          <a:xfrm>
            <a:off x="6040052" y="1510281"/>
            <a:ext cx="4774655" cy="20159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dirty="0"/>
              <a:t>QE ~ 33% @ 420 nm</a:t>
            </a:r>
          </a:p>
          <a:p>
            <a:pPr marL="342900" indent="-342900">
              <a:buFontTx/>
              <a:buChar char="-"/>
            </a:pPr>
            <a:r>
              <a:rPr lang="en-US" dirty="0"/>
              <a:t>Jitter ~ 30 – 35 </a:t>
            </a:r>
            <a:r>
              <a:rPr lang="en-US" dirty="0" err="1"/>
              <a:t>ps</a:t>
            </a:r>
            <a:r>
              <a:rPr lang="en-US" dirty="0"/>
              <a:t> (FWHM)</a:t>
            </a:r>
          </a:p>
          <a:p>
            <a:pPr marL="342900" indent="-342900">
              <a:buFontTx/>
              <a:buChar char="-"/>
            </a:pPr>
            <a:r>
              <a:rPr lang="en-US" dirty="0"/>
              <a:t>Negligible dark count, low dead time (max count rate ~ 100 MHz)</a:t>
            </a:r>
          </a:p>
          <a:p>
            <a:pPr marL="342900" indent="-342900">
              <a:buFontTx/>
              <a:buChar char="-"/>
            </a:pPr>
            <a:r>
              <a:rPr lang="en-US" dirty="0"/>
              <a:t>Diameter = 8 mm !!!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77D957A4-9B35-4767-8720-8B230AC33C53}"/>
              </a:ext>
            </a:extLst>
          </p:cNvPr>
          <p:cNvSpPr txBox="1">
            <a:spLocks/>
          </p:cNvSpPr>
          <p:nvPr/>
        </p:nvSpPr>
        <p:spPr>
          <a:xfrm>
            <a:off x="8650939" y="1168092"/>
            <a:ext cx="3535368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Leopold </a:t>
            </a:r>
            <a:r>
              <a:rPr lang="en-US" i="1" dirty="0"/>
              <a:t>et al</a:t>
            </a:r>
            <a:r>
              <a:rPr lang="en-US" dirty="0"/>
              <a:t>., JATIS </a:t>
            </a:r>
            <a:r>
              <a:rPr lang="en-US" b="1" dirty="0"/>
              <a:t>11</a:t>
            </a:r>
            <a:r>
              <a:rPr lang="en-US" dirty="0"/>
              <a:t>, 035005 (2025)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13A4A666-D9D8-4D25-A45B-1964B07EF570}"/>
              </a:ext>
            </a:extLst>
          </p:cNvPr>
          <p:cNvSpPr txBox="1">
            <a:spLocks/>
          </p:cNvSpPr>
          <p:nvPr/>
        </p:nvSpPr>
        <p:spPr>
          <a:xfrm>
            <a:off x="8822973" y="3652316"/>
            <a:ext cx="3369027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95C11F"/>
                </a:solidFill>
                <a:sym typeface="Webdings" panose="05030102010509060703" pitchFamily="18" charset="2"/>
              </a:rPr>
              <a:t></a:t>
            </a:r>
            <a:r>
              <a:rPr lang="en-US" dirty="0">
                <a:solidFill>
                  <a:srgbClr val="95C11F"/>
                </a:solidFill>
              </a:rPr>
              <a:t> Tested on sky (Sept. 2025)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8F4701-31D5-46CD-8C1E-688DFF2FDC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r="7209"/>
          <a:stretch/>
        </p:blipFill>
        <p:spPr>
          <a:xfrm>
            <a:off x="9727730" y="4240080"/>
            <a:ext cx="2490139" cy="21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9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Wavelength multiplexing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1377289" y="723429"/>
            <a:ext cx="8065818" cy="10823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Big</a:t>
            </a:r>
            <a:r>
              <a:rPr lang="en-US" dirty="0"/>
              <a:t> detectors…        </a:t>
            </a:r>
            <a:r>
              <a:rPr lang="en-US" dirty="0">
                <a:solidFill>
                  <a:srgbClr val="00CC00"/>
                </a:solidFill>
                <a:sym typeface="Wingdings" panose="05000000000000000000" pitchFamily="2" charset="2"/>
              </a:rPr>
              <a:t></a:t>
            </a:r>
            <a:r>
              <a:rPr lang="en-US" dirty="0">
                <a:solidFill>
                  <a:srgbClr val="00CC00"/>
                </a:solidFill>
              </a:rPr>
              <a:t> Easy to focus light onto it without losses</a:t>
            </a:r>
            <a:endParaRPr lang="en-US" dirty="0">
              <a:solidFill>
                <a:srgbClr val="00CC00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                                     Not scalable to many channels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B263C3-E259-4DD5-8598-F0F30DCA8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b="15391"/>
          <a:stretch/>
        </p:blipFill>
        <p:spPr>
          <a:xfrm>
            <a:off x="4808000" y="2310866"/>
            <a:ext cx="6895883" cy="4062714"/>
          </a:xfrm>
          <a:prstGeom prst="rect">
            <a:avLst/>
          </a:prstGeom>
        </p:spPr>
      </p:pic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AE173972-7B1C-43B6-8D80-8F1009F18DDF}"/>
              </a:ext>
            </a:extLst>
          </p:cNvPr>
          <p:cNvSpPr txBox="1">
            <a:spLocks/>
          </p:cNvSpPr>
          <p:nvPr/>
        </p:nvSpPr>
        <p:spPr>
          <a:xfrm>
            <a:off x="1032127" y="3506097"/>
            <a:ext cx="3174091" cy="8361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Buy 32 detectors !</a:t>
            </a:r>
          </a:p>
          <a:p>
            <a:r>
              <a:rPr lang="en-US" dirty="0"/>
              <a:t>16 channels × 2 telescopes</a:t>
            </a:r>
          </a:p>
        </p:txBody>
      </p:sp>
    </p:spTree>
    <p:extLst>
      <p:ext uri="{BB962C8B-B14F-4D97-AF65-F5344CB8AC3E}">
        <p14:creationId xmlns:p14="http://schemas.microsoft.com/office/powerpoint/2010/main" val="2211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to disperse the light ?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824134" y="986278"/>
            <a:ext cx="8065818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Preliminary design </a:t>
            </a:r>
            <a:r>
              <a:rPr lang="en-US" dirty="0"/>
              <a:t>based on 3 optical elements: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C5A5779-9A9B-4B54-8A60-4175FA0EECB2}"/>
              </a:ext>
            </a:extLst>
          </p:cNvPr>
          <p:cNvSpPr txBox="1">
            <a:spLocks/>
          </p:cNvSpPr>
          <p:nvPr/>
        </p:nvSpPr>
        <p:spPr>
          <a:xfrm>
            <a:off x="9265285" y="2372349"/>
            <a:ext cx="2872977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See </a:t>
            </a:r>
            <a:r>
              <a:rPr lang="en-US" dirty="0" err="1"/>
              <a:t>Ilian</a:t>
            </a:r>
            <a:r>
              <a:rPr lang="en-US" dirty="0"/>
              <a:t> </a:t>
            </a:r>
            <a:r>
              <a:rPr lang="en-US" dirty="0" err="1"/>
              <a:t>Ellafi’s</a:t>
            </a:r>
            <a:r>
              <a:rPr lang="en-US" dirty="0"/>
              <a:t> poster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4CD6EC5-4824-4D77-86E5-64806A1D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2014" b="14648"/>
          <a:stretch/>
        </p:blipFill>
        <p:spPr>
          <a:xfrm>
            <a:off x="10879251" y="878539"/>
            <a:ext cx="1149325" cy="1348334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EBDEA1B6-930A-484A-9320-0DFAC894BE71}"/>
              </a:ext>
            </a:extLst>
          </p:cNvPr>
          <p:cNvSpPr txBox="1">
            <a:spLocks/>
          </p:cNvSpPr>
          <p:nvPr/>
        </p:nvSpPr>
        <p:spPr>
          <a:xfrm>
            <a:off x="824134" y="1542722"/>
            <a:ext cx="8065818" cy="12721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Diffraction </a:t>
            </a:r>
            <a:r>
              <a:rPr lang="en-US" dirty="0">
                <a:solidFill>
                  <a:srgbClr val="E5005B"/>
                </a:solidFill>
              </a:rPr>
              <a:t>grating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E5005B"/>
                </a:solidFill>
              </a:rPr>
              <a:t>Echelon</a:t>
            </a:r>
            <a:r>
              <a:rPr lang="en-US" dirty="0"/>
              <a:t> to compensate the grating’s temporal dispersion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E5005B"/>
                </a:solidFill>
              </a:rPr>
              <a:t>Slicer</a:t>
            </a:r>
            <a:r>
              <a:rPr lang="en-US" dirty="0"/>
              <a:t> to increase the spatially separation between the wavelengths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A3E1E74-9E13-4049-B109-28BE038AC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285" y="944485"/>
            <a:ext cx="1242874" cy="10875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E330D2B-8E98-42B7-9BE6-93F5055AD6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4275" r="9418" b="4450"/>
          <a:stretch/>
        </p:blipFill>
        <p:spPr>
          <a:xfrm>
            <a:off x="7453767" y="3285262"/>
            <a:ext cx="3188830" cy="2742318"/>
          </a:xfrm>
          <a:prstGeom prst="rect">
            <a:avLst/>
          </a:prstGeom>
        </p:spPr>
      </p:pic>
      <p:pic>
        <p:nvPicPr>
          <p:cNvPr id="15" name="New picture">
            <a:extLst>
              <a:ext uri="{FF2B5EF4-FFF2-40B4-BE49-F238E27FC236}">
                <a16:creationId xmlns:a16="http://schemas.microsoft.com/office/drawing/2014/main" id="{A0040347-3D8C-4866-A383-746655C12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0"/>
          <a:stretch/>
        </p:blipFill>
        <p:spPr bwMode="auto">
          <a:xfrm>
            <a:off x="1027332" y="3447098"/>
            <a:ext cx="5350888" cy="242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7E68A9E9-953E-4801-878F-771476B0BE3F}"/>
              </a:ext>
            </a:extLst>
          </p:cNvPr>
          <p:cNvSpPr txBox="1">
            <a:spLocks/>
          </p:cNvSpPr>
          <p:nvPr/>
        </p:nvSpPr>
        <p:spPr>
          <a:xfrm>
            <a:off x="1377289" y="6081043"/>
            <a:ext cx="421781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Katz </a:t>
            </a:r>
            <a:r>
              <a:rPr lang="en-US" i="1" dirty="0"/>
              <a:t>et al</a:t>
            </a:r>
            <a:r>
              <a:rPr lang="en-US" dirty="0"/>
              <a:t>., Rev. Sci. </a:t>
            </a:r>
            <a:r>
              <a:rPr lang="en-US" dirty="0" err="1"/>
              <a:t>Instrum</a:t>
            </a:r>
            <a:r>
              <a:rPr lang="en-US" dirty="0"/>
              <a:t>. </a:t>
            </a:r>
            <a:r>
              <a:rPr lang="en-US" b="1" dirty="0"/>
              <a:t>87</a:t>
            </a:r>
            <a:r>
              <a:rPr lang="en-US" dirty="0"/>
              <a:t>, 11E535 (2016)</a:t>
            </a:r>
          </a:p>
        </p:txBody>
      </p:sp>
    </p:spTree>
    <p:extLst>
      <p:ext uri="{BB962C8B-B14F-4D97-AF65-F5344CB8AC3E}">
        <p14:creationId xmlns:p14="http://schemas.microsoft.com/office/powerpoint/2010/main" val="3302089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Integration to the telescopes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697672" y="948297"/>
            <a:ext cx="313789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E5005B"/>
                </a:solidFill>
              </a:rPr>
              <a:t>Compact coupling module</a:t>
            </a:r>
          </a:p>
          <a:p>
            <a:pPr>
              <a:spcBef>
                <a:spcPts val="0"/>
              </a:spcBef>
            </a:pPr>
            <a:r>
              <a:rPr lang="en-US" dirty="0"/>
              <a:t>Adapted to each telescope,</a:t>
            </a:r>
          </a:p>
          <a:p>
            <a:pPr>
              <a:spcBef>
                <a:spcPts val="0"/>
              </a:spcBef>
            </a:pPr>
            <a:r>
              <a:rPr lang="en-US" dirty="0"/>
              <a:t>has to reject Sirius A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A3E1E74-9E13-4049-B109-28BE038AC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57" y="2160974"/>
            <a:ext cx="764187" cy="6686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75D957-91B9-4715-B9B8-E761A70E2449}"/>
              </a:ext>
            </a:extLst>
          </p:cNvPr>
          <p:cNvSpPr/>
          <p:nvPr/>
        </p:nvSpPr>
        <p:spPr>
          <a:xfrm>
            <a:off x="4414654" y="1992902"/>
            <a:ext cx="315413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E5005B"/>
                </a:solidFill>
              </a:rPr>
              <a:t>GRIN MMF Ø = 400  µm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Exail</a:t>
            </a:r>
            <a:r>
              <a:rPr lang="en-US" sz="2000" dirty="0"/>
              <a:t> photonics)</a:t>
            </a:r>
          </a:p>
          <a:p>
            <a:r>
              <a:rPr lang="en-US" sz="2000" dirty="0"/>
              <a:t>NA = 0.12</a:t>
            </a:r>
          </a:p>
          <a:p>
            <a:r>
              <a:rPr lang="en-US" sz="2000" dirty="0"/>
              <a:t>Dispersion &lt; 1 </a:t>
            </a:r>
            <a:r>
              <a:rPr lang="en-US" sz="2000" dirty="0" err="1"/>
              <a:t>ps</a:t>
            </a:r>
            <a:r>
              <a:rPr lang="en-US" sz="2000" dirty="0"/>
              <a:t>/m</a:t>
            </a:r>
          </a:p>
          <a:p>
            <a:r>
              <a:rPr lang="en-US" sz="2000" dirty="0"/>
              <a:t>Transmission &gt; 80% for 10 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1F3238-7599-4532-AB54-58E9EAB72CAF}"/>
              </a:ext>
            </a:extLst>
          </p:cNvPr>
          <p:cNvSpPr/>
          <p:nvPr/>
        </p:nvSpPr>
        <p:spPr>
          <a:xfrm>
            <a:off x="7685968" y="948296"/>
            <a:ext cx="41862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E5005B"/>
                </a:solidFill>
              </a:rPr>
              <a:t>Multichannel instruments</a:t>
            </a:r>
          </a:p>
          <a:p>
            <a:r>
              <a:rPr lang="en-US" sz="2000" dirty="0"/>
              <a:t>Same for all telescopes, doesn’t move,</a:t>
            </a:r>
          </a:p>
          <a:p>
            <a:r>
              <a:rPr lang="en-US" sz="2000" dirty="0"/>
              <a:t>can be well calibrated in the lab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924094-9B3D-4B86-8FB7-4F964D3F6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73" y="948296"/>
            <a:ext cx="2200275" cy="1057275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78B9A2B-A20E-46A8-9EA6-26B3CD9B2387}"/>
              </a:ext>
            </a:extLst>
          </p:cNvPr>
          <p:cNvGrpSpPr/>
          <p:nvPr/>
        </p:nvGrpSpPr>
        <p:grpSpPr>
          <a:xfrm>
            <a:off x="5841158" y="4535856"/>
            <a:ext cx="6350842" cy="2347985"/>
            <a:chOff x="6124042" y="4535856"/>
            <a:chExt cx="6067958" cy="2347985"/>
          </a:xfrm>
        </p:grpSpPr>
        <p:sp>
          <p:nvSpPr>
            <p:cNvPr id="12" name="Espace réservé du texte 4">
              <a:extLst>
                <a:ext uri="{FF2B5EF4-FFF2-40B4-BE49-F238E27FC236}">
                  <a16:creationId xmlns:a16="http://schemas.microsoft.com/office/drawing/2014/main" id="{66559604-479A-4900-8D5E-7175436C3093}"/>
                </a:ext>
              </a:extLst>
            </p:cNvPr>
            <p:cNvSpPr txBox="1">
              <a:spLocks/>
            </p:cNvSpPr>
            <p:nvPr/>
          </p:nvSpPr>
          <p:spPr>
            <a:xfrm>
              <a:off x="7824287" y="4535856"/>
              <a:ext cx="3428979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7EA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7EA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7EA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7EA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95C11F"/>
                  </a:solidFill>
                </a:rPr>
                <a:t>Strategic plan :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CABFC9-77CE-4307-8530-BD96A6BBACB2}"/>
                </a:ext>
              </a:extLst>
            </p:cNvPr>
            <p:cNvSpPr/>
            <p:nvPr/>
          </p:nvSpPr>
          <p:spPr>
            <a:xfrm>
              <a:off x="6124042" y="4944849"/>
              <a:ext cx="606795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1- First test on one Keck</a:t>
              </a:r>
            </a:p>
            <a:p>
              <a:r>
                <a:rPr lang="en-US" sz="2000" dirty="0"/>
                <a:t>2- Duplicate + interferometry (baseline = 85 m)</a:t>
              </a:r>
            </a:p>
            <a:p>
              <a:r>
                <a:rPr lang="en-US" sz="2000" dirty="0"/>
                <a:t>3- Adapt to CFHT + long-baseline interferometry (630 m)</a:t>
              </a:r>
            </a:p>
            <a:p>
              <a:r>
                <a:rPr lang="en-US" sz="2000" dirty="0"/>
                <a:t>4- Convince Gemini and adapt (</a:t>
              </a:r>
              <a:r>
                <a:rPr lang="en-US" sz="2000" dirty="0">
                  <a:sym typeface="Wingdings" panose="05000000000000000000" pitchFamily="2" charset="2"/>
                </a:rPr>
                <a:t> </a:t>
              </a:r>
              <a:r>
                <a:rPr lang="en-US" sz="2000" dirty="0"/>
                <a:t>larger area)</a:t>
              </a:r>
            </a:p>
            <a:p>
              <a:r>
                <a:rPr lang="en-US" sz="2000" dirty="0"/>
                <a:t>5- Convince Subaru and adapt (</a:t>
              </a:r>
              <a:r>
                <a:rPr lang="en-US" sz="2000" dirty="0">
                  <a:sym typeface="Wingdings" panose="05000000000000000000" pitchFamily="2" charset="2"/>
                </a:rPr>
                <a:t> longer baseline: </a:t>
              </a:r>
              <a:r>
                <a:rPr lang="en-US" sz="2000" dirty="0"/>
                <a:t>790 m)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352CBA-9117-4ADE-B0D4-302A7D22B661}"/>
              </a:ext>
            </a:extLst>
          </p:cNvPr>
          <p:cNvGrpSpPr/>
          <p:nvPr/>
        </p:nvGrpSpPr>
        <p:grpSpPr>
          <a:xfrm>
            <a:off x="260411" y="3461985"/>
            <a:ext cx="5909255" cy="2972362"/>
            <a:chOff x="260411" y="3461985"/>
            <a:chExt cx="5909255" cy="297236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417664F-0B45-4FF6-ADAA-ED68A48E1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411" y="3461985"/>
              <a:ext cx="3137893" cy="2972362"/>
            </a:xfrm>
            <a:prstGeom prst="rect">
              <a:avLst/>
            </a:prstGeom>
          </p:spPr>
        </p:pic>
        <p:sp>
          <p:nvSpPr>
            <p:cNvPr id="19" name="Espace réservé du texte 4">
              <a:extLst>
                <a:ext uri="{FF2B5EF4-FFF2-40B4-BE49-F238E27FC236}">
                  <a16:creationId xmlns:a16="http://schemas.microsoft.com/office/drawing/2014/main" id="{023C0182-D597-4314-81E0-2A078C8F0461}"/>
                </a:ext>
              </a:extLst>
            </p:cNvPr>
            <p:cNvSpPr txBox="1">
              <a:spLocks/>
            </p:cNvSpPr>
            <p:nvPr/>
          </p:nvSpPr>
          <p:spPr>
            <a:xfrm>
              <a:off x="3352680" y="4360665"/>
              <a:ext cx="2816986" cy="3693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7EA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7EA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7EA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7EA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</a:rPr>
                <a:t>Bent Cassegrain @ Keck</a:t>
              </a: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1DFA539F-0B5C-49BC-93CF-8C11BA114E5F}"/>
                </a:ext>
              </a:extLst>
            </p:cNvPr>
            <p:cNvCxnSpPr>
              <a:cxnSpLocks/>
            </p:cNvCxnSpPr>
            <p:nvPr/>
          </p:nvCxnSpPr>
          <p:spPr>
            <a:xfrm>
              <a:off x="3326985" y="4313636"/>
              <a:ext cx="275719" cy="94058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03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Feasibility assessment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texte 4">
                <a:extLst>
                  <a:ext uri="{FF2B5EF4-FFF2-40B4-BE49-F238E27FC236}">
                    <a16:creationId xmlns:a16="http://schemas.microsoft.com/office/drawing/2014/main" id="{9437023D-26C7-42AE-B799-BCF3B8302F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556" y="2001107"/>
                <a:ext cx="9843866" cy="264514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7EA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7EA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7EA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7EA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≈ 0.33 </a:t>
                </a:r>
                <a:r>
                  <a:rPr lang="en-US" dirty="0"/>
                  <a:t>(QE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× 0.8 </a:t>
                </a:r>
                <a:r>
                  <a:rPr lang="en-US" dirty="0"/>
                  <a:t>(atm.)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0.8 </a:t>
                </a:r>
                <a:r>
                  <a:rPr lang="en-US" dirty="0"/>
                  <a:t>(fiber)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0.8 </a:t>
                </a:r>
                <a:r>
                  <a:rPr lang="en-US" dirty="0"/>
                  <a:t>(grating)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0.8 </a:t>
                </a:r>
                <a:r>
                  <a:rPr lang="en-US" dirty="0"/>
                  <a:t>(other)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 0.13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(λ = 420 nm) = 4.6 × 10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-8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photons/m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/s/Hz </a:t>
                </a:r>
                <a:r>
                  <a:rPr lang="en-US" dirty="0"/>
                  <a:t>(from HST calibrated spectrum)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b="0" i="1" baseline="-250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0" dirty="0" err="1">
                    <a:cs typeface="Times New Roman" panose="02020603050405020304" pitchFamily="18" charset="0"/>
                  </a:rPr>
                  <a:t>with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fr-FR" b="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76 m</a:t>
                </a:r>
                <a:r>
                  <a:rPr lang="fr-FR" b="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0" dirty="0">
                    <a:cs typeface="Times New Roman" panose="02020603050405020304" pitchFamily="18" charset="0"/>
                  </a:rPr>
                  <a:t>(Keck),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8.4 m</a:t>
                </a:r>
                <a:r>
                  <a:rPr lang="fr-FR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0" dirty="0">
                    <a:cs typeface="Times New Roman" panose="02020603050405020304" pitchFamily="18" charset="0"/>
                  </a:rPr>
                  <a:t>(CFHT),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48.4 m</a:t>
                </a:r>
                <a:r>
                  <a:rPr lang="fr-FR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0" dirty="0">
                    <a:cs typeface="Times New Roman" panose="02020603050405020304" pitchFamily="18" charset="0"/>
                  </a:rPr>
                  <a:t>(Gemini)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51.3 m</a:t>
                </a:r>
                <a:r>
                  <a:rPr lang="fr-FR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0" dirty="0">
                    <a:cs typeface="Times New Roman" panose="02020603050405020304" pitchFamily="18" charset="0"/>
                  </a:rPr>
                  <a:t>(Subaru)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fr-FR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fr-FR" b="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 0.9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t</a:t>
                </a:r>
                <a:r>
                  <a:rPr lang="en-US" b="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</a:t>
                </a:r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 25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r>
                  <a:rPr lang="en-US" dirty="0"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rms</a:t>
                </a:r>
                <a:r>
                  <a:rPr lang="en-US" dirty="0">
                    <a:cs typeface="Times New Roman" panose="02020603050405020304" pitchFamily="18" charset="0"/>
                  </a:rPr>
                  <a:t> (2 detectors + TDC + others)</a:t>
                </a:r>
                <a:endParaRPr lang="fr-FR" b="0" dirty="0"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16</a:t>
                </a:r>
              </a:p>
            </p:txBody>
          </p:sp>
        </mc:Choice>
        <mc:Fallback xmlns="">
          <p:sp>
            <p:nvSpPr>
              <p:cNvPr id="8" name="Espace réservé du texte 4">
                <a:extLst>
                  <a:ext uri="{FF2B5EF4-FFF2-40B4-BE49-F238E27FC236}">
                    <a16:creationId xmlns:a16="http://schemas.microsoft.com/office/drawing/2014/main" id="{9437023D-26C7-42AE-B799-BCF3B8302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56" y="2001107"/>
                <a:ext cx="9843866" cy="2645148"/>
              </a:xfrm>
              <a:prstGeom prst="rect">
                <a:avLst/>
              </a:prstGeom>
              <a:blipFill>
                <a:blip r:embed="rId3"/>
                <a:stretch>
                  <a:fillRect l="-557" t="-1613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84C30EDD-D1F4-4EEC-926F-C607C99BF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689" y="774605"/>
            <a:ext cx="6560928" cy="955475"/>
          </a:xfrm>
          <a:prstGeom prst="rect">
            <a:avLst/>
          </a:prstGeom>
          <a:ln w="19050">
            <a:solidFill>
              <a:srgbClr val="E5005B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BF342D1-38FD-41F8-AF1C-56B19C4E37FB}"/>
              </a:ext>
            </a:extLst>
          </p:cNvPr>
          <p:cNvSpPr txBox="1"/>
          <p:nvPr/>
        </p:nvSpPr>
        <p:spPr>
          <a:xfrm>
            <a:off x="7315200" y="3429000"/>
            <a:ext cx="4681728" cy="188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E5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SNR</a:t>
            </a:r>
            <a:r>
              <a:rPr lang="en-US" sz="2000" dirty="0">
                <a:solidFill>
                  <a:srgbClr val="E5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</a:t>
            </a:r>
            <a:r>
              <a:rPr lang="en-US" sz="2000" dirty="0"/>
              <a:t>reached in …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46 h </a:t>
            </a:r>
            <a:r>
              <a:rPr lang="en-US" sz="2000" dirty="0"/>
              <a:t>for Keck – CFHT (630 m)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 h </a:t>
            </a:r>
            <a:r>
              <a:rPr lang="en-US" sz="2000" dirty="0"/>
              <a:t>for Keck – Gemini (630 m)  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12 h </a:t>
            </a:r>
            <a:r>
              <a:rPr lang="en-US" sz="2000" dirty="0"/>
              <a:t>for Subaru – Gemini (790 m)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3743C1-4B5B-4499-AC9D-4259F6E8490F}"/>
              </a:ext>
            </a:extLst>
          </p:cNvPr>
          <p:cNvSpPr txBox="1"/>
          <p:nvPr/>
        </p:nvSpPr>
        <p:spPr>
          <a:xfrm>
            <a:off x="942620" y="5589647"/>
            <a:ext cx="10306755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For a precise determination of the angular diameter: needs larger baselines !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UTs – Vista (1.5 km) @ Paranal      or      GTC – WHT (1.1 km) @ Roque de Los Muchachos</a:t>
            </a:r>
          </a:p>
        </p:txBody>
      </p:sp>
    </p:spTree>
    <p:extLst>
      <p:ext uri="{BB962C8B-B14F-4D97-AF65-F5344CB8AC3E}">
        <p14:creationId xmlns:p14="http://schemas.microsoft.com/office/powerpoint/2010/main" val="30377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A922C3-CE45-4564-A170-621C5C1B6B97}"/>
              </a:ext>
            </a:extLst>
          </p:cNvPr>
          <p:cNvSpPr txBox="1">
            <a:spLocks/>
          </p:cNvSpPr>
          <p:nvPr/>
        </p:nvSpPr>
        <p:spPr>
          <a:xfrm>
            <a:off x="7993063" y="6553200"/>
            <a:ext cx="990600" cy="3048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47221F1-AC73-44E2-A1B4-FDC0E88077B8}" type="slidenum">
              <a:rPr lang="en-US" altLang="fr-FR" smtClean="0"/>
              <a:pPr>
                <a:defRPr/>
              </a:pPr>
              <a:t>18</a:t>
            </a:fld>
            <a:endParaRPr lang="en-US" altLang="fr-FR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594F069-AB04-4B8F-8BA8-0283408E8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6"/>
          <a:stretch/>
        </p:blipFill>
        <p:spPr>
          <a:xfrm>
            <a:off x="0" y="-459286"/>
            <a:ext cx="12192000" cy="7558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0FE312-6D51-45E7-B9E9-9D0811212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825" y="1010542"/>
            <a:ext cx="24582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fr-FR" sz="3200" b="1" dirty="0">
                <a:solidFill>
                  <a:schemeClr val="bg1"/>
                </a:solidFill>
              </a:rPr>
              <a:t>Thank you 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D41CA-F263-4335-B944-292871DBA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267" y="6286789"/>
            <a:ext cx="19716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chemeClr val="bg1"/>
                </a:solidFill>
                <a:latin typeface="+mn-lt"/>
              </a:rPr>
              <a:t>(Picture by Serge </a:t>
            </a:r>
            <a:r>
              <a:rPr lang="en-US" altLang="fr-FR" sz="1200" dirty="0" err="1">
                <a:solidFill>
                  <a:schemeClr val="bg1"/>
                </a:solidFill>
                <a:latin typeface="+mn-lt"/>
              </a:rPr>
              <a:t>Brunier</a:t>
            </a:r>
            <a:r>
              <a:rPr lang="en-US" altLang="fr-FR" sz="12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F91B99AC-D1DC-4EDC-928D-F0C81E4D2C5D}"/>
              </a:ext>
            </a:extLst>
          </p:cNvPr>
          <p:cNvSpPr txBox="1">
            <a:spLocks/>
          </p:cNvSpPr>
          <p:nvPr/>
        </p:nvSpPr>
        <p:spPr>
          <a:xfrm>
            <a:off x="1281654" y="5948235"/>
            <a:ext cx="645416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https://inphyni.univ-cotedazur.eu/sites/cold-atoms/research/i2c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E3D634BC-8120-45C2-A2F7-28D2E60A82B9}"/>
              </a:ext>
            </a:extLst>
          </p:cNvPr>
          <p:cNvSpPr txBox="1">
            <a:spLocks/>
          </p:cNvSpPr>
          <p:nvPr/>
        </p:nvSpPr>
        <p:spPr>
          <a:xfrm>
            <a:off x="60325" y="-2100"/>
            <a:ext cx="4735831" cy="29259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Guerin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MNRAS </a:t>
            </a:r>
            <a:r>
              <a:rPr lang="en-US" sz="1400" b="1" dirty="0">
                <a:solidFill>
                  <a:schemeClr val="bg1"/>
                </a:solidFill>
              </a:rPr>
              <a:t>472</a:t>
            </a:r>
            <a:r>
              <a:rPr lang="en-US" sz="1400" dirty="0">
                <a:solidFill>
                  <a:schemeClr val="bg1"/>
                </a:solidFill>
              </a:rPr>
              <a:t>, 4126 (2017)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Guerin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MNRAS </a:t>
            </a:r>
            <a:r>
              <a:rPr lang="en-US" sz="1400" b="1" dirty="0">
                <a:solidFill>
                  <a:schemeClr val="bg1"/>
                </a:solidFill>
              </a:rPr>
              <a:t>480</a:t>
            </a:r>
            <a:r>
              <a:rPr lang="en-US" sz="1400" dirty="0">
                <a:solidFill>
                  <a:schemeClr val="bg1"/>
                </a:solidFill>
              </a:rPr>
              <a:t>, 245 (2018)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Rivet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Exp. Astron. </a:t>
            </a:r>
            <a:r>
              <a:rPr lang="en-US" sz="1400" b="1" dirty="0">
                <a:solidFill>
                  <a:schemeClr val="bg1"/>
                </a:solidFill>
              </a:rPr>
              <a:t>46</a:t>
            </a:r>
            <a:r>
              <a:rPr lang="en-US" sz="1400" dirty="0">
                <a:solidFill>
                  <a:schemeClr val="bg1"/>
                </a:solidFill>
              </a:rPr>
              <a:t>, 531 (2018)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Lai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Proc. SPIE </a:t>
            </a:r>
            <a:r>
              <a:rPr lang="en-US" sz="1400" b="1" dirty="0">
                <a:solidFill>
                  <a:schemeClr val="bg1"/>
                </a:solidFill>
              </a:rPr>
              <a:t>10701</a:t>
            </a:r>
            <a:r>
              <a:rPr lang="en-US" sz="1400" dirty="0">
                <a:solidFill>
                  <a:schemeClr val="bg1"/>
                </a:solidFill>
              </a:rPr>
              <a:t>, 1070121 (2018)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Rivet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MNRAS </a:t>
            </a:r>
            <a:r>
              <a:rPr lang="en-US" sz="1400" b="1" dirty="0">
                <a:solidFill>
                  <a:schemeClr val="bg1"/>
                </a:solidFill>
              </a:rPr>
              <a:t>494</a:t>
            </a:r>
            <a:r>
              <a:rPr lang="en-US" sz="1400" dirty="0">
                <a:solidFill>
                  <a:schemeClr val="bg1"/>
                </a:solidFill>
              </a:rPr>
              <a:t>, 218 (2020)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Gori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MNRAS </a:t>
            </a:r>
            <a:r>
              <a:rPr lang="en-US" sz="1400" b="1" dirty="0">
                <a:solidFill>
                  <a:schemeClr val="bg1"/>
                </a:solidFill>
              </a:rPr>
              <a:t>505</a:t>
            </a:r>
            <a:r>
              <a:rPr lang="en-US" sz="1400" dirty="0">
                <a:solidFill>
                  <a:schemeClr val="bg1"/>
                </a:solidFill>
              </a:rPr>
              <a:t>, 2328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Guerin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Proc SF2A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de Almeida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MNRAS </a:t>
            </a:r>
            <a:r>
              <a:rPr lang="en-US" sz="1400" b="1" dirty="0">
                <a:solidFill>
                  <a:schemeClr val="bg1"/>
                </a:solidFill>
              </a:rPr>
              <a:t>515</a:t>
            </a:r>
            <a:r>
              <a:rPr lang="en-US" sz="1400" dirty="0">
                <a:solidFill>
                  <a:schemeClr val="bg1"/>
                </a:solidFill>
              </a:rPr>
              <a:t>, 1 (2022)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Matthews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Proc. SPIE </a:t>
            </a:r>
            <a:r>
              <a:rPr lang="en-US" sz="1400" b="1" dirty="0">
                <a:solidFill>
                  <a:schemeClr val="bg1"/>
                </a:solidFill>
              </a:rPr>
              <a:t>12183</a:t>
            </a:r>
            <a:r>
              <a:rPr lang="en-US" sz="1400" dirty="0">
                <a:solidFill>
                  <a:schemeClr val="bg1"/>
                </a:solidFill>
              </a:rPr>
              <a:t>, 121830G (2022)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Matthews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Astron. J. </a:t>
            </a:r>
            <a:r>
              <a:rPr lang="en-US" sz="1400" b="1" dirty="0">
                <a:solidFill>
                  <a:schemeClr val="bg1"/>
                </a:solidFill>
              </a:rPr>
              <a:t>167</a:t>
            </a:r>
            <a:r>
              <a:rPr lang="en-US" sz="1400" dirty="0">
                <a:solidFill>
                  <a:schemeClr val="bg1"/>
                </a:solidFill>
              </a:rPr>
              <a:t>, 117 (2023)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bg1"/>
                </a:solidFill>
              </a:rPr>
              <a:t>Tolila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Proc. SF2A, p. 197 (2024)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Matthews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MNRAS </a:t>
            </a:r>
            <a:r>
              <a:rPr lang="en-US" sz="1400" b="1" dirty="0">
                <a:solidFill>
                  <a:schemeClr val="bg1"/>
                </a:solidFill>
              </a:rPr>
              <a:t>538</a:t>
            </a:r>
            <a:r>
              <a:rPr lang="en-US" sz="1400" dirty="0">
                <a:solidFill>
                  <a:schemeClr val="bg1"/>
                </a:solidFill>
              </a:rPr>
              <a:t>, 867 (2025)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Guerin </a:t>
            </a:r>
            <a:r>
              <a:rPr lang="en-US" sz="1400" i="1" dirty="0">
                <a:solidFill>
                  <a:schemeClr val="bg1"/>
                </a:solidFill>
              </a:rPr>
              <a:t>et al</a:t>
            </a:r>
            <a:r>
              <a:rPr lang="en-US" sz="1400" dirty="0">
                <a:solidFill>
                  <a:schemeClr val="bg1"/>
                </a:solidFill>
              </a:rPr>
              <a:t>., </a:t>
            </a:r>
            <a:r>
              <a:rPr lang="en-US" sz="1400" dirty="0" err="1">
                <a:solidFill>
                  <a:schemeClr val="bg1"/>
                </a:solidFill>
              </a:rPr>
              <a:t>Comptes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Rendus</a:t>
            </a:r>
            <a:r>
              <a:rPr lang="en-US" sz="1400" dirty="0">
                <a:solidFill>
                  <a:schemeClr val="bg1"/>
                </a:solidFill>
              </a:rPr>
              <a:t>. Physique, in press (2025)</a:t>
            </a:r>
          </a:p>
        </p:txBody>
      </p:sp>
    </p:spTree>
    <p:extLst>
      <p:ext uri="{BB962C8B-B14F-4D97-AF65-F5344CB8AC3E}">
        <p14:creationId xmlns:p14="http://schemas.microsoft.com/office/powerpoint/2010/main" val="24141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not use SPAD arrays ?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806437" y="2102687"/>
            <a:ext cx="8065818" cy="12721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E5005B"/>
                </a:solidFill>
              </a:rPr>
              <a:t>Conservation of </a:t>
            </a:r>
            <a:r>
              <a:rPr lang="en-US" dirty="0" err="1">
                <a:solidFill>
                  <a:srgbClr val="E5005B"/>
                </a:solidFill>
              </a:rPr>
              <a:t>étendue</a:t>
            </a:r>
            <a:r>
              <a:rPr lang="en-US" dirty="0">
                <a:solidFill>
                  <a:srgbClr val="E5005B"/>
                </a:solidFill>
              </a:rPr>
              <a:t> (or “optical extent”): </a:t>
            </a:r>
            <a:r>
              <a:rPr lang="en-US" i="1" dirty="0">
                <a:solidFill>
                  <a:srgbClr val="E5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E5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E5005B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r>
              <a:rPr lang="en-US" dirty="0">
                <a:solidFill>
                  <a:srgbClr val="E5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solidFill>
                  <a:srgbClr val="E5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cst</a:t>
            </a:r>
            <a:endParaRPr lang="en-US" dirty="0">
              <a:solidFill>
                <a:srgbClr val="E5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Seeing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0.65” = 3.2 µrad </a:t>
            </a:r>
            <a:r>
              <a:rPr lang="en-US" dirty="0"/>
              <a:t>(median seeing on </a:t>
            </a:r>
            <a:r>
              <a:rPr lang="en-US" dirty="0" err="1"/>
              <a:t>Maunea</a:t>
            </a:r>
            <a:r>
              <a:rPr lang="en-US" dirty="0"/>
              <a:t> Kea)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(8 m)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30D83-B75B-457A-991A-381637CAF7D3}"/>
              </a:ext>
            </a:extLst>
          </p:cNvPr>
          <p:cNvSpPr/>
          <p:nvPr/>
        </p:nvSpPr>
        <p:spPr>
          <a:xfrm>
            <a:off x="3280128" y="997567"/>
            <a:ext cx="7467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with AO: low throughput </a:t>
            </a:r>
            <a:r>
              <a:rPr lang="en-US" sz="2000" dirty="0">
                <a:sym typeface="Wingdings" panose="05000000000000000000" pitchFamily="2" charset="2"/>
              </a:rPr>
              <a:t> (and in the blue anyway…)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without AO: VERY hard to focus on small-area detectors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3EED5F-A7CF-42EA-AE80-2CA660C632E2}"/>
              </a:ext>
            </a:extLst>
          </p:cNvPr>
          <p:cNvSpPr/>
          <p:nvPr/>
        </p:nvSpPr>
        <p:spPr>
          <a:xfrm>
            <a:off x="783859" y="970649"/>
            <a:ext cx="2542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Big telescopes, either: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ACAB22-7F70-4EB1-BE8D-C6E30465F2B0}"/>
              </a:ext>
            </a:extLst>
          </p:cNvPr>
          <p:cNvSpPr/>
          <p:nvPr/>
        </p:nvSpPr>
        <p:spPr>
          <a:xfrm>
            <a:off x="806438" y="3683831"/>
            <a:ext cx="10511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If you want to focus on, say,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 = (20 µm)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, you need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0.98</a:t>
            </a:r>
            <a:r>
              <a:rPr lang="en-US" sz="2000" dirty="0">
                <a:sym typeface="Wingdings" panose="05000000000000000000" pitchFamily="2" charset="2"/>
              </a:rPr>
              <a:t> !!!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If you focus with a large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000" dirty="0"/>
              <a:t>, say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</a:t>
            </a:r>
            <a:r>
              <a:rPr lang="en-US" sz="2000" dirty="0"/>
              <a:t>(i.e. 30°) (without aberration!), you’ll get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= (50 µm)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aseline="-25000" dirty="0"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D79827-28F3-4BC3-9672-D4B563077654}"/>
              </a:ext>
            </a:extLst>
          </p:cNvPr>
          <p:cNvSpPr/>
          <p:nvPr/>
        </p:nvSpPr>
        <p:spPr>
          <a:xfrm>
            <a:off x="806437" y="5459507"/>
            <a:ext cx="7513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That’s also why we want to use MMF with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Ø = 400 µm 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0.12)</a:t>
            </a:r>
            <a:r>
              <a:rPr lang="en-US" sz="2000" dirty="0">
                <a:sym typeface="Wingdings" panose="05000000000000000000" pitchFamily="2" charset="2"/>
              </a:rPr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496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BB6ED1-F69C-45DD-9FE3-76AFBEC8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A767A4-408E-49D4-8216-C02A7F6F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William Guerin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6C5B7A-91B4-44E6-819B-AD539D4A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84A1D47-E026-4CD9-9989-C4C5F90AC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76135" y="-21754"/>
            <a:ext cx="12191999" cy="665162"/>
          </a:xfrm>
        </p:spPr>
        <p:txBody>
          <a:bodyPr/>
          <a:lstStyle/>
          <a:p>
            <a:r>
              <a:rPr lang="en-US" dirty="0"/>
              <a:t>The I2C consortium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FF0C5-23E6-44C5-9A86-9C14EDB6FB97}"/>
              </a:ext>
            </a:extLst>
          </p:cNvPr>
          <p:cNvSpPr/>
          <p:nvPr/>
        </p:nvSpPr>
        <p:spPr>
          <a:xfrm>
            <a:off x="5119692" y="2106114"/>
            <a:ext cx="286443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fr-FR" sz="2000" b="1" dirty="0">
                <a:cs typeface="Times New Roman" panose="02020603050405020304" pitchFamily="18" charset="0"/>
                <a:sym typeface="Wingdings" panose="05000000000000000000" pitchFamily="2" charset="2"/>
              </a:rPr>
              <a:t>Former members:</a:t>
            </a:r>
            <a:br>
              <a:rPr lang="en-US" altLang="fr-FR" sz="2000" b="1" dirty="0"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Antoine </a:t>
            </a:r>
            <a:r>
              <a:rPr lang="en-US" altLang="fr-FR" sz="2000" dirty="0" err="1">
                <a:cs typeface="Times New Roman" panose="02020603050405020304" pitchFamily="18" charset="0"/>
                <a:sym typeface="Wingdings" panose="05000000000000000000" pitchFamily="2" charset="2"/>
              </a:rPr>
              <a:t>Dussaux</a:t>
            </a:r>
            <a:endParaRPr lang="en-US" altLang="fr-FR" sz="200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(Post-doc, 2015-2016)</a:t>
            </a:r>
          </a:p>
          <a:p>
            <a:pPr algn="ctr"/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Antonin </a:t>
            </a:r>
            <a:r>
              <a:rPr lang="en-US" altLang="fr-FR" sz="2000" dirty="0" err="1">
                <a:cs typeface="Times New Roman" panose="02020603050405020304" pitchFamily="18" charset="0"/>
                <a:sym typeface="Wingdings" panose="05000000000000000000" pitchFamily="2" charset="2"/>
              </a:rPr>
              <a:t>Siciak</a:t>
            </a:r>
            <a:endParaRPr lang="en-US" altLang="fr-FR" sz="200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(PhD student, 2018-2021)</a:t>
            </a:r>
          </a:p>
          <a:p>
            <a:pPr algn="ctr"/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Nolan Matthews</a:t>
            </a:r>
          </a:p>
          <a:p>
            <a:pPr algn="ctr"/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(Post-doc, 2021-2023)</a:t>
            </a:r>
            <a:endParaRPr lang="en-US" altLang="fr-FR" sz="2000" dirty="0">
              <a:cs typeface="Times New Roman" panose="02020603050405020304" pitchFamily="18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9B58408-AAD2-4BB2-95E5-3494D0D4A97D}"/>
              </a:ext>
            </a:extLst>
          </p:cNvPr>
          <p:cNvGrpSpPr/>
          <p:nvPr/>
        </p:nvGrpSpPr>
        <p:grpSpPr>
          <a:xfrm>
            <a:off x="8776932" y="3871147"/>
            <a:ext cx="3016749" cy="2249539"/>
            <a:chOff x="8776932" y="3871147"/>
            <a:chExt cx="3016749" cy="22495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55A39B-7264-49E7-BA52-F9B3A73779E3}"/>
                </a:ext>
              </a:extLst>
            </p:cNvPr>
            <p:cNvSpPr/>
            <p:nvPr/>
          </p:nvSpPr>
          <p:spPr>
            <a:xfrm>
              <a:off x="8776932" y="3871147"/>
              <a:ext cx="301674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2000" b="1" dirty="0" err="1">
                  <a:solidFill>
                    <a:srgbClr val="95C11F"/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Géoazur</a:t>
              </a:r>
              <a:r>
                <a:rPr lang="en-US" altLang="fr-FR" sz="2000" dirty="0">
                  <a:solidFill>
                    <a:srgbClr val="95C11F"/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en-US" altLang="fr-FR" sz="2000" dirty="0" err="1">
                  <a:solidFill>
                    <a:srgbClr val="95C11F"/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MéO</a:t>
              </a:r>
              <a:r>
                <a:rPr lang="en-US" altLang="fr-FR" sz="2000" dirty="0">
                  <a:solidFill>
                    <a:srgbClr val="95C11F"/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 team (OCA)</a:t>
              </a:r>
              <a:endParaRPr lang="en-US" altLang="fr-FR" sz="2000" dirty="0">
                <a:solidFill>
                  <a:srgbClr val="95C11F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19024B41-1EC7-474E-AA1C-35D1CABF4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8" t="7713" r="15786" b="53299"/>
            <a:stretch/>
          </p:blipFill>
          <p:spPr>
            <a:xfrm>
              <a:off x="10326343" y="4350694"/>
              <a:ext cx="1024426" cy="1021619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83677C92-B294-4352-8E27-6C65CADF9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237" y="4350695"/>
              <a:ext cx="1024426" cy="1021619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18F8377-902B-407D-BDD5-FBB2639FBF19}"/>
                </a:ext>
              </a:extLst>
            </p:cNvPr>
            <p:cNvSpPr txBox="1"/>
            <p:nvPr/>
          </p:nvSpPr>
          <p:spPr>
            <a:xfrm>
              <a:off x="10345220" y="5400955"/>
              <a:ext cx="91283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2000" dirty="0">
                  <a:cs typeface="Times New Roman" panose="02020603050405020304" pitchFamily="18" charset="0"/>
                  <a:sym typeface="Wingdings" panose="05000000000000000000" pitchFamily="2" charset="2"/>
                </a:rPr>
                <a:t>Julien </a:t>
              </a:r>
              <a:r>
                <a:rPr lang="en-US" altLang="fr-FR" sz="20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Chabé</a:t>
              </a:r>
              <a:endParaRPr lang="en-US" sz="20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46B4343-6E42-4F40-BD07-394FBAAC6447}"/>
                </a:ext>
              </a:extLst>
            </p:cNvPr>
            <p:cNvSpPr txBox="1"/>
            <p:nvPr/>
          </p:nvSpPr>
          <p:spPr>
            <a:xfrm>
              <a:off x="8976340" y="5412800"/>
              <a:ext cx="12411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2000" dirty="0">
                  <a:cs typeface="Times New Roman" panose="02020603050405020304" pitchFamily="18" charset="0"/>
                  <a:sym typeface="Wingdings" panose="05000000000000000000" pitchFamily="2" charset="2"/>
                </a:rPr>
                <a:t>Clément </a:t>
              </a:r>
              <a:r>
                <a:rPr lang="en-US" altLang="fr-FR" sz="20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Courde</a:t>
              </a:r>
              <a:r>
                <a:rPr lang="en-US" altLang="fr-FR" sz="2000" dirty="0"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endParaRPr lang="en-US" sz="2000" dirty="0"/>
            </a:p>
          </p:txBody>
        </p:sp>
      </p:grpSp>
      <p:pic>
        <p:nvPicPr>
          <p:cNvPr id="10" name="Image 16">
            <a:extLst>
              <a:ext uri="{FF2B5EF4-FFF2-40B4-BE49-F238E27FC236}">
                <a16:creationId xmlns:a16="http://schemas.microsoft.com/office/drawing/2014/main" id="{E3AD44E1-8465-457B-895B-A6E1AE56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r="5753"/>
          <a:stretch>
            <a:fillRect/>
          </a:stretch>
        </p:blipFill>
        <p:spPr bwMode="auto">
          <a:xfrm>
            <a:off x="581935" y="1390740"/>
            <a:ext cx="1036778" cy="13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11474E61-E1AE-4905-AB85-62E5FC74C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0" r="26568" b="19759"/>
          <a:stretch/>
        </p:blipFill>
        <p:spPr bwMode="auto">
          <a:xfrm>
            <a:off x="3768081" y="1391525"/>
            <a:ext cx="947020" cy="131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03818E-EAC2-4B85-9AA6-AEAC3C74F42C}"/>
              </a:ext>
            </a:extLst>
          </p:cNvPr>
          <p:cNvSpPr/>
          <p:nvPr/>
        </p:nvSpPr>
        <p:spPr>
          <a:xfrm>
            <a:off x="1377289" y="739914"/>
            <a:ext cx="28695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fr-FR" sz="2000" b="1" dirty="0">
                <a:solidFill>
                  <a:srgbClr val="95C11F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INPHYNI</a:t>
            </a:r>
            <a:r>
              <a:rPr lang="en-US" altLang="fr-FR" sz="2000" dirty="0">
                <a:solidFill>
                  <a:srgbClr val="95C11F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, cold-atom team</a:t>
            </a:r>
            <a:endParaRPr lang="en-US" altLang="fr-FR" sz="2000" dirty="0">
              <a:solidFill>
                <a:srgbClr val="95C11F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634928-25F0-4730-AFC9-E1B1EB61F535}"/>
              </a:ext>
            </a:extLst>
          </p:cNvPr>
          <p:cNvSpPr/>
          <p:nvPr/>
        </p:nvSpPr>
        <p:spPr>
          <a:xfrm>
            <a:off x="1596223" y="2694772"/>
            <a:ext cx="1022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2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William Guerin</a:t>
            </a:r>
            <a:endParaRPr lang="en-US" altLang="fr-FR" sz="2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982B8B1-5585-49D2-A682-F8990DA582A0}"/>
              </a:ext>
            </a:extLst>
          </p:cNvPr>
          <p:cNvSpPr txBox="1"/>
          <p:nvPr/>
        </p:nvSpPr>
        <p:spPr>
          <a:xfrm>
            <a:off x="620426" y="2694772"/>
            <a:ext cx="912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Robin Kaiser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FBBB172-1E60-4F2E-9B90-11C234C81D32}"/>
              </a:ext>
            </a:extLst>
          </p:cNvPr>
          <p:cNvSpPr txBox="1"/>
          <p:nvPr/>
        </p:nvSpPr>
        <p:spPr>
          <a:xfrm>
            <a:off x="3473441" y="2704093"/>
            <a:ext cx="1331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Guillaume </a:t>
            </a:r>
            <a:r>
              <a:rPr lang="en-US" altLang="fr-FR" sz="2000" dirty="0" err="1">
                <a:cs typeface="Times New Roman" panose="02020603050405020304" pitchFamily="18" charset="0"/>
                <a:sym typeface="Wingdings" panose="05000000000000000000" pitchFamily="2" charset="2"/>
              </a:rPr>
              <a:t>Labeyrie</a:t>
            </a:r>
            <a:endParaRPr lang="en-US" sz="20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D07A660-BFBA-4B84-89C9-BD82CB688F04}"/>
              </a:ext>
            </a:extLst>
          </p:cNvPr>
          <p:cNvSpPr txBox="1"/>
          <p:nvPr/>
        </p:nvSpPr>
        <p:spPr>
          <a:xfrm>
            <a:off x="2441908" y="2702340"/>
            <a:ext cx="1250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Mathilde </a:t>
            </a:r>
            <a:r>
              <a:rPr lang="en-US" altLang="fr-FR" sz="2000" dirty="0" err="1">
                <a:cs typeface="Times New Roman" panose="02020603050405020304" pitchFamily="18" charset="0"/>
                <a:sym typeface="Wingdings" panose="05000000000000000000" pitchFamily="2" charset="2"/>
              </a:rPr>
              <a:t>Hugbart</a:t>
            </a:r>
            <a:endParaRPr lang="en-US" sz="20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51863E4-7827-4DF1-AEE3-9313123D8D09}"/>
              </a:ext>
            </a:extLst>
          </p:cNvPr>
          <p:cNvSpPr txBox="1"/>
          <p:nvPr/>
        </p:nvSpPr>
        <p:spPr>
          <a:xfrm>
            <a:off x="2793043" y="5082940"/>
            <a:ext cx="1013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000" dirty="0" err="1">
                <a:cs typeface="Times New Roman" panose="02020603050405020304" pitchFamily="18" charset="0"/>
                <a:sym typeface="Wingdings" panose="05000000000000000000" pitchFamily="2" charset="2"/>
              </a:rPr>
              <a:t>Tolila</a:t>
            </a:r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 Sarah</a:t>
            </a:r>
            <a:endParaRPr lang="en-US" sz="20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31B7DF2-4DE7-43F1-A55E-F2AF180D7B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9"/>
          <a:stretch/>
        </p:blipFill>
        <p:spPr>
          <a:xfrm>
            <a:off x="2850715" y="3781242"/>
            <a:ext cx="968758" cy="130769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0FF2454-2F78-48FC-AEBF-B5AAF8944B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10540" r="14124" b="9111"/>
          <a:stretch/>
        </p:blipFill>
        <p:spPr>
          <a:xfrm>
            <a:off x="2644930" y="1392777"/>
            <a:ext cx="1072553" cy="13064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496F6C-E9E1-4305-AAB8-CD9B9B0FD2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" t="1643" r="15309" b="-1643"/>
          <a:stretch/>
        </p:blipFill>
        <p:spPr>
          <a:xfrm>
            <a:off x="571872" y="3755542"/>
            <a:ext cx="1095380" cy="13464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A4558F5-E6B2-4CC3-BECF-605C7E261D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2014" b="14648"/>
          <a:stretch/>
        </p:blipFill>
        <p:spPr>
          <a:xfrm>
            <a:off x="3917943" y="3755542"/>
            <a:ext cx="1120602" cy="131463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0C9336B-356B-4AC0-9C3E-53AB6BF341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52" y="1387471"/>
            <a:ext cx="912835" cy="1315321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D29749A0-7FFA-48C7-A094-EA12481CA39C}"/>
              </a:ext>
            </a:extLst>
          </p:cNvPr>
          <p:cNvSpPr txBox="1"/>
          <p:nvPr/>
        </p:nvSpPr>
        <p:spPr>
          <a:xfrm>
            <a:off x="3934600" y="5062319"/>
            <a:ext cx="110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000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Ilian</a:t>
            </a:r>
            <a:endParaRPr lang="en-US" altLang="fr-FR" sz="2000" dirty="0">
              <a:solidFill>
                <a:srgbClr val="FF0000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altLang="fr-FR" sz="2000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Ellafi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A31BD06-8589-4E5C-9607-CF1EB09CD106}"/>
              </a:ext>
            </a:extLst>
          </p:cNvPr>
          <p:cNvSpPr txBox="1"/>
          <p:nvPr/>
        </p:nvSpPr>
        <p:spPr>
          <a:xfrm>
            <a:off x="372584" y="5073931"/>
            <a:ext cx="1371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000" dirty="0">
                <a:cs typeface="Times New Roman" panose="02020603050405020304" pitchFamily="18" charset="0"/>
                <a:sym typeface="Wingdings" panose="05000000000000000000" pitchFamily="2" charset="2"/>
              </a:rPr>
              <a:t>Federico</a:t>
            </a:r>
          </a:p>
          <a:p>
            <a:pPr algn="ctr"/>
            <a:r>
              <a:rPr lang="en-US" altLang="fr-FR" sz="2000" dirty="0" err="1">
                <a:cs typeface="Times New Roman" panose="02020603050405020304" pitchFamily="18" charset="0"/>
                <a:sym typeface="Wingdings" panose="05000000000000000000" pitchFamily="2" charset="2"/>
              </a:rPr>
              <a:t>Izraelevitch</a:t>
            </a:r>
            <a:endParaRPr lang="en-US" sz="20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51F028D-6F0A-40D7-A7A4-9594E5D9B0B8}"/>
              </a:ext>
            </a:extLst>
          </p:cNvPr>
          <p:cNvSpPr txBox="1"/>
          <p:nvPr/>
        </p:nvSpPr>
        <p:spPr>
          <a:xfrm>
            <a:off x="1596223" y="5066062"/>
            <a:ext cx="1331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Andreas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Zmija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359ECBC-DCBD-4AC5-8AB9-B86E4E0541CA}"/>
              </a:ext>
            </a:extLst>
          </p:cNvPr>
          <p:cNvGrpSpPr/>
          <p:nvPr/>
        </p:nvGrpSpPr>
        <p:grpSpPr>
          <a:xfrm>
            <a:off x="8700620" y="1011935"/>
            <a:ext cx="2354520" cy="2432789"/>
            <a:chOff x="8700620" y="1011935"/>
            <a:chExt cx="2354520" cy="24327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DCA4D8-2332-403D-9F63-A15393421EEC}"/>
                </a:ext>
              </a:extLst>
            </p:cNvPr>
            <p:cNvSpPr/>
            <p:nvPr/>
          </p:nvSpPr>
          <p:spPr>
            <a:xfrm>
              <a:off x="9100848" y="1011935"/>
              <a:ext cx="18241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fr-FR" sz="2000" b="1" dirty="0">
                  <a:solidFill>
                    <a:srgbClr val="95C11F"/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Lagrange (OCA)</a:t>
              </a:r>
              <a:endParaRPr lang="en-US" altLang="fr-FR" sz="2000" b="1" dirty="0">
                <a:solidFill>
                  <a:srgbClr val="95C11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B6BE175-55ED-4C38-AFDD-AFEB2DFA67CB}"/>
                </a:ext>
              </a:extLst>
            </p:cNvPr>
            <p:cNvSpPr txBox="1"/>
            <p:nvPr/>
          </p:nvSpPr>
          <p:spPr>
            <a:xfrm>
              <a:off x="8700620" y="2736838"/>
              <a:ext cx="15490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2000" dirty="0">
                  <a:cs typeface="Times New Roman" panose="02020603050405020304" pitchFamily="18" charset="0"/>
                  <a:sym typeface="Wingdings" panose="05000000000000000000" pitchFamily="2" charset="2"/>
                </a:rPr>
                <a:t>Jean-Pierre Rivet</a:t>
              </a:r>
              <a:endParaRPr lang="en-US" sz="2000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E13B61F-0A1A-4F1F-9438-AC6F21853B8E}"/>
                </a:ext>
              </a:extLst>
            </p:cNvPr>
            <p:cNvSpPr txBox="1"/>
            <p:nvPr/>
          </p:nvSpPr>
          <p:spPr>
            <a:xfrm>
              <a:off x="10121119" y="2725652"/>
              <a:ext cx="872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2000" dirty="0">
                  <a:cs typeface="Times New Roman" panose="02020603050405020304" pitchFamily="18" charset="0"/>
                  <a:sym typeface="Wingdings" panose="05000000000000000000" pitchFamily="2" charset="2"/>
                </a:rPr>
                <a:t>Olivier Lai</a:t>
              </a:r>
              <a:endParaRPr lang="en-US" sz="2000" dirty="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7CC54F8-EDB6-463E-AA1B-0AD49C0CF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6" r="3606" b="14500"/>
            <a:stretch/>
          </p:blipFill>
          <p:spPr>
            <a:xfrm>
              <a:off x="10059306" y="1510847"/>
              <a:ext cx="995834" cy="123271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9AFB321-11EF-4605-9188-6DCF2EDB3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4" t="9915" r="8978" b="12605"/>
            <a:stretch/>
          </p:blipFill>
          <p:spPr>
            <a:xfrm>
              <a:off x="8974159" y="1510846"/>
              <a:ext cx="1009841" cy="1234173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3A4F2AE-EB99-486B-93AB-0E700735E32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r="5667"/>
          <a:stretch/>
        </p:blipFill>
        <p:spPr>
          <a:xfrm>
            <a:off x="1721174" y="3749541"/>
            <a:ext cx="1067228" cy="13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8B6F25-6331-405F-A368-DA42F723F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8DC0BD-F58D-475F-9357-25FE3354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William Guerin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0E661C-4037-4943-B4DF-A0BA0936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E1297F3-7061-4FD9-920D-471318C15A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SPAD arrays with small telescopes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A0C773-4BB7-4EDE-9B75-B4CC35CA5623}"/>
              </a:ext>
            </a:extLst>
          </p:cNvPr>
          <p:cNvSpPr/>
          <p:nvPr/>
        </p:nvSpPr>
        <p:spPr>
          <a:xfrm>
            <a:off x="765148" y="848078"/>
            <a:ext cx="2562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95C11F"/>
                </a:solidFill>
              </a:rPr>
              <a:t>SPAD</a:t>
            </a:r>
            <a:r>
              <a:rPr lang="en-US" sz="2000" b="1" dirty="0" err="1">
                <a:solidFill>
                  <a:srgbClr val="95C11F"/>
                </a:solidFill>
                <a:latin typeface="Symbol" panose="05050102010706020507" pitchFamily="18" charset="2"/>
              </a:rPr>
              <a:t>l</a:t>
            </a:r>
            <a:r>
              <a:rPr lang="en-US" sz="2000" b="1" dirty="0">
                <a:solidFill>
                  <a:srgbClr val="95C11F"/>
                </a:solidFill>
              </a:rPr>
              <a:t> from </a:t>
            </a:r>
            <a:r>
              <a:rPr lang="en-US" sz="2000" b="1" dirty="0" err="1">
                <a:solidFill>
                  <a:srgbClr val="95C11F"/>
                </a:solidFill>
              </a:rPr>
              <a:t>PIimaging</a:t>
            </a:r>
            <a:endParaRPr lang="en-US" sz="2000" b="1" dirty="0">
              <a:solidFill>
                <a:srgbClr val="95C11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206D4-DB6B-47D2-B318-C956AD2F6710}"/>
              </a:ext>
            </a:extLst>
          </p:cNvPr>
          <p:cNvSpPr/>
          <p:nvPr/>
        </p:nvSpPr>
        <p:spPr>
          <a:xfrm>
            <a:off x="3712341" y="754757"/>
            <a:ext cx="8595406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Linear array of 320 pixels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Pixel size = 18 µm, pitch = 28 µm, 80% fill factor with </a:t>
            </a:r>
            <a:r>
              <a:rPr lang="en-US" sz="2000" dirty="0" err="1"/>
              <a:t>microlenses</a:t>
            </a:r>
            <a:r>
              <a:rPr lang="en-US" sz="2000" dirty="0"/>
              <a:t> (limited NA)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Jitter 90 </a:t>
            </a:r>
            <a:r>
              <a:rPr lang="en-US" sz="2000" dirty="0" err="1"/>
              <a:t>ps</a:t>
            </a:r>
            <a:r>
              <a:rPr lang="en-US" sz="2000" dirty="0"/>
              <a:t> (FWHM), QE = 50% @ 500 nm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EA4471-623C-4A6A-84F7-9ADC94618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6" y="1496212"/>
            <a:ext cx="3287025" cy="23009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FB4E224-91E7-4F35-A4FA-2E9B4BFFC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31" y="2395334"/>
            <a:ext cx="5103825" cy="4162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50AAF8-31C9-4795-B007-D778F29D7AAE}"/>
              </a:ext>
            </a:extLst>
          </p:cNvPr>
          <p:cNvSpPr/>
          <p:nvPr/>
        </p:nvSpPr>
        <p:spPr>
          <a:xfrm>
            <a:off x="1209062" y="4476469"/>
            <a:ext cx="4236651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Expected SNR using the ATs at Paranal: (free one week /month !!!)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anose="05000000000000000000" pitchFamily="2" charset="2"/>
              </a:rPr>
              <a:t> mag. 6 in one night, 7 in one week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2876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3FA22-0CE7-4C31-95AF-B4198035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65FEA-750F-48AE-A2C5-65E1609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979D1-1DE8-4ED4-B3F2-711CBE72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7616AB-8A03-4E66-B5CF-5D9F3A3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Limitations to the SNR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437023D-26C7-42AE-B799-BCF3B8302FAA}"/>
              </a:ext>
            </a:extLst>
          </p:cNvPr>
          <p:cNvSpPr txBox="1">
            <a:spLocks/>
          </p:cNvSpPr>
          <p:nvPr/>
        </p:nvSpPr>
        <p:spPr>
          <a:xfrm>
            <a:off x="857999" y="708085"/>
            <a:ext cx="11017912" cy="8361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useful to improve the detectors’ jitter </a:t>
            </a:r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dirty="0"/>
              <a:t> beyond the coherence time </a:t>
            </a:r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.</a:t>
            </a:r>
          </a:p>
          <a:p>
            <a:r>
              <a:rPr lang="en-US" dirty="0"/>
              <a:t>For a given spectral range, increasing the number of channels increases </a:t>
            </a:r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the SNR saturates</a:t>
            </a:r>
            <a:r>
              <a:rPr lang="en-US" dirty="0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97AEDA-0079-4DF6-AFF6-5E432E27B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1" y="1520123"/>
            <a:ext cx="9443111" cy="4842277"/>
          </a:xfrm>
          <a:prstGeom prst="rect">
            <a:avLst/>
          </a:prstGeom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AE907B8C-9B18-479C-B4D4-C163DA8BA074}"/>
              </a:ext>
            </a:extLst>
          </p:cNvPr>
          <p:cNvSpPr txBox="1">
            <a:spLocks/>
          </p:cNvSpPr>
          <p:nvPr/>
        </p:nvSpPr>
        <p:spPr>
          <a:xfrm>
            <a:off x="9581042" y="2658380"/>
            <a:ext cx="2722386" cy="25801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Example:</a:t>
            </a: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0.1 nm @ 500 nm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&lt; </a:t>
            </a:r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OK</a:t>
            </a:r>
          </a:p>
          <a:p>
            <a:r>
              <a:rPr lang="en-US" dirty="0">
                <a:sym typeface="Wingdings" panose="05000000000000000000" pitchFamily="2" charset="2"/>
              </a:rPr>
              <a:t>Then if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2000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Dl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200 nm </a:t>
            </a:r>
            <a:r>
              <a:rPr lang="en-US" dirty="0">
                <a:sym typeface="Wingdings" panose="05000000000000000000" pitchFamily="2" charset="2"/>
              </a:rPr>
              <a:t>!</a:t>
            </a:r>
            <a:endParaRPr lang="en-US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5ECDA6C6-18E1-4672-A78E-10E549A7F45D}"/>
              </a:ext>
            </a:extLst>
          </p:cNvPr>
          <p:cNvSpPr txBox="1">
            <a:spLocks/>
          </p:cNvSpPr>
          <p:nvPr/>
        </p:nvSpPr>
        <p:spPr>
          <a:xfrm>
            <a:off x="6095998" y="6311999"/>
            <a:ext cx="635700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Guerin </a:t>
            </a:r>
            <a:r>
              <a:rPr lang="en-US" i="1" dirty="0"/>
              <a:t>et al</a:t>
            </a:r>
            <a:r>
              <a:rPr lang="en-US" dirty="0"/>
              <a:t>., </a:t>
            </a:r>
            <a:r>
              <a:rPr lang="en-US" dirty="0" err="1"/>
              <a:t>Comptes</a:t>
            </a:r>
            <a:r>
              <a:rPr lang="en-US" dirty="0"/>
              <a:t> </a:t>
            </a:r>
            <a:r>
              <a:rPr lang="en-US" dirty="0" err="1"/>
              <a:t>Rendus</a:t>
            </a:r>
            <a:r>
              <a:rPr lang="en-US" dirty="0"/>
              <a:t>. Phys., in press (2025); arXiv:2503.22446</a:t>
            </a:r>
          </a:p>
        </p:txBody>
      </p:sp>
    </p:spTree>
    <p:extLst>
      <p:ext uri="{BB962C8B-B14F-4D97-AF65-F5344CB8AC3E}">
        <p14:creationId xmlns:p14="http://schemas.microsoft.com/office/powerpoint/2010/main" val="1290034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4B319C7-D017-415C-BF4E-714E6B3E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D4CF1C-D0CB-4C2B-A152-89FE5FAD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01E673-0509-4E1E-9BDE-40426178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892718E-87BC-4542-BEB7-C2D33DC207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Sirius B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1682F4D-DA8C-47A6-A27C-3BBDB228BE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7289" y="5927631"/>
            <a:ext cx="3585788" cy="365126"/>
          </a:xfrm>
        </p:spPr>
        <p:txBody>
          <a:bodyPr/>
          <a:lstStyle/>
          <a:p>
            <a:r>
              <a:rPr lang="en-US" dirty="0"/>
              <a:t>Chandrasekhar, MNRAS </a:t>
            </a:r>
            <a:r>
              <a:rPr lang="en-US" b="1" dirty="0"/>
              <a:t>95</a:t>
            </a:r>
            <a:r>
              <a:rPr lang="en-US" dirty="0"/>
              <a:t>, 207 (1935)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2B27B4-D611-4BAD-84E3-1F7AE8F4C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1"/>
          <a:stretch/>
        </p:blipFill>
        <p:spPr>
          <a:xfrm>
            <a:off x="6253241" y="1379260"/>
            <a:ext cx="5933066" cy="37766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DB0488-0569-480C-B245-CE250781A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r="6097" b="2917"/>
          <a:stretch/>
        </p:blipFill>
        <p:spPr>
          <a:xfrm>
            <a:off x="248021" y="1152625"/>
            <a:ext cx="6005219" cy="4453067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7A06EBA6-3990-4276-BE69-3A8604A4ECB4}"/>
              </a:ext>
            </a:extLst>
          </p:cNvPr>
          <p:cNvSpPr txBox="1">
            <a:spLocks/>
          </p:cNvSpPr>
          <p:nvPr/>
        </p:nvSpPr>
        <p:spPr>
          <a:xfrm>
            <a:off x="8153398" y="5954203"/>
            <a:ext cx="3585788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Bond et al., </a:t>
            </a:r>
            <a:r>
              <a:rPr lang="en-US" dirty="0" err="1"/>
              <a:t>ApJ</a:t>
            </a:r>
            <a:r>
              <a:rPr lang="en-US" dirty="0"/>
              <a:t> </a:t>
            </a:r>
            <a:r>
              <a:rPr lang="en-US" b="1" dirty="0"/>
              <a:t>840</a:t>
            </a:r>
            <a:r>
              <a:rPr lang="en-US" dirty="0"/>
              <a:t>, 70 (2017)</a:t>
            </a:r>
          </a:p>
        </p:txBody>
      </p:sp>
    </p:spTree>
    <p:extLst>
      <p:ext uri="{BB962C8B-B14F-4D97-AF65-F5344CB8AC3E}">
        <p14:creationId xmlns:p14="http://schemas.microsoft.com/office/powerpoint/2010/main" val="3194859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A5324D-6541-4613-B0DE-B99B6413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743275-7B89-4C9E-B73D-1F84D9EA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D3EC0C-6BBB-4867-883A-F51C3ED6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4E9DD25-A642-4388-8F58-9EA1636733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First lab tests of wavelength multiplexing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749F05-6BA4-4751-809B-682694F4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1" y="713660"/>
            <a:ext cx="5454077" cy="44781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1DB909-A41A-4734-AD7B-4CAD03FCD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2901" r="8474" b="3052"/>
          <a:stretch/>
        </p:blipFill>
        <p:spPr>
          <a:xfrm>
            <a:off x="5764528" y="1149270"/>
            <a:ext cx="6280811" cy="40123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E6397-63DF-43D4-87C7-A2AA58A3D310}"/>
              </a:ext>
            </a:extLst>
          </p:cNvPr>
          <p:cNvSpPr/>
          <p:nvPr/>
        </p:nvSpPr>
        <p:spPr>
          <a:xfrm>
            <a:off x="2321688" y="5143471"/>
            <a:ext cx="8211572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Single SNRs between 21 and 32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(SNR</a:t>
            </a:r>
            <a:r>
              <a:rPr lang="en-US" sz="2000" baseline="30000" dirty="0"/>
              <a:t>2</a:t>
            </a:r>
            <a:r>
              <a:rPr lang="en-US" sz="2000" dirty="0"/>
              <a:t>) = 59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Measured SNR on the total curve: 51. Not bad, but averaging not optimum!</a:t>
            </a:r>
          </a:p>
        </p:txBody>
      </p:sp>
      <p:sp>
        <p:nvSpPr>
          <p:cNvPr id="11" name="Rectangle 33">
            <a:extLst>
              <a:ext uri="{FF2B5EF4-FFF2-40B4-BE49-F238E27FC236}">
                <a16:creationId xmlns:a16="http://schemas.microsoft.com/office/drawing/2014/main" id="{E83D0588-47FA-4E4A-9064-D9554BB70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933" y="6248646"/>
            <a:ext cx="34507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 err="1">
                <a:solidFill>
                  <a:srgbClr val="007EA1"/>
                </a:solidFill>
                <a:latin typeface="+mn-lt"/>
              </a:rPr>
              <a:t>Tolila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Proc. SF2A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p. 197 (2024)</a:t>
            </a:r>
          </a:p>
        </p:txBody>
      </p:sp>
    </p:spTree>
    <p:extLst>
      <p:ext uri="{BB962C8B-B14F-4D97-AF65-F5344CB8AC3E}">
        <p14:creationId xmlns:p14="http://schemas.microsoft.com/office/powerpoint/2010/main" val="3396169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CE8BC9-9BCE-4097-A6E9-14841C5C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5EF25C-8C97-47BC-8AA6-068D2F2B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B04072-E174-4E8F-A0EC-A113DD06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C63D103-5D96-4E4F-98C9-E9B115F9BD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0DFC046B-843D-485D-8297-5FB7E2E9B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1256" y="6219050"/>
            <a:ext cx="4593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Matthews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Proc. SPIE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12183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121830 (2022)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941B6FF-FC56-416A-A1FA-01A9FBD4A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401541" y="2126327"/>
            <a:ext cx="8456823" cy="30133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8D0A03-223A-4CD9-A3C7-71EA87ACA56B}"/>
              </a:ext>
            </a:extLst>
          </p:cNvPr>
          <p:cNvSpPr/>
          <p:nvPr/>
        </p:nvSpPr>
        <p:spPr>
          <a:xfrm>
            <a:off x="705227" y="949378"/>
            <a:ext cx="9144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5005B"/>
                </a:solidFill>
                <a:sym typeface="Wingdings" panose="05000000000000000000" pitchFamily="2" charset="2"/>
              </a:rPr>
              <a:t>Spurious correlations </a:t>
            </a:r>
            <a:r>
              <a:rPr lang="en-US" sz="2000" dirty="0">
                <a:sym typeface="Wingdings" panose="05000000000000000000" pitchFamily="2" charset="2"/>
              </a:rPr>
              <a:t>(induced by the TDC and/or by cross talk between APDs)</a:t>
            </a:r>
          </a:p>
          <a:p>
            <a:r>
              <a:rPr lang="en-US" sz="2000" dirty="0">
                <a:sym typeface="Wingdings" panose="05000000000000000000" pitchFamily="2" charset="2"/>
              </a:rPr>
              <a:t>	 avoided using cable (electronic or optical) </a:t>
            </a:r>
            <a:r>
              <a:rPr lang="en-US" sz="2000" dirty="0">
                <a:solidFill>
                  <a:srgbClr val="95C11F"/>
                </a:solidFill>
                <a:sym typeface="Wingdings" panose="05000000000000000000" pitchFamily="2" charset="2"/>
              </a:rPr>
              <a:t>delays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F6993-2D7A-4681-8B35-E81C8775251E}"/>
              </a:ext>
            </a:extLst>
          </p:cNvPr>
          <p:cNvSpPr/>
          <p:nvPr/>
        </p:nvSpPr>
        <p:spPr>
          <a:xfrm>
            <a:off x="705227" y="5560594"/>
            <a:ext cx="81531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Measurement limited by photon statistics down to 1% (at least).</a:t>
            </a:r>
          </a:p>
          <a:p>
            <a:r>
              <a:rPr lang="en-US" sz="2000" dirty="0">
                <a:sym typeface="Wingdings" panose="05000000000000000000" pitchFamily="2" charset="2"/>
              </a:rPr>
              <a:t>Coherence time agrees with the measured spectral filter.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BA9935-651A-4D03-9999-59DDD5069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4" r="7051"/>
          <a:stretch/>
        </p:blipFill>
        <p:spPr>
          <a:xfrm>
            <a:off x="8858365" y="601967"/>
            <a:ext cx="3333636" cy="24433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904958-DE96-48F2-AC39-7AEBFD5A8DB8}"/>
              </a:ext>
            </a:extLst>
          </p:cNvPr>
          <p:cNvSpPr/>
          <p:nvPr/>
        </p:nvSpPr>
        <p:spPr>
          <a:xfrm>
            <a:off x="11663266" y="1168555"/>
            <a:ext cx="167950" cy="865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25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0A53AC9-C240-4EB5-86A6-DC650714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A6E2F4-17E0-400E-AE77-728C28C4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DE708A-46B9-4FB1-847D-F845CCD99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8D1551E-D482-417C-BA92-C9A346BE39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Some astrophysical measurements: P Cygni’s distance</a:t>
            </a:r>
          </a:p>
        </p:txBody>
      </p:sp>
      <p:pic>
        <p:nvPicPr>
          <p:cNvPr id="8" name="Picture 43">
            <a:extLst>
              <a:ext uri="{FF2B5EF4-FFF2-40B4-BE49-F238E27FC236}">
                <a16:creationId xmlns:a16="http://schemas.microsoft.com/office/drawing/2014/main" id="{EE920DF4-1BFF-4733-A491-3C0FEF668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" t="2371" r="972" b="860"/>
          <a:stretch/>
        </p:blipFill>
        <p:spPr>
          <a:xfrm>
            <a:off x="3700635" y="4230114"/>
            <a:ext cx="4254500" cy="2323937"/>
          </a:xfrm>
          <a:prstGeom prst="rect">
            <a:avLst/>
          </a:prstGeom>
        </p:spPr>
      </p:pic>
      <p:sp>
        <p:nvSpPr>
          <p:cNvPr id="10" name="Rectangle 244">
            <a:extLst>
              <a:ext uri="{FF2B5EF4-FFF2-40B4-BE49-F238E27FC236}">
                <a16:creationId xmlns:a16="http://schemas.microsoft.com/office/drawing/2014/main" id="{53881186-9707-4D4F-9A8E-51A9E157F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13" y="763942"/>
            <a:ext cx="2792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fr-FR" dirty="0">
                <a:latin typeface="+mn-lt"/>
              </a:rPr>
              <a:t>Spectroscopy</a:t>
            </a:r>
          </a:p>
        </p:txBody>
      </p:sp>
      <p:sp>
        <p:nvSpPr>
          <p:cNvPr id="11" name="Rectangle 244">
            <a:extLst>
              <a:ext uri="{FF2B5EF4-FFF2-40B4-BE49-F238E27FC236}">
                <a16:creationId xmlns:a16="http://schemas.microsoft.com/office/drawing/2014/main" id="{77EB8A10-5C57-44ED-84DB-7161E5CFF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726397"/>
            <a:ext cx="26745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fr-FR" dirty="0">
                <a:latin typeface="+mn-lt"/>
              </a:rPr>
              <a:t>Stellar model (CMFGEN)</a:t>
            </a:r>
          </a:p>
        </p:txBody>
      </p:sp>
      <p:sp>
        <p:nvSpPr>
          <p:cNvPr id="12" name="Rectangle 244">
            <a:extLst>
              <a:ext uri="{FF2B5EF4-FFF2-40B4-BE49-F238E27FC236}">
                <a16:creationId xmlns:a16="http://schemas.microsoft.com/office/drawing/2014/main" id="{EF5BD591-BD49-48B6-90D2-0599EF0FB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56" y="2232016"/>
            <a:ext cx="34816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en-US" altLang="fr-FR" dirty="0">
                <a:latin typeface="+mn-lt"/>
              </a:rPr>
              <a:t>Physical size</a:t>
            </a:r>
          </a:p>
          <a:p>
            <a:pPr algn="ctr"/>
            <a:r>
              <a:rPr lang="en-US" altLang="fr-FR" dirty="0">
                <a:latin typeface="+mn-lt"/>
              </a:rPr>
              <a:t>(luminosity distribution)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0CCC410-B49F-49AD-AD1B-7A5C7A30BE7F}"/>
              </a:ext>
            </a:extLst>
          </p:cNvPr>
          <p:cNvGrpSpPr/>
          <p:nvPr/>
        </p:nvGrpSpPr>
        <p:grpSpPr>
          <a:xfrm>
            <a:off x="551892" y="3013753"/>
            <a:ext cx="3162478" cy="1590807"/>
            <a:chOff x="551892" y="3013753"/>
            <a:chExt cx="3162478" cy="1590807"/>
          </a:xfrm>
        </p:grpSpPr>
        <p:sp>
          <p:nvSpPr>
            <p:cNvPr id="13" name="Rectangle 244">
              <a:extLst>
                <a:ext uri="{FF2B5EF4-FFF2-40B4-BE49-F238E27FC236}">
                  <a16:creationId xmlns:a16="http://schemas.microsoft.com/office/drawing/2014/main" id="{7701930C-8AA0-49FB-8A5D-37C17AA65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92" y="3896674"/>
              <a:ext cx="316247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/>
              <a:r>
                <a:rPr lang="en-US" altLang="fr-FR" dirty="0">
                  <a:latin typeface="+mn-lt"/>
                </a:rPr>
                <a:t>Angular size</a:t>
              </a:r>
            </a:p>
            <a:p>
              <a:pPr algn="ctr"/>
              <a:r>
                <a:rPr lang="en-US" altLang="fr-FR" dirty="0">
                  <a:latin typeface="+mn-lt"/>
                </a:rPr>
                <a:t>(luminosity distribution)</a:t>
              </a:r>
            </a:p>
          </p:txBody>
        </p:sp>
        <p:cxnSp>
          <p:nvCxnSpPr>
            <p:cNvPr id="15" name="Connecteur droit avec flèche 37">
              <a:extLst>
                <a:ext uri="{FF2B5EF4-FFF2-40B4-BE49-F238E27FC236}">
                  <a16:creationId xmlns:a16="http://schemas.microsoft.com/office/drawing/2014/main" id="{4403FF68-E998-4F26-B145-B4CCB536E614}"/>
                </a:ext>
              </a:extLst>
            </p:cNvPr>
            <p:cNvCxnSpPr/>
            <p:nvPr/>
          </p:nvCxnSpPr>
          <p:spPr>
            <a:xfrm>
              <a:off x="2144661" y="3013753"/>
              <a:ext cx="0" cy="744417"/>
            </a:xfrm>
            <a:prstGeom prst="straightConnector1">
              <a:avLst/>
            </a:prstGeom>
            <a:ln w="19050">
              <a:solidFill>
                <a:srgbClr val="007EA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cteur droit avec flèche 37">
            <a:extLst>
              <a:ext uri="{FF2B5EF4-FFF2-40B4-BE49-F238E27FC236}">
                <a16:creationId xmlns:a16="http://schemas.microsoft.com/office/drawing/2014/main" id="{548D60B7-9FBD-4E42-B664-2D2DBC96E802}"/>
              </a:ext>
            </a:extLst>
          </p:cNvPr>
          <p:cNvCxnSpPr/>
          <p:nvPr/>
        </p:nvCxnSpPr>
        <p:spPr>
          <a:xfrm>
            <a:off x="2126402" y="1485471"/>
            <a:ext cx="13459" cy="666908"/>
          </a:xfrm>
          <a:prstGeom prst="straightConnector1">
            <a:avLst/>
          </a:prstGeom>
          <a:ln w="19050">
            <a:solidFill>
              <a:srgbClr val="007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FFA12D-CBBE-4CFE-9D85-5CF428294951}"/>
              </a:ext>
            </a:extLst>
          </p:cNvPr>
          <p:cNvGrpSpPr/>
          <p:nvPr/>
        </p:nvGrpSpPr>
        <p:grpSpPr>
          <a:xfrm>
            <a:off x="2587336" y="3044513"/>
            <a:ext cx="5423775" cy="400110"/>
            <a:chOff x="2587336" y="3044513"/>
            <a:chExt cx="5423775" cy="400110"/>
          </a:xfrm>
        </p:grpSpPr>
        <p:sp>
          <p:nvSpPr>
            <p:cNvPr id="14" name="Rectangle 244">
              <a:extLst>
                <a:ext uri="{FF2B5EF4-FFF2-40B4-BE49-F238E27FC236}">
                  <a16:creationId xmlns:a16="http://schemas.microsoft.com/office/drawing/2014/main" id="{2B45012D-51F5-4899-9264-0724D353F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1701" y="3044513"/>
              <a:ext cx="11894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en-US" altLang="fr-FR" dirty="0">
                  <a:latin typeface="+mn-lt"/>
                </a:rPr>
                <a:t>Distance</a:t>
              </a:r>
            </a:p>
          </p:txBody>
        </p:sp>
        <p:cxnSp>
          <p:nvCxnSpPr>
            <p:cNvPr id="17" name="Connecteur droit avec flèche 37">
              <a:extLst>
                <a:ext uri="{FF2B5EF4-FFF2-40B4-BE49-F238E27FC236}">
                  <a16:creationId xmlns:a16="http://schemas.microsoft.com/office/drawing/2014/main" id="{74646CCB-FC31-4C69-885F-FFC6E4893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336" y="3244568"/>
              <a:ext cx="4234366" cy="0"/>
            </a:xfrm>
            <a:prstGeom prst="straightConnector1">
              <a:avLst/>
            </a:prstGeom>
            <a:ln w="19050">
              <a:solidFill>
                <a:srgbClr val="007EA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9676853-C9E2-460D-95FB-FE515C480118}"/>
              </a:ext>
            </a:extLst>
          </p:cNvPr>
          <p:cNvGrpSpPr/>
          <p:nvPr/>
        </p:nvGrpSpPr>
        <p:grpSpPr>
          <a:xfrm>
            <a:off x="998472" y="4617846"/>
            <a:ext cx="2792473" cy="1497194"/>
            <a:chOff x="998472" y="4617846"/>
            <a:chExt cx="2792473" cy="1497194"/>
          </a:xfrm>
        </p:grpSpPr>
        <p:sp>
          <p:nvSpPr>
            <p:cNvPr id="9" name="Rectangle 244">
              <a:extLst>
                <a:ext uri="{FF2B5EF4-FFF2-40B4-BE49-F238E27FC236}">
                  <a16:creationId xmlns:a16="http://schemas.microsoft.com/office/drawing/2014/main" id="{3D331C07-EFCD-41AF-A3C0-47793CBDF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472" y="5714930"/>
              <a:ext cx="279247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en-US" altLang="fr-FR" dirty="0">
                  <a:latin typeface="+mn-lt"/>
                </a:rPr>
                <a:t>Visibility measurements</a:t>
              </a:r>
            </a:p>
          </p:txBody>
        </p:sp>
        <p:cxnSp>
          <p:nvCxnSpPr>
            <p:cNvPr id="18" name="Connecteur droit avec flèche 37">
              <a:extLst>
                <a:ext uri="{FF2B5EF4-FFF2-40B4-BE49-F238E27FC236}">
                  <a16:creationId xmlns:a16="http://schemas.microsoft.com/office/drawing/2014/main" id="{F564C691-00FD-45DF-A465-04A6BA74A0CF}"/>
                </a:ext>
              </a:extLst>
            </p:cNvPr>
            <p:cNvCxnSpPr/>
            <p:nvPr/>
          </p:nvCxnSpPr>
          <p:spPr>
            <a:xfrm>
              <a:off x="2124003" y="4617846"/>
              <a:ext cx="10266" cy="868278"/>
            </a:xfrm>
            <a:prstGeom prst="straightConnector1">
              <a:avLst/>
            </a:prstGeom>
            <a:ln w="19050">
              <a:solidFill>
                <a:srgbClr val="007EA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37">
            <a:extLst>
              <a:ext uri="{FF2B5EF4-FFF2-40B4-BE49-F238E27FC236}">
                <a16:creationId xmlns:a16="http://schemas.microsoft.com/office/drawing/2014/main" id="{117AEF97-EEED-4F65-9A45-E0787FB358DE}"/>
              </a:ext>
            </a:extLst>
          </p:cNvPr>
          <p:cNvCxnSpPr>
            <a:cxnSpLocks/>
          </p:cNvCxnSpPr>
          <p:nvPr/>
        </p:nvCxnSpPr>
        <p:spPr>
          <a:xfrm flipH="1">
            <a:off x="3304309" y="1005561"/>
            <a:ext cx="1784087" cy="0"/>
          </a:xfrm>
          <a:prstGeom prst="straightConnector1">
            <a:avLst/>
          </a:prstGeom>
          <a:ln w="19050">
            <a:solidFill>
              <a:srgbClr val="007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2">
            <a:extLst>
              <a:ext uri="{FF2B5EF4-FFF2-40B4-BE49-F238E27FC236}">
                <a16:creationId xmlns:a16="http://schemas.microsoft.com/office/drawing/2014/main" id="{3399C381-B6BB-4716-BFCC-B7B69AE90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587" y="1206567"/>
            <a:ext cx="5397500" cy="1485903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1F21D287-C3F4-4B73-9A0E-62BA5F3E3321}"/>
              </a:ext>
            </a:extLst>
          </p:cNvPr>
          <p:cNvGrpSpPr/>
          <p:nvPr/>
        </p:nvGrpSpPr>
        <p:grpSpPr>
          <a:xfrm>
            <a:off x="8153398" y="2894088"/>
            <a:ext cx="3911600" cy="1878026"/>
            <a:chOff x="6321825" y="2741242"/>
            <a:chExt cx="3911600" cy="187802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12D2FB2-B547-44B0-8CF7-EF4BBFC95FDB}"/>
                </a:ext>
              </a:extLst>
            </p:cNvPr>
            <p:cNvSpPr/>
            <p:nvPr/>
          </p:nvSpPr>
          <p:spPr>
            <a:xfrm>
              <a:off x="6321825" y="2741242"/>
              <a:ext cx="3911600" cy="18780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E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3" name="Picture 44">
              <a:extLst>
                <a:ext uri="{FF2B5EF4-FFF2-40B4-BE49-F238E27FC236}">
                  <a16:creationId xmlns:a16="http://schemas.microsoft.com/office/drawing/2014/main" id="{6BCC56E9-0272-438D-8AE6-2A86BEA2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842" y="3241457"/>
              <a:ext cx="3068648" cy="352546"/>
            </a:xfrm>
            <a:prstGeom prst="rect">
              <a:avLst/>
            </a:prstGeom>
          </p:spPr>
        </p:pic>
        <p:pic>
          <p:nvPicPr>
            <p:cNvPr id="24" name="Picture 45">
              <a:extLst>
                <a:ext uri="{FF2B5EF4-FFF2-40B4-BE49-F238E27FC236}">
                  <a16:creationId xmlns:a16="http://schemas.microsoft.com/office/drawing/2014/main" id="{C2503A81-EA0D-431B-8CF2-45971421A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6399" y="2818348"/>
              <a:ext cx="3047241" cy="390810"/>
            </a:xfrm>
            <a:prstGeom prst="rect">
              <a:avLst/>
            </a:prstGeom>
          </p:spPr>
        </p:pic>
        <p:pic>
          <p:nvPicPr>
            <p:cNvPr id="25" name="Picture 46">
              <a:extLst>
                <a:ext uri="{FF2B5EF4-FFF2-40B4-BE49-F238E27FC236}">
                  <a16:creationId xmlns:a16="http://schemas.microsoft.com/office/drawing/2014/main" id="{78F072E8-B1AC-4872-AE88-8E9218B99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8943" y="3651747"/>
              <a:ext cx="3408315" cy="349127"/>
            </a:xfrm>
            <a:prstGeom prst="rect">
              <a:avLst/>
            </a:prstGeom>
            <a:ln w="19050">
              <a:solidFill>
                <a:srgbClr val="E5005B"/>
              </a:solidFill>
            </a:ln>
          </p:spPr>
        </p:pic>
        <p:pic>
          <p:nvPicPr>
            <p:cNvPr id="26" name="Picture 47">
              <a:extLst>
                <a:ext uri="{FF2B5EF4-FFF2-40B4-BE49-F238E27FC236}">
                  <a16:creationId xmlns:a16="http://schemas.microsoft.com/office/drawing/2014/main" id="{02253F3B-4342-4B7A-965D-67D2F43F3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176"/>
            <a:stretch/>
          </p:blipFill>
          <p:spPr>
            <a:xfrm>
              <a:off x="6638149" y="4100444"/>
              <a:ext cx="2641913" cy="364460"/>
            </a:xfrm>
            <a:prstGeom prst="rect">
              <a:avLst/>
            </a:prstGeom>
          </p:spPr>
        </p:pic>
      </p:grpSp>
      <p:sp>
        <p:nvSpPr>
          <p:cNvPr id="28" name="Rectangle 33">
            <a:extLst>
              <a:ext uri="{FF2B5EF4-FFF2-40B4-BE49-F238E27FC236}">
                <a16:creationId xmlns:a16="http://schemas.microsoft.com/office/drawing/2014/main" id="{E846F417-4177-4E75-A2E8-20A2DF709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191" y="5872058"/>
            <a:ext cx="3370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Rivet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MNRAS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494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218 (2020)</a:t>
            </a:r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9963FFC5-6BC9-4356-8244-5AE378804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191" y="6153161"/>
            <a:ext cx="3441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Almeida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MNRAS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515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1 (2022)</a:t>
            </a:r>
          </a:p>
        </p:txBody>
      </p:sp>
    </p:spTree>
    <p:extLst>
      <p:ext uri="{BB962C8B-B14F-4D97-AF65-F5344CB8AC3E}">
        <p14:creationId xmlns:p14="http://schemas.microsoft.com/office/powerpoint/2010/main" val="359440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894B2156-0F26-479D-8628-C5515056D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" b="124"/>
          <a:stretch/>
        </p:blipFill>
        <p:spPr>
          <a:xfrm>
            <a:off x="1790699" y="0"/>
            <a:ext cx="10395607" cy="689932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CAEC5B-BFC9-4721-910B-7F624D37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42121" y="6553506"/>
            <a:ext cx="2743200" cy="365125"/>
          </a:xfrm>
        </p:spPr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DD1EA-FF2C-4D6F-9EDC-7458BB36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D0F59A6-F736-4C15-B0BC-E7970FEE9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5" y="311840"/>
            <a:ext cx="10315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Calern</a:t>
            </a:r>
          </a:p>
        </p:txBody>
      </p:sp>
      <p:sp>
        <p:nvSpPr>
          <p:cNvPr id="10" name="Rectangle 71">
            <a:extLst>
              <a:ext uri="{FF2B5EF4-FFF2-40B4-BE49-F238E27FC236}">
                <a16:creationId xmlns:a16="http://schemas.microsoft.com/office/drawing/2014/main" id="{41AFD7FF-56DB-4B88-B0BD-03333E831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091" y="1094320"/>
            <a:ext cx="3262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tabLst>
                <a:tab pos="365125" algn="l"/>
                <a:tab pos="1343025" algn="l"/>
              </a:tabLst>
              <a:defRPr/>
            </a:pPr>
            <a:r>
              <a:rPr lang="en-US" altLang="fr-FR" sz="1800" dirty="0">
                <a:solidFill>
                  <a:schemeClr val="bg1"/>
                </a:solidFill>
              </a:rPr>
              <a:t>Telescopes, altitude = 1280 m</a:t>
            </a:r>
          </a:p>
        </p:txBody>
      </p:sp>
      <p:cxnSp>
        <p:nvCxnSpPr>
          <p:cNvPr id="11" name="Straight Arrow Connector 5">
            <a:extLst>
              <a:ext uri="{FF2B5EF4-FFF2-40B4-BE49-F238E27FC236}">
                <a16:creationId xmlns:a16="http://schemas.microsoft.com/office/drawing/2014/main" id="{A787ADC1-5BD0-4B85-BAFA-0A6E7B1B477F}"/>
              </a:ext>
            </a:extLst>
          </p:cNvPr>
          <p:cNvCxnSpPr/>
          <p:nvPr/>
        </p:nvCxnSpPr>
        <p:spPr>
          <a:xfrm flipH="1">
            <a:off x="7352402" y="1504261"/>
            <a:ext cx="697831" cy="18769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D7CF4A7D-BC28-4AB9-82BD-AA1E04FF5557}"/>
              </a:ext>
            </a:extLst>
          </p:cNvPr>
          <p:cNvCxnSpPr/>
          <p:nvPr/>
        </p:nvCxnSpPr>
        <p:spPr>
          <a:xfrm flipH="1">
            <a:off x="6451067" y="1504261"/>
            <a:ext cx="1429667" cy="18769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CA38C667-968B-4CE0-AB17-AADD1CEDF32D}"/>
              </a:ext>
            </a:extLst>
          </p:cNvPr>
          <p:cNvGrpSpPr/>
          <p:nvPr/>
        </p:nvGrpSpPr>
        <p:grpSpPr>
          <a:xfrm>
            <a:off x="-5153" y="0"/>
            <a:ext cx="3580316" cy="2685236"/>
            <a:chOff x="-5153" y="0"/>
            <a:chExt cx="3580316" cy="2685236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B026B75-6253-4143-B9AB-F8B2BE25E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500" t="28947" r="10921" b="9157"/>
            <a:stretch/>
          </p:blipFill>
          <p:spPr>
            <a:xfrm>
              <a:off x="-5153" y="0"/>
              <a:ext cx="3580316" cy="2685236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DD7DC992-947A-4FA7-AC6E-113DE13B2EA0}"/>
                </a:ext>
              </a:extLst>
            </p:cNvPr>
            <p:cNvCxnSpPr>
              <a:cxnSpLocks/>
            </p:cNvCxnSpPr>
            <p:nvPr/>
          </p:nvCxnSpPr>
          <p:spPr>
            <a:xfrm>
              <a:off x="1204856" y="988941"/>
              <a:ext cx="1380930" cy="3172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43ABACA-1ACE-4E2A-9986-BD90E9B06526}"/>
                </a:ext>
              </a:extLst>
            </p:cNvPr>
            <p:cNvSpPr txBox="1"/>
            <p:nvPr/>
          </p:nvSpPr>
          <p:spPr>
            <a:xfrm rot="801349">
              <a:off x="1678609" y="822408"/>
              <a:ext cx="613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30 km</a:t>
              </a:r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031812-C92A-42D3-918E-455A969F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39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F4BBDD-65FA-4DD0-B0AD-50FF07F3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3D00FA-BC90-4271-A4D8-F4BF4CC2B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E50183-73ED-407F-A756-C3E25D14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1FE61F5-6A95-4B26-A2B1-C2F10E6445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Our approach: SII with optical telescopes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B84C42-FCDF-4307-B527-9A9569801842}"/>
              </a:ext>
            </a:extLst>
          </p:cNvPr>
          <p:cNvSpPr txBox="1"/>
          <p:nvPr/>
        </p:nvSpPr>
        <p:spPr>
          <a:xfrm>
            <a:off x="3255910" y="5822128"/>
            <a:ext cx="26321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C2PU, </a:t>
            </a:r>
            <a:r>
              <a:rPr lang="en-US" alt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Ø = 1 m, B = 15 m</a:t>
            </a:r>
            <a:r>
              <a:rPr lang="en-US" altLang="en-US" sz="2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Image 15" descr="Une image contenant montagne, ciel, extérieur, zone&#10;&#10;Description générée automatiquement">
            <a:extLst>
              <a:ext uri="{FF2B5EF4-FFF2-40B4-BE49-F238E27FC236}">
                <a16:creationId xmlns:a16="http://schemas.microsoft.com/office/drawing/2014/main" id="{0779475D-4E52-4650-8D11-7D6216517E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7" t="34598" r="30881" b="14122"/>
          <a:stretch/>
        </p:blipFill>
        <p:spPr>
          <a:xfrm>
            <a:off x="9840143" y="570535"/>
            <a:ext cx="2350736" cy="186883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72D05D0-31F5-4CFF-810B-58B4559E434B}"/>
              </a:ext>
            </a:extLst>
          </p:cNvPr>
          <p:cNvSpPr txBox="1"/>
          <p:nvPr/>
        </p:nvSpPr>
        <p:spPr>
          <a:xfrm>
            <a:off x="10084492" y="604830"/>
            <a:ext cx="2019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rgbClr val="E5005B"/>
                </a:solidFill>
              </a:rPr>
              <a:t>SOAR, </a:t>
            </a:r>
            <a:r>
              <a:rPr lang="en-US" altLang="en-US" sz="2000" dirty="0">
                <a:solidFill>
                  <a:srgbClr val="E5005B"/>
                </a:solidFill>
                <a:sym typeface="Wingdings" panose="05000000000000000000" pitchFamily="2" charset="2"/>
              </a:rPr>
              <a:t>Ø = 4.1 m</a:t>
            </a:r>
            <a:endParaRPr lang="en-US" altLang="en-US" sz="2000" b="1" dirty="0">
              <a:solidFill>
                <a:srgbClr val="E5005B"/>
              </a:solidFill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CB13B4C7-FBE8-45FB-BB9C-C23756504777}"/>
              </a:ext>
            </a:extLst>
          </p:cNvPr>
          <p:cNvSpPr txBox="1"/>
          <p:nvPr/>
        </p:nvSpPr>
        <p:spPr>
          <a:xfrm>
            <a:off x="587387" y="531230"/>
            <a:ext cx="911750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000" u="sng" dirty="0"/>
              <a:t>Drawback:</a:t>
            </a:r>
            <a:r>
              <a:rPr lang="en-US" sz="2000" dirty="0"/>
              <a:t>          -     Large arrays of large optical telescopes will never be available</a:t>
            </a:r>
          </a:p>
          <a:p>
            <a:r>
              <a:rPr lang="en-US" sz="2000" u="sng" dirty="0"/>
              <a:t>Advantages:</a:t>
            </a:r>
            <a:r>
              <a:rPr lang="en-US" sz="2000" dirty="0"/>
              <a:t> 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EF3B65CA-00DA-4232-9891-F962F8983C11}"/>
              </a:ext>
            </a:extLst>
          </p:cNvPr>
          <p:cNvSpPr txBox="1"/>
          <p:nvPr/>
        </p:nvSpPr>
        <p:spPr>
          <a:xfrm>
            <a:off x="557035" y="2617818"/>
            <a:ext cx="178461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/>
              <a:t>Methodology:</a:t>
            </a:r>
            <a:r>
              <a:rPr lang="en-US" sz="2000" dirty="0"/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F3F5ED-187A-4CCB-887C-C3B3FDF0228E}"/>
              </a:ext>
            </a:extLst>
          </p:cNvPr>
          <p:cNvSpPr txBox="1"/>
          <p:nvPr/>
        </p:nvSpPr>
        <p:spPr>
          <a:xfrm>
            <a:off x="2272289" y="2769229"/>
            <a:ext cx="58447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Step-by-step progress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Tests and calibrations in the lab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On-sky demonstrations at </a:t>
            </a:r>
            <a:r>
              <a:rPr lang="en-US" sz="2000" dirty="0">
                <a:solidFill>
                  <a:srgbClr val="95C11F"/>
                </a:solidFill>
              </a:rPr>
              <a:t>Calern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Go to </a:t>
            </a:r>
            <a:r>
              <a:rPr lang="en-US" sz="2000" dirty="0">
                <a:solidFill>
                  <a:srgbClr val="E5005B"/>
                </a:solidFill>
              </a:rPr>
              <a:t>bigger facilities</a:t>
            </a:r>
            <a:r>
              <a:rPr lang="en-US" sz="2000" dirty="0"/>
              <a:t>…</a:t>
            </a:r>
          </a:p>
        </p:txBody>
      </p:sp>
      <p:pic>
        <p:nvPicPr>
          <p:cNvPr id="21" name="Picture 207">
            <a:extLst>
              <a:ext uri="{FF2B5EF4-FFF2-40B4-BE49-F238E27FC236}">
                <a16:creationId xmlns:a16="http://schemas.microsoft.com/office/drawing/2014/main" id="{9F5DCE40-1ECC-47B7-9E49-8E7CB3518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8667"/>
          <a:stretch/>
        </p:blipFill>
        <p:spPr bwMode="auto">
          <a:xfrm>
            <a:off x="4371957" y="4712933"/>
            <a:ext cx="3739834" cy="191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DE4103B-3EC0-46F6-9A28-A59560E9773A}"/>
              </a:ext>
            </a:extLst>
          </p:cNvPr>
          <p:cNvSpPr txBox="1"/>
          <p:nvPr/>
        </p:nvSpPr>
        <p:spPr>
          <a:xfrm>
            <a:off x="4821829" y="4775913"/>
            <a:ext cx="2840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rgbClr val="95C11F"/>
                </a:solidFill>
              </a:rPr>
              <a:t>C2PU, </a:t>
            </a:r>
            <a:r>
              <a:rPr lang="en-US" altLang="en-US" sz="2000" dirty="0">
                <a:solidFill>
                  <a:srgbClr val="95C11F"/>
                </a:solidFill>
                <a:sym typeface="Wingdings" panose="05000000000000000000" pitchFamily="2" charset="2"/>
              </a:rPr>
              <a:t>Ø = 1 m, B = 15 m</a:t>
            </a:r>
            <a:r>
              <a:rPr lang="en-US" altLang="en-US" sz="2000" b="1" dirty="0">
                <a:solidFill>
                  <a:srgbClr val="95C11F"/>
                </a:solidFill>
              </a:rPr>
              <a:t> </a:t>
            </a:r>
          </a:p>
        </p:txBody>
      </p:sp>
      <p:pic>
        <p:nvPicPr>
          <p:cNvPr id="24" name="Image 23" descr="Une image contenant texte, nature, ciel nocturne&#10;&#10;Description générée automatiquement">
            <a:extLst>
              <a:ext uri="{FF2B5EF4-FFF2-40B4-BE49-F238E27FC236}">
                <a16:creationId xmlns:a16="http://schemas.microsoft.com/office/drawing/2014/main" id="{BAE53FBA-7912-40C4-AB49-B9711F0732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3" r="18065" b="6374"/>
          <a:stretch/>
        </p:blipFill>
        <p:spPr>
          <a:xfrm>
            <a:off x="505244" y="4702526"/>
            <a:ext cx="2721820" cy="192349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229DBC0-6957-4A45-83FC-9B5B281E4749}"/>
              </a:ext>
            </a:extLst>
          </p:cNvPr>
          <p:cNvSpPr txBox="1"/>
          <p:nvPr/>
        </p:nvSpPr>
        <p:spPr>
          <a:xfrm>
            <a:off x="889752" y="4766356"/>
            <a:ext cx="2087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000" dirty="0" err="1">
                <a:solidFill>
                  <a:srgbClr val="95C11F"/>
                </a:solidFill>
              </a:rPr>
              <a:t>MéO</a:t>
            </a:r>
            <a:r>
              <a:rPr lang="en-US" altLang="en-US" sz="2000" dirty="0">
                <a:solidFill>
                  <a:srgbClr val="95C11F"/>
                </a:solidFill>
              </a:rPr>
              <a:t>, </a:t>
            </a:r>
            <a:r>
              <a:rPr lang="en-US" altLang="en-US" sz="2000" dirty="0">
                <a:solidFill>
                  <a:srgbClr val="95C11F"/>
                </a:solidFill>
                <a:sym typeface="Wingdings" panose="05000000000000000000" pitchFamily="2" charset="2"/>
              </a:rPr>
              <a:t>Ø = 1.5 m</a:t>
            </a:r>
            <a:endParaRPr lang="en-US" altLang="en-US" sz="2000" b="1" dirty="0">
              <a:solidFill>
                <a:srgbClr val="95C11F"/>
              </a:solidFill>
            </a:endParaRPr>
          </a:p>
        </p:txBody>
      </p:sp>
      <p:pic>
        <p:nvPicPr>
          <p:cNvPr id="27" name="Image 26" descr="Une image contenant extérieur, ciel&#10;&#10;Description générée automatiquement">
            <a:extLst>
              <a:ext uri="{FF2B5EF4-FFF2-40B4-BE49-F238E27FC236}">
                <a16:creationId xmlns:a16="http://schemas.microsoft.com/office/drawing/2014/main" id="{0136D0D8-C366-4E33-B670-A0D546FC15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9189" r="29185" b="10476"/>
          <a:stretch/>
        </p:blipFill>
        <p:spPr>
          <a:xfrm>
            <a:off x="9145153" y="4715590"/>
            <a:ext cx="2472494" cy="191311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99648A5C-6801-48DA-87AB-FA97B475944E}"/>
              </a:ext>
            </a:extLst>
          </p:cNvPr>
          <p:cNvSpPr txBox="1"/>
          <p:nvPr/>
        </p:nvSpPr>
        <p:spPr>
          <a:xfrm>
            <a:off x="9515423" y="4722906"/>
            <a:ext cx="2019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dirty="0">
                <a:solidFill>
                  <a:srgbClr val="95C11F"/>
                </a:solidFill>
              </a:rPr>
              <a:t>T1M</a:t>
            </a:r>
            <a:r>
              <a:rPr lang="en-US" altLang="en-US" sz="2000" dirty="0">
                <a:solidFill>
                  <a:srgbClr val="95C11F"/>
                </a:solidFill>
              </a:rPr>
              <a:t>, </a:t>
            </a:r>
            <a:r>
              <a:rPr lang="en-US" altLang="en-US" sz="2000" dirty="0">
                <a:solidFill>
                  <a:srgbClr val="95C11F"/>
                </a:solidFill>
                <a:sym typeface="Wingdings" panose="05000000000000000000" pitchFamily="2" charset="2"/>
              </a:rPr>
              <a:t>Ø = 1 m</a:t>
            </a:r>
            <a:endParaRPr lang="en-US" altLang="en-US" sz="2000" b="1" dirty="0">
              <a:solidFill>
                <a:srgbClr val="95C11F"/>
              </a:solidFill>
            </a:endParaRP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id="{33758861-F444-49C0-85C6-9CECA0EBA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97" y="2493193"/>
            <a:ext cx="4981190" cy="215005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EE037B8F-61FE-4A05-9A10-5B361C556F3C}"/>
              </a:ext>
            </a:extLst>
          </p:cNvPr>
          <p:cNvSpPr txBox="1"/>
          <p:nvPr/>
        </p:nvSpPr>
        <p:spPr>
          <a:xfrm>
            <a:off x="7382709" y="2646231"/>
            <a:ext cx="1762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000" dirty="0">
                <a:solidFill>
                  <a:srgbClr val="E5005B"/>
                </a:solidFill>
              </a:rPr>
              <a:t>ATs, </a:t>
            </a:r>
            <a:r>
              <a:rPr lang="en-US" altLang="en-US" sz="2000" dirty="0">
                <a:solidFill>
                  <a:srgbClr val="E5005B"/>
                </a:solidFill>
                <a:sym typeface="Wingdings" panose="05000000000000000000" pitchFamily="2" charset="2"/>
              </a:rPr>
              <a:t>Ø = 1.7 m</a:t>
            </a:r>
            <a:endParaRPr lang="en-US" altLang="en-US" sz="2000" b="1" dirty="0">
              <a:solidFill>
                <a:srgbClr val="E5005B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12AAAD-46F6-465E-8286-60A7997E50B2}"/>
              </a:ext>
            </a:extLst>
          </p:cNvPr>
          <p:cNvSpPr/>
          <p:nvPr/>
        </p:nvSpPr>
        <p:spPr>
          <a:xfrm>
            <a:off x="2264413" y="1290488"/>
            <a:ext cx="7366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The small PSF allows using the best detectors and other photonic technologies (fibers, narrow filters, etc.)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The instrument can be adapted to any existing facility</a:t>
            </a:r>
          </a:p>
          <a:p>
            <a:pPr marL="285750" indent="-285750">
              <a:buFontTx/>
              <a:buChar char="-"/>
            </a:pPr>
            <a:r>
              <a:rPr lang="en-US" sz="2000"/>
              <a:t>No issue </a:t>
            </a:r>
            <a:r>
              <a:rPr lang="en-US" sz="2000" dirty="0"/>
              <a:t>with the sky background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1061C4B-5ACB-45C1-A377-755E2F38E2BD}"/>
              </a:ext>
            </a:extLst>
          </p:cNvPr>
          <p:cNvSpPr/>
          <p:nvPr/>
        </p:nvSpPr>
        <p:spPr>
          <a:xfrm>
            <a:off x="9789054" y="3300271"/>
            <a:ext cx="315814" cy="257458"/>
          </a:xfrm>
          <a:prstGeom prst="ellipse">
            <a:avLst/>
          </a:prstGeom>
          <a:noFill/>
          <a:ln w="19050">
            <a:solidFill>
              <a:srgbClr val="E50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0DC4053-168A-4EAD-BFC6-79B883B8FEDC}"/>
              </a:ext>
            </a:extLst>
          </p:cNvPr>
          <p:cNvSpPr/>
          <p:nvPr/>
        </p:nvSpPr>
        <p:spPr>
          <a:xfrm>
            <a:off x="10558397" y="3441241"/>
            <a:ext cx="315814" cy="257458"/>
          </a:xfrm>
          <a:prstGeom prst="ellipse">
            <a:avLst/>
          </a:prstGeom>
          <a:noFill/>
          <a:ln w="19050">
            <a:solidFill>
              <a:srgbClr val="E50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6880371-75EC-475D-A88E-FE41CA09021F}"/>
              </a:ext>
            </a:extLst>
          </p:cNvPr>
          <p:cNvSpPr/>
          <p:nvPr/>
        </p:nvSpPr>
        <p:spPr>
          <a:xfrm>
            <a:off x="10656800" y="3228310"/>
            <a:ext cx="315814" cy="257458"/>
          </a:xfrm>
          <a:prstGeom prst="ellipse">
            <a:avLst/>
          </a:prstGeom>
          <a:noFill/>
          <a:ln w="19050">
            <a:solidFill>
              <a:srgbClr val="E50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9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2C3C10-DD54-4E12-958A-A8C0CC80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4DD8F0-C32C-43A5-80B4-BBEBB8DFF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511701-7CB1-4700-8DFF-71AFA9A2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E90886C-1104-4F32-B1BD-37D8009291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3E8F4-13CC-4B61-A8D8-449989FCD2AB}"/>
              </a:ext>
            </a:extLst>
          </p:cNvPr>
          <p:cNvSpPr/>
          <p:nvPr/>
        </p:nvSpPr>
        <p:spPr>
          <a:xfrm>
            <a:off x="1061157" y="1317454"/>
            <a:ext cx="9444918" cy="2693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  </a:t>
            </a:r>
            <a:r>
              <a:rPr lang="en-US" sz="3200" u="sng" dirty="0"/>
              <a:t>First generation instrument</a:t>
            </a:r>
            <a:r>
              <a:rPr lang="en-US" sz="3200" dirty="0"/>
              <a:t> (2015-2024): 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endParaRPr lang="en-US" sz="3200" dirty="0"/>
          </a:p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sym typeface="Wingdings" panose="05000000000000000000" pitchFamily="2" charset="2"/>
              </a:rPr>
              <a:t>  </a:t>
            </a:r>
            <a:r>
              <a:rPr lang="en-US" sz="3200" u="sng" dirty="0">
                <a:sym typeface="Wingdings" panose="05000000000000000000" pitchFamily="2" charset="2"/>
              </a:rPr>
              <a:t>Second generation instrument</a:t>
            </a:r>
            <a:r>
              <a:rPr lang="en-US" sz="3200" dirty="0">
                <a:sym typeface="Wingdings" panose="05000000000000000000" pitchFamily="2" charset="2"/>
              </a:rPr>
              <a:t> (work in progress):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0C758E-86F6-4604-899A-2B49EB3D6F93}"/>
              </a:ext>
            </a:extLst>
          </p:cNvPr>
          <p:cNvSpPr/>
          <p:nvPr/>
        </p:nvSpPr>
        <p:spPr>
          <a:xfrm>
            <a:off x="3240967" y="2181352"/>
            <a:ext cx="6437019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3200" dirty="0"/>
              <a:t>Brief summary of what we did so far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E0E38-D90E-4A79-A866-C2F5739AEAF5}"/>
              </a:ext>
            </a:extLst>
          </p:cNvPr>
          <p:cNvSpPr/>
          <p:nvPr/>
        </p:nvSpPr>
        <p:spPr>
          <a:xfrm>
            <a:off x="3240967" y="4349745"/>
            <a:ext cx="677227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ym typeface="Wingdings" panose="05000000000000000000" pitchFamily="2" charset="2"/>
              </a:rPr>
              <a:t>Wavelength multiplexing in the blue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ym typeface="Wingdings" panose="05000000000000000000" pitchFamily="2" charset="2"/>
              </a:rPr>
              <a:t>Towards the resolution of Sirius B</a:t>
            </a:r>
          </a:p>
        </p:txBody>
      </p:sp>
    </p:spTree>
    <p:extLst>
      <p:ext uri="{BB962C8B-B14F-4D97-AF65-F5344CB8AC3E}">
        <p14:creationId xmlns:p14="http://schemas.microsoft.com/office/powerpoint/2010/main" val="136026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3">
            <a:extLst>
              <a:ext uri="{FF2B5EF4-FFF2-40B4-BE49-F238E27FC236}">
                <a16:creationId xmlns:a16="http://schemas.microsoft.com/office/drawing/2014/main" id="{0BF5D85C-C001-4500-A973-97850E2AE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" t="2371" r="972" b="860"/>
          <a:stretch/>
        </p:blipFill>
        <p:spPr>
          <a:xfrm>
            <a:off x="8489386" y="4504310"/>
            <a:ext cx="3696921" cy="201937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74104FC-45CC-4D52-9EAD-D17B8505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4B383B9-8389-4B0C-94EF-A74AF9C9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4D3D5F-B471-46C7-8CA5-9D0DC06E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29A904-1010-4F1A-9261-00DD95058A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Brief summary of what we’ve done so far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FD06916-20F3-4097-A594-FD96A3376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648" y="3916078"/>
            <a:ext cx="33743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Rivet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MNRAS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494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218 (2020)</a:t>
            </a: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62915E87-0B05-4C0D-81D5-AFB0B9071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998" y="1611144"/>
            <a:ext cx="34862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 err="1">
                <a:solidFill>
                  <a:srgbClr val="007EA1"/>
                </a:solidFill>
                <a:latin typeface="+mn-lt"/>
              </a:rPr>
              <a:t>Dussaux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PRA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93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043826 (2016)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452AB8-0C0D-4F0B-8A43-C013FEEBC7B8}"/>
              </a:ext>
            </a:extLst>
          </p:cNvPr>
          <p:cNvSpPr txBox="1"/>
          <p:nvPr/>
        </p:nvSpPr>
        <p:spPr>
          <a:xfrm rot="19215687">
            <a:off x="351257" y="1174781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2015</a:t>
            </a:r>
            <a:endParaRPr lang="en-US" sz="2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C1DD9D-BFFA-42C9-846C-54D370FF8B07}"/>
              </a:ext>
            </a:extLst>
          </p:cNvPr>
          <p:cNvSpPr txBox="1"/>
          <p:nvPr/>
        </p:nvSpPr>
        <p:spPr>
          <a:xfrm rot="19215687">
            <a:off x="351257" y="1965960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2016</a:t>
            </a:r>
            <a:endParaRPr lang="en-US" sz="2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FEF1E6-CAFC-4EAD-9387-2B1D7B85FE0F}"/>
              </a:ext>
            </a:extLst>
          </p:cNvPr>
          <p:cNvSpPr txBox="1"/>
          <p:nvPr/>
        </p:nvSpPr>
        <p:spPr>
          <a:xfrm rot="19215687">
            <a:off x="351257" y="2785130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2017</a:t>
            </a:r>
            <a:endParaRPr lang="en-US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8ADF05-EC66-4CE3-9C03-0B0D50BBCE45}"/>
              </a:ext>
            </a:extLst>
          </p:cNvPr>
          <p:cNvSpPr txBox="1"/>
          <p:nvPr/>
        </p:nvSpPr>
        <p:spPr>
          <a:xfrm rot="19215687">
            <a:off x="351257" y="3566979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2018</a:t>
            </a:r>
            <a:endParaRPr lang="en-US" sz="2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53AF8A-F531-4B5B-9D3F-1C7751530DF2}"/>
              </a:ext>
            </a:extLst>
          </p:cNvPr>
          <p:cNvSpPr txBox="1"/>
          <p:nvPr/>
        </p:nvSpPr>
        <p:spPr>
          <a:xfrm rot="19215687">
            <a:off x="351257" y="4563432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2019</a:t>
            </a:r>
            <a:endParaRPr lang="en-US" sz="2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20F0A0-947E-4160-9B68-CC182F2FE9E5}"/>
              </a:ext>
            </a:extLst>
          </p:cNvPr>
          <p:cNvSpPr txBox="1"/>
          <p:nvPr/>
        </p:nvSpPr>
        <p:spPr>
          <a:xfrm rot="19215687">
            <a:off x="351257" y="5578538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2020</a:t>
            </a:r>
            <a:endParaRPr lang="en-US" sz="200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900F623-3787-428A-A5BF-EB7F8A023149}"/>
              </a:ext>
            </a:extLst>
          </p:cNvPr>
          <p:cNvGrpSpPr/>
          <p:nvPr/>
        </p:nvGrpSpPr>
        <p:grpSpPr>
          <a:xfrm>
            <a:off x="1051295" y="954430"/>
            <a:ext cx="181077" cy="5569250"/>
            <a:chOff x="543425" y="1240215"/>
            <a:chExt cx="181077" cy="5569250"/>
          </a:xfrm>
        </p:grpSpPr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B04ED64-958A-4E3A-A4BD-6B70D88618F3}"/>
                </a:ext>
              </a:extLst>
            </p:cNvPr>
            <p:cNvCxnSpPr>
              <a:cxnSpLocks/>
            </p:cNvCxnSpPr>
            <p:nvPr/>
          </p:nvCxnSpPr>
          <p:spPr>
            <a:xfrm>
              <a:off x="633963" y="1240215"/>
              <a:ext cx="0" cy="5569250"/>
            </a:xfrm>
            <a:prstGeom prst="straightConnector1">
              <a:avLst/>
            </a:prstGeom>
            <a:ln>
              <a:solidFill>
                <a:srgbClr val="00294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548516F8-51E8-497E-95E8-213CC0EDE3DE}"/>
                </a:ext>
              </a:extLst>
            </p:cNvPr>
            <p:cNvCxnSpPr>
              <a:cxnSpLocks/>
            </p:cNvCxnSpPr>
            <p:nvPr/>
          </p:nvCxnSpPr>
          <p:spPr>
            <a:xfrm>
              <a:off x="543425" y="1240215"/>
              <a:ext cx="181077" cy="0"/>
            </a:xfrm>
            <a:prstGeom prst="line">
              <a:avLst/>
            </a:prstGeom>
            <a:ln w="19050">
              <a:solidFill>
                <a:srgbClr val="00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A5FA2674-57C0-4B90-A478-93D2E140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43425" y="2028721"/>
              <a:ext cx="181077" cy="0"/>
            </a:xfrm>
            <a:prstGeom prst="line">
              <a:avLst/>
            </a:prstGeom>
            <a:ln w="19050">
              <a:solidFill>
                <a:srgbClr val="00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84814CDC-BAAA-465F-9868-136C25D690B9}"/>
                </a:ext>
              </a:extLst>
            </p:cNvPr>
            <p:cNvCxnSpPr>
              <a:cxnSpLocks/>
            </p:cNvCxnSpPr>
            <p:nvPr/>
          </p:nvCxnSpPr>
          <p:spPr>
            <a:xfrm>
              <a:off x="543425" y="2817226"/>
              <a:ext cx="181077" cy="0"/>
            </a:xfrm>
            <a:prstGeom prst="line">
              <a:avLst/>
            </a:prstGeom>
            <a:ln w="19050">
              <a:solidFill>
                <a:srgbClr val="00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34048A9C-5FC7-4B4F-93A7-271F53C93B78}"/>
                </a:ext>
              </a:extLst>
            </p:cNvPr>
            <p:cNvCxnSpPr>
              <a:cxnSpLocks/>
            </p:cNvCxnSpPr>
            <p:nvPr/>
          </p:nvCxnSpPr>
          <p:spPr>
            <a:xfrm>
              <a:off x="543425" y="3662177"/>
              <a:ext cx="181077" cy="0"/>
            </a:xfrm>
            <a:prstGeom prst="line">
              <a:avLst/>
            </a:prstGeom>
            <a:ln w="19050">
              <a:solidFill>
                <a:srgbClr val="00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A92B8F5C-4324-44BF-8119-0D62CC3DE36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25" y="4642595"/>
              <a:ext cx="181077" cy="0"/>
            </a:xfrm>
            <a:prstGeom prst="line">
              <a:avLst/>
            </a:prstGeom>
            <a:ln w="19050">
              <a:solidFill>
                <a:srgbClr val="00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041A2EA-F25B-46E6-B578-54755A963286}"/>
                </a:ext>
              </a:extLst>
            </p:cNvPr>
            <p:cNvCxnSpPr>
              <a:cxnSpLocks/>
            </p:cNvCxnSpPr>
            <p:nvPr/>
          </p:nvCxnSpPr>
          <p:spPr>
            <a:xfrm>
              <a:off x="543425" y="5454828"/>
              <a:ext cx="181077" cy="0"/>
            </a:xfrm>
            <a:prstGeom prst="line">
              <a:avLst/>
            </a:prstGeom>
            <a:ln w="19050">
              <a:solidFill>
                <a:srgbClr val="00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D16D79F1-6CB9-4946-BC26-C97757280C26}"/>
                </a:ext>
              </a:extLst>
            </p:cNvPr>
            <p:cNvCxnSpPr>
              <a:cxnSpLocks/>
            </p:cNvCxnSpPr>
            <p:nvPr/>
          </p:nvCxnSpPr>
          <p:spPr>
            <a:xfrm>
              <a:off x="543425" y="6504598"/>
              <a:ext cx="181077" cy="0"/>
            </a:xfrm>
            <a:prstGeom prst="line">
              <a:avLst/>
            </a:prstGeom>
            <a:ln w="19050">
              <a:solidFill>
                <a:srgbClr val="00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FEC03581-2F0C-4D83-85A2-D24255B8B0C2}"/>
              </a:ext>
            </a:extLst>
          </p:cNvPr>
          <p:cNvSpPr txBox="1"/>
          <p:nvPr/>
        </p:nvSpPr>
        <p:spPr>
          <a:xfrm>
            <a:off x="1337270" y="984754"/>
            <a:ext cx="6621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2000" dirty="0"/>
              <a:t>Learning how to measure sub-nanosecond intensity correlation, test on light scattered by a hot vapor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3046032-A182-4518-8F1C-C4CB79D53903}"/>
              </a:ext>
            </a:extLst>
          </p:cNvPr>
          <p:cNvSpPr txBox="1"/>
          <p:nvPr/>
        </p:nvSpPr>
        <p:spPr>
          <a:xfrm>
            <a:off x="1337269" y="1905204"/>
            <a:ext cx="703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2000" dirty="0">
                <a:cs typeface="Times New Roman" panose="02020603050405020304" pitchFamily="18" charset="0"/>
              </a:rPr>
              <a:t>Feasibility study + design + lab test of a telescope instrument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69A669-7F73-4087-BBAA-E9519A7CFA28}"/>
              </a:ext>
            </a:extLst>
          </p:cNvPr>
          <p:cNvSpPr txBox="1"/>
          <p:nvPr/>
        </p:nvSpPr>
        <p:spPr>
          <a:xfrm>
            <a:off x="1337270" y="2539795"/>
            <a:ext cx="5738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2000" dirty="0">
                <a:cs typeface="Times New Roman" panose="02020603050405020304" pitchFamily="18" charset="0"/>
              </a:rPr>
              <a:t>Feb.: Bunching with star light (one telescope)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99062F9-795B-4D82-8305-1DD3A6A652C3}"/>
              </a:ext>
            </a:extLst>
          </p:cNvPr>
          <p:cNvSpPr txBox="1"/>
          <p:nvPr/>
        </p:nvSpPr>
        <p:spPr>
          <a:xfrm>
            <a:off x="1337269" y="2890731"/>
            <a:ext cx="6199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2000" dirty="0">
                <a:cs typeface="Times New Roman" panose="02020603050405020304" pitchFamily="18" charset="0"/>
              </a:rPr>
              <a:t>Oct.: Intensity interferometry with two telescopes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D6FE0E7-7BFB-4147-9DC2-2777350E40FF}"/>
              </a:ext>
            </a:extLst>
          </p:cNvPr>
          <p:cNvSpPr txBox="1"/>
          <p:nvPr/>
        </p:nvSpPr>
        <p:spPr>
          <a:xfrm>
            <a:off x="1335993" y="3557558"/>
            <a:ext cx="6750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2000" dirty="0">
                <a:cs typeface="Times New Roman" panose="02020603050405020304" pitchFamily="18" charset="0"/>
              </a:rPr>
              <a:t>Aug.: SII at H</a:t>
            </a:r>
            <a:r>
              <a:rPr lang="en-US" altLang="fr-FR" sz="20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fr-FR" sz="2000" dirty="0">
                <a:cs typeface="Times New Roman" panose="02020603050405020304" pitchFamily="18" charset="0"/>
              </a:rPr>
              <a:t> on P </a:t>
            </a:r>
            <a:r>
              <a:rPr lang="en-US" altLang="fr-FR" sz="2000" dirty="0" err="1">
                <a:cs typeface="Times New Roman" panose="02020603050405020304" pitchFamily="18" charset="0"/>
              </a:rPr>
              <a:t>Cygni</a:t>
            </a:r>
            <a:r>
              <a:rPr lang="en-US" altLang="fr-FR" sz="2000" dirty="0">
                <a:cs typeface="Times New Roman" panose="02020603050405020304" pitchFamily="18" charset="0"/>
              </a:rPr>
              <a:t>, refinement of the star’s distance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0D2D225-FED2-4F06-A6F5-F7FDAC5F6B74}"/>
              </a:ext>
            </a:extLst>
          </p:cNvPr>
          <p:cNvSpPr txBox="1"/>
          <p:nvPr/>
        </p:nvSpPr>
        <p:spPr>
          <a:xfrm>
            <a:off x="1337270" y="4420196"/>
            <a:ext cx="71521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2000" dirty="0">
                <a:cs typeface="Times New Roman" panose="02020603050405020304" pitchFamily="18" charset="0"/>
              </a:rPr>
              <a:t>Apr.: Bunching at SOAR in one night (</a:t>
            </a:r>
            <a:r>
              <a:rPr lang="en-US" altLang="fr-FR" sz="2000" dirty="0">
                <a:latin typeface="Symbol" panose="05050102010706020507" pitchFamily="18" charset="2"/>
                <a:cs typeface="Times New Roman" panose="02020603050405020304" pitchFamily="18" charset="0"/>
              </a:rPr>
              <a:t>h</a:t>
            </a:r>
            <a:r>
              <a:rPr lang="en-US" altLang="fr-FR" sz="2000" dirty="0">
                <a:cs typeface="Times New Roman" panose="02020603050405020304" pitchFamily="18" charset="0"/>
              </a:rPr>
              <a:t> Car)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139EC75-27B5-49A1-A691-A8A7E5DC2BA1}"/>
              </a:ext>
            </a:extLst>
          </p:cNvPr>
          <p:cNvSpPr txBox="1"/>
          <p:nvPr/>
        </p:nvSpPr>
        <p:spPr>
          <a:xfrm>
            <a:off x="1337269" y="5171387"/>
            <a:ext cx="54875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2000" dirty="0">
                <a:cs typeface="Times New Roman" panose="02020603050405020304" pitchFamily="18" charset="0"/>
              </a:rPr>
              <a:t>Feb.: SII at H</a:t>
            </a:r>
            <a:r>
              <a:rPr lang="en-US" altLang="fr-FR" sz="20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fr-FR" sz="2000" dirty="0">
                <a:cs typeface="Times New Roman" panose="02020603050405020304" pitchFamily="18" charset="0"/>
              </a:rPr>
              <a:t> on Rigel</a:t>
            </a:r>
          </a:p>
          <a:p>
            <a:pPr>
              <a:spcBef>
                <a:spcPts val="600"/>
              </a:spcBef>
            </a:pPr>
            <a:r>
              <a:rPr lang="en-US" altLang="fr-FR" sz="2000" dirty="0">
                <a:cs typeface="Times New Roman" panose="02020603050405020304" pitchFamily="18" charset="0"/>
              </a:rPr>
              <a:t>Aug.: SII at H</a:t>
            </a:r>
            <a:r>
              <a:rPr lang="en-US" altLang="fr-FR" sz="20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fr-FR" sz="2000" dirty="0">
                <a:cs typeface="Times New Roman" panose="02020603050405020304" pitchFamily="18" charset="0"/>
              </a:rPr>
              <a:t> on P </a:t>
            </a:r>
            <a:r>
              <a:rPr lang="en-US" altLang="fr-FR" sz="2000" dirty="0" err="1">
                <a:cs typeface="Times New Roman" panose="02020603050405020304" pitchFamily="18" charset="0"/>
              </a:rPr>
              <a:t>Cygni</a:t>
            </a:r>
            <a:r>
              <a:rPr lang="en-US" altLang="fr-FR" sz="2000" dirty="0">
                <a:cs typeface="Times New Roman" panose="02020603050405020304" pitchFamily="18" charset="0"/>
              </a:rPr>
              <a:t> (again)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87554D8-F0AA-4A87-B52D-FBC14F637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833" y="2833270"/>
            <a:ext cx="2863586" cy="1594277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9A9C590A-545C-49F2-B0E1-85F5AFCD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52" b="13345"/>
          <a:stretch/>
        </p:blipFill>
        <p:spPr bwMode="auto">
          <a:xfrm>
            <a:off x="9293094" y="568786"/>
            <a:ext cx="2389027" cy="178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72D4DD7-36D2-44F1-9562-9D746209E6FE}"/>
              </a:ext>
            </a:extLst>
          </p:cNvPr>
          <p:cNvCxnSpPr>
            <a:cxnSpLocks/>
          </p:cNvCxnSpPr>
          <p:nvPr/>
        </p:nvCxnSpPr>
        <p:spPr>
          <a:xfrm flipV="1">
            <a:off x="6278474" y="1851243"/>
            <a:ext cx="2952769" cy="761044"/>
          </a:xfrm>
          <a:prstGeom prst="straightConnector1">
            <a:avLst/>
          </a:prstGeom>
          <a:ln w="12700">
            <a:solidFill>
              <a:srgbClr val="007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91D1005-DE22-4FAE-A3DC-3AE0F337E03C}"/>
              </a:ext>
            </a:extLst>
          </p:cNvPr>
          <p:cNvCxnSpPr>
            <a:cxnSpLocks/>
          </p:cNvCxnSpPr>
          <p:nvPr/>
        </p:nvCxnSpPr>
        <p:spPr>
          <a:xfrm>
            <a:off x="6750426" y="3068152"/>
            <a:ext cx="2218454" cy="94083"/>
          </a:xfrm>
          <a:prstGeom prst="straightConnector1">
            <a:avLst/>
          </a:prstGeom>
          <a:ln w="12700">
            <a:solidFill>
              <a:srgbClr val="007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5D0C907-BDF7-4DF0-96B4-5E4D0528CAFE}"/>
              </a:ext>
            </a:extLst>
          </p:cNvPr>
          <p:cNvCxnSpPr>
            <a:cxnSpLocks/>
          </p:cNvCxnSpPr>
          <p:nvPr/>
        </p:nvCxnSpPr>
        <p:spPr>
          <a:xfrm flipV="1">
            <a:off x="7319043" y="5019693"/>
            <a:ext cx="1334143" cy="331627"/>
          </a:xfrm>
          <a:prstGeom prst="straightConnector1">
            <a:avLst/>
          </a:prstGeom>
          <a:ln w="12700">
            <a:solidFill>
              <a:srgbClr val="007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44">
            <a:extLst>
              <a:ext uri="{FF2B5EF4-FFF2-40B4-BE49-F238E27FC236}">
                <a16:creationId xmlns:a16="http://schemas.microsoft.com/office/drawing/2014/main" id="{0C1C9265-32F8-45AD-A83B-07E58DDBC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166" y="5918903"/>
            <a:ext cx="5738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Proposal for SII with segmented mirrors (I3T concept)</a:t>
            </a:r>
          </a:p>
        </p:txBody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F317BE75-3229-4D7E-9B41-DB069331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27" y="6238390"/>
            <a:ext cx="37398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Gori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MNRAS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505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2328 (2021)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8B208FA-C752-4E90-8192-FE90E3FF9639}"/>
              </a:ext>
            </a:extLst>
          </p:cNvPr>
          <p:cNvGrpSpPr/>
          <p:nvPr/>
        </p:nvGrpSpPr>
        <p:grpSpPr>
          <a:xfrm>
            <a:off x="6824820" y="2478856"/>
            <a:ext cx="5604196" cy="346514"/>
            <a:chOff x="6826041" y="2665254"/>
            <a:chExt cx="5604196" cy="346514"/>
          </a:xfrm>
        </p:grpSpPr>
        <p:sp>
          <p:nvSpPr>
            <p:cNvPr id="8" name="Rectangle 33">
              <a:extLst>
                <a:ext uri="{FF2B5EF4-FFF2-40B4-BE49-F238E27FC236}">
                  <a16:creationId xmlns:a16="http://schemas.microsoft.com/office/drawing/2014/main" id="{F1155EDE-6770-4250-85AC-1705B3F9B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6041" y="2665254"/>
              <a:ext cx="44666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fr-FR" altLang="fr-FR" sz="1600" dirty="0">
                  <a:solidFill>
                    <a:srgbClr val="007EA1"/>
                  </a:solidFill>
                  <a:latin typeface="+mn-lt"/>
                </a:rPr>
                <a:t>Guerin </a:t>
              </a:r>
              <a:r>
                <a:rPr lang="fr-FR" altLang="fr-FR" sz="1600" i="1" dirty="0">
                  <a:solidFill>
                    <a:srgbClr val="007EA1"/>
                  </a:solidFill>
                  <a:latin typeface="+mn-lt"/>
                </a:rPr>
                <a:t>et al.</a:t>
              </a:r>
              <a:r>
                <a:rPr lang="fr-FR" altLang="fr-FR" sz="1600" dirty="0">
                  <a:solidFill>
                    <a:srgbClr val="007EA1"/>
                  </a:solidFill>
                  <a:latin typeface="+mn-lt"/>
                </a:rPr>
                <a:t>, </a:t>
              </a:r>
              <a:r>
                <a:rPr lang="fr-FR" altLang="fr-FR" sz="1600" i="1" dirty="0">
                  <a:solidFill>
                    <a:srgbClr val="007EA1"/>
                  </a:solidFill>
                  <a:latin typeface="+mn-lt"/>
                </a:rPr>
                <a:t>MNRAS</a:t>
              </a:r>
              <a:r>
                <a:rPr lang="fr-FR" altLang="fr-FR" sz="1600" dirty="0">
                  <a:solidFill>
                    <a:srgbClr val="007EA1"/>
                  </a:solidFill>
                  <a:latin typeface="+mn-lt"/>
                </a:rPr>
                <a:t> </a:t>
              </a:r>
              <a:r>
                <a:rPr lang="fr-FR" altLang="fr-FR" sz="1600" b="1" dirty="0">
                  <a:solidFill>
                    <a:srgbClr val="007EA1"/>
                  </a:solidFill>
                  <a:latin typeface="+mn-lt"/>
                </a:rPr>
                <a:t>472</a:t>
              </a:r>
              <a:r>
                <a:rPr lang="fr-FR" altLang="fr-FR" sz="1600" dirty="0">
                  <a:solidFill>
                    <a:srgbClr val="007EA1"/>
                  </a:solidFill>
                  <a:latin typeface="+mn-lt"/>
                </a:rPr>
                <a:t>, 4126 (2017); 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CD6D2A2-D8CD-41C2-9AF8-ACE6765C228E}"/>
                </a:ext>
              </a:extLst>
            </p:cNvPr>
            <p:cNvSpPr txBox="1"/>
            <p:nvPr/>
          </p:nvSpPr>
          <p:spPr>
            <a:xfrm>
              <a:off x="10129555" y="2673214"/>
              <a:ext cx="23006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altLang="fr-FR" sz="1600" i="1" dirty="0">
                  <a:solidFill>
                    <a:srgbClr val="007EA1"/>
                  </a:solidFill>
                </a:rPr>
                <a:t>MNRAS</a:t>
              </a:r>
              <a:r>
                <a:rPr lang="fr-FR" altLang="fr-FR" sz="1600" dirty="0">
                  <a:solidFill>
                    <a:srgbClr val="007EA1"/>
                  </a:solidFill>
                </a:rPr>
                <a:t> </a:t>
              </a:r>
              <a:r>
                <a:rPr lang="fr-FR" altLang="fr-FR" sz="1600" b="1" dirty="0">
                  <a:solidFill>
                    <a:srgbClr val="007EA1"/>
                  </a:solidFill>
                </a:rPr>
                <a:t>480</a:t>
              </a:r>
              <a:r>
                <a:rPr lang="fr-FR" altLang="fr-FR" sz="1600" dirty="0">
                  <a:solidFill>
                    <a:srgbClr val="007EA1"/>
                  </a:solidFill>
                </a:rPr>
                <a:t>, 245 (2018)</a:t>
              </a:r>
              <a:endParaRPr lang="en-US" sz="1600" dirty="0">
                <a:solidFill>
                  <a:srgbClr val="007EA1"/>
                </a:solidFill>
              </a:endParaRPr>
            </a:p>
          </p:txBody>
        </p:sp>
      </p:grpSp>
      <p:sp>
        <p:nvSpPr>
          <p:cNvPr id="46" name="Rectangle 33">
            <a:extLst>
              <a:ext uri="{FF2B5EF4-FFF2-40B4-BE49-F238E27FC236}">
                <a16:creationId xmlns:a16="http://schemas.microsoft.com/office/drawing/2014/main" id="{BBA2F5A0-94AC-4621-A6AB-E12ED163C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325" y="5382090"/>
            <a:ext cx="37398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de Almeida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MNRAS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115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1 (2022)</a:t>
            </a:r>
          </a:p>
        </p:txBody>
      </p:sp>
      <p:sp>
        <p:nvSpPr>
          <p:cNvPr id="45" name="Espace réservé du texte 6">
            <a:extLst>
              <a:ext uri="{FF2B5EF4-FFF2-40B4-BE49-F238E27FC236}">
                <a16:creationId xmlns:a16="http://schemas.microsoft.com/office/drawing/2014/main" id="{A0D63889-9931-46A3-BE4C-4AA5935C9B0D}"/>
              </a:ext>
            </a:extLst>
          </p:cNvPr>
          <p:cNvSpPr txBox="1">
            <a:spLocks/>
          </p:cNvSpPr>
          <p:nvPr/>
        </p:nvSpPr>
        <p:spPr>
          <a:xfrm>
            <a:off x="4593528" y="4752068"/>
            <a:ext cx="3365484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Guerin </a:t>
            </a:r>
            <a:r>
              <a:rPr lang="fr-FR" i="1" dirty="0"/>
              <a:t>et al</a:t>
            </a:r>
            <a:r>
              <a:rPr lang="fr-FR" dirty="0"/>
              <a:t>., Proc. SF2A 2021, p. 331</a:t>
            </a:r>
          </a:p>
        </p:txBody>
      </p:sp>
    </p:spTree>
    <p:extLst>
      <p:ext uri="{BB962C8B-B14F-4D97-AF65-F5344CB8AC3E}">
        <p14:creationId xmlns:p14="http://schemas.microsoft.com/office/powerpoint/2010/main" val="746331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3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7CDE4D5F-5210-4705-972B-B5D101C1A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47" y="4103368"/>
            <a:ext cx="4002390" cy="243446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8A88B1-784E-4B5F-A213-BAE6B37C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2247F57-59B3-420E-9C23-0A75B4F8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CCACC7-00B2-4D1A-87B2-F0138D9C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9D5B1E4-3EF4-4F8D-8428-E1D34BBB47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Brief summary of what we’ve done so far</a:t>
            </a:r>
          </a:p>
          <a:p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BEDAFE-073E-4548-9546-4D9CC4A91E43}"/>
              </a:ext>
            </a:extLst>
          </p:cNvPr>
          <p:cNvSpPr txBox="1"/>
          <p:nvPr/>
        </p:nvSpPr>
        <p:spPr>
          <a:xfrm rot="19215687">
            <a:off x="173976" y="914378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2021</a:t>
            </a:r>
            <a:endParaRPr lang="en-US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FCC0E6-F91A-4D5E-8EEA-92D72A7CE886}"/>
              </a:ext>
            </a:extLst>
          </p:cNvPr>
          <p:cNvSpPr txBox="1"/>
          <p:nvPr/>
        </p:nvSpPr>
        <p:spPr>
          <a:xfrm rot="19215687">
            <a:off x="193347" y="1919172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2022</a:t>
            </a:r>
            <a:endParaRPr lang="en-US" sz="20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7954FF2-4AEE-4B92-A67D-37CB26795413}"/>
              </a:ext>
            </a:extLst>
          </p:cNvPr>
          <p:cNvCxnSpPr>
            <a:cxnSpLocks/>
          </p:cNvCxnSpPr>
          <p:nvPr/>
        </p:nvCxnSpPr>
        <p:spPr>
          <a:xfrm>
            <a:off x="964552" y="694027"/>
            <a:ext cx="61555" cy="4161798"/>
          </a:xfrm>
          <a:prstGeom prst="straightConnector1">
            <a:avLst/>
          </a:prstGeom>
          <a:ln>
            <a:solidFill>
              <a:srgbClr val="00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92D9456-7A5C-4954-9568-19E4CC3F85EC}"/>
              </a:ext>
            </a:extLst>
          </p:cNvPr>
          <p:cNvCxnSpPr>
            <a:cxnSpLocks/>
          </p:cNvCxnSpPr>
          <p:nvPr/>
        </p:nvCxnSpPr>
        <p:spPr>
          <a:xfrm>
            <a:off x="874014" y="694027"/>
            <a:ext cx="181077" cy="0"/>
          </a:xfrm>
          <a:prstGeom prst="line">
            <a:avLst/>
          </a:prstGeom>
          <a:ln w="19050">
            <a:solidFill>
              <a:srgbClr val="00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ABD6353-4DB5-4EDA-B89E-C9F475A8F4F6}"/>
              </a:ext>
            </a:extLst>
          </p:cNvPr>
          <p:cNvCxnSpPr>
            <a:cxnSpLocks/>
          </p:cNvCxnSpPr>
          <p:nvPr/>
        </p:nvCxnSpPr>
        <p:spPr>
          <a:xfrm>
            <a:off x="874014" y="1519727"/>
            <a:ext cx="181077" cy="0"/>
          </a:xfrm>
          <a:prstGeom prst="line">
            <a:avLst/>
          </a:prstGeom>
          <a:ln w="19050">
            <a:solidFill>
              <a:srgbClr val="00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44">
            <a:extLst>
              <a:ext uri="{FF2B5EF4-FFF2-40B4-BE49-F238E27FC236}">
                <a16:creationId xmlns:a16="http://schemas.microsoft.com/office/drawing/2014/main" id="{5A427158-7300-47D4-95B3-62517C264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914" y="716073"/>
            <a:ext cx="46509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ANR project starts (€€)</a:t>
            </a:r>
          </a:p>
        </p:txBody>
      </p:sp>
      <p:sp>
        <p:nvSpPr>
          <p:cNvPr id="15" name="Rectangle 244">
            <a:extLst>
              <a:ext uri="{FF2B5EF4-FFF2-40B4-BE49-F238E27FC236}">
                <a16:creationId xmlns:a16="http://schemas.microsoft.com/office/drawing/2014/main" id="{6FBA67BE-B80D-4949-818F-996CBB763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777" y="1588427"/>
            <a:ext cx="8959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Jan.: SII on </a:t>
            </a:r>
            <a:r>
              <a:rPr lang="en-US" altLang="fr-FR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altLang="fr-FR" dirty="0">
                <a:latin typeface="+mn-lt"/>
                <a:cs typeface="Times New Roman" panose="02020603050405020304" pitchFamily="18" charset="0"/>
              </a:rPr>
              <a:t> Cas  between the laser ranging telescope and a 1 m mobile telescope</a:t>
            </a:r>
          </a:p>
        </p:txBody>
      </p:sp>
      <p:sp>
        <p:nvSpPr>
          <p:cNvPr id="16" name="Rectangle 244">
            <a:extLst>
              <a:ext uri="{FF2B5EF4-FFF2-40B4-BE49-F238E27FC236}">
                <a16:creationId xmlns:a16="http://schemas.microsoft.com/office/drawing/2014/main" id="{15E2792B-8E61-4894-B8BE-BFC7CBB75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777" y="1995697"/>
            <a:ext cx="10775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March: Technical run (6 nights) at Paranal on two ATs at their maintenance station (separation 49 m)</a:t>
            </a:r>
          </a:p>
        </p:txBody>
      </p:sp>
      <p:sp>
        <p:nvSpPr>
          <p:cNvPr id="17" name="Rectangle 33">
            <a:extLst>
              <a:ext uri="{FF2B5EF4-FFF2-40B4-BE49-F238E27FC236}">
                <a16:creationId xmlns:a16="http://schemas.microsoft.com/office/drawing/2014/main" id="{D2529EAF-6378-410F-9B1B-1847105A7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58" y="2338586"/>
            <a:ext cx="43435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Matthews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Proc. SPIE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12183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121830 (2022)</a:t>
            </a:r>
          </a:p>
        </p:txBody>
      </p:sp>
      <p:sp>
        <p:nvSpPr>
          <p:cNvPr id="18" name="Rectangle 33">
            <a:extLst>
              <a:ext uri="{FF2B5EF4-FFF2-40B4-BE49-F238E27FC236}">
                <a16:creationId xmlns:a16="http://schemas.microsoft.com/office/drawing/2014/main" id="{9B3F0798-8F64-4483-9D07-44F5F471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4018" y="1239073"/>
            <a:ext cx="38741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Matthews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</a:t>
            </a:r>
            <a:r>
              <a:rPr lang="fr-FR" altLang="fr-FR" sz="1600" i="1" dirty="0" err="1">
                <a:solidFill>
                  <a:srgbClr val="007EA1"/>
                </a:solidFill>
                <a:latin typeface="+mn-lt"/>
              </a:rPr>
              <a:t>Astron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. J.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167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117 (2023)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83925CA-BA55-4D99-9BE6-0B548A42D16F}"/>
              </a:ext>
            </a:extLst>
          </p:cNvPr>
          <p:cNvCxnSpPr>
            <a:cxnSpLocks/>
          </p:cNvCxnSpPr>
          <p:nvPr/>
        </p:nvCxnSpPr>
        <p:spPr>
          <a:xfrm>
            <a:off x="910642" y="2504022"/>
            <a:ext cx="181077" cy="0"/>
          </a:xfrm>
          <a:prstGeom prst="line">
            <a:avLst/>
          </a:prstGeom>
          <a:ln w="19050">
            <a:solidFill>
              <a:srgbClr val="00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C1291BCC-735C-45F9-94EE-773B64F592C3}"/>
              </a:ext>
            </a:extLst>
          </p:cNvPr>
          <p:cNvSpPr txBox="1"/>
          <p:nvPr/>
        </p:nvSpPr>
        <p:spPr>
          <a:xfrm rot="19215687">
            <a:off x="235829" y="2669828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2023</a:t>
            </a:r>
            <a:endParaRPr lang="en-US" sz="2000" dirty="0"/>
          </a:p>
        </p:txBody>
      </p:sp>
      <p:sp>
        <p:nvSpPr>
          <p:cNvPr id="21" name="Rectangle 244">
            <a:extLst>
              <a:ext uri="{FF2B5EF4-FFF2-40B4-BE49-F238E27FC236}">
                <a16:creationId xmlns:a16="http://schemas.microsoft.com/office/drawing/2014/main" id="{3F7CBBA6-4B6B-4B39-8818-21BC8E1DB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777" y="2616552"/>
            <a:ext cx="78396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May: Technical run (5 nights) at Paranal on three ATs at standard stations</a:t>
            </a:r>
          </a:p>
        </p:txBody>
      </p:sp>
      <p:pic>
        <p:nvPicPr>
          <p:cNvPr id="22" name="Image 21" descr="Une image contenant ciel, bâtiment, extérieur, debout&#10;&#10;Description générée automatiquement">
            <a:extLst>
              <a:ext uri="{FF2B5EF4-FFF2-40B4-BE49-F238E27FC236}">
                <a16:creationId xmlns:a16="http://schemas.microsoft.com/office/drawing/2014/main" id="{5566E56E-2706-4ED5-B889-5544610FF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b="4931"/>
          <a:stretch/>
        </p:blipFill>
        <p:spPr>
          <a:xfrm>
            <a:off x="8943975" y="2638152"/>
            <a:ext cx="3268759" cy="2187584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6F80D4DD-BBA5-4319-9DDA-6DC9982ABE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r="3590" b="13650"/>
          <a:stretch/>
        </p:blipFill>
        <p:spPr>
          <a:xfrm>
            <a:off x="1377290" y="4530834"/>
            <a:ext cx="3404640" cy="2099168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7D2039C-1F0B-4C0A-AC58-9A4AE66807EF}"/>
              </a:ext>
            </a:extLst>
          </p:cNvPr>
          <p:cNvCxnSpPr>
            <a:cxnSpLocks/>
          </p:cNvCxnSpPr>
          <p:nvPr/>
        </p:nvCxnSpPr>
        <p:spPr>
          <a:xfrm>
            <a:off x="910642" y="3226281"/>
            <a:ext cx="181077" cy="0"/>
          </a:xfrm>
          <a:prstGeom prst="line">
            <a:avLst/>
          </a:prstGeom>
          <a:ln w="19050">
            <a:solidFill>
              <a:srgbClr val="00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1FF2603-9FB8-4F14-852A-709A3939AC08}"/>
              </a:ext>
            </a:extLst>
          </p:cNvPr>
          <p:cNvSpPr txBox="1"/>
          <p:nvPr/>
        </p:nvSpPr>
        <p:spPr>
          <a:xfrm rot="19215687">
            <a:off x="246599" y="3420481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2024</a:t>
            </a:r>
            <a:endParaRPr lang="en-US" sz="2000" dirty="0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EB632FB-7586-45FD-A116-3905EF387E99}"/>
              </a:ext>
            </a:extLst>
          </p:cNvPr>
          <p:cNvCxnSpPr>
            <a:cxnSpLocks/>
          </p:cNvCxnSpPr>
          <p:nvPr/>
        </p:nvCxnSpPr>
        <p:spPr>
          <a:xfrm>
            <a:off x="920167" y="3978756"/>
            <a:ext cx="181077" cy="0"/>
          </a:xfrm>
          <a:prstGeom prst="line">
            <a:avLst/>
          </a:prstGeom>
          <a:ln w="19050">
            <a:solidFill>
              <a:srgbClr val="00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B06408DD-E81C-4CA7-8702-5D568685D8A8}"/>
              </a:ext>
            </a:extLst>
          </p:cNvPr>
          <p:cNvSpPr txBox="1"/>
          <p:nvPr/>
        </p:nvSpPr>
        <p:spPr>
          <a:xfrm rot="19215687">
            <a:off x="281981" y="4252081"/>
            <a:ext cx="781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/>
              <a:t>2025</a:t>
            </a:r>
            <a:endParaRPr lang="en-US" sz="2000" dirty="0"/>
          </a:p>
        </p:txBody>
      </p:sp>
      <p:sp>
        <p:nvSpPr>
          <p:cNvPr id="29" name="Rectangle 244">
            <a:extLst>
              <a:ext uri="{FF2B5EF4-FFF2-40B4-BE49-F238E27FC236}">
                <a16:creationId xmlns:a16="http://schemas.microsoft.com/office/drawing/2014/main" id="{080A8645-56D9-44E4-B901-E4E3F33F9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289" y="3170535"/>
            <a:ext cx="48330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June: First lab test of multiplexing </a:t>
            </a:r>
            <a:r>
              <a:rPr lang="en-US" alt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fr-FR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5 </a:t>
            </a:r>
          </a:p>
        </p:txBody>
      </p:sp>
      <p:sp>
        <p:nvSpPr>
          <p:cNvPr id="30" name="Rectangle 244">
            <a:extLst>
              <a:ext uri="{FF2B5EF4-FFF2-40B4-BE49-F238E27FC236}">
                <a16:creationId xmlns:a16="http://schemas.microsoft.com/office/drawing/2014/main" id="{21B81B31-2DFD-490D-82E4-076C152BC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302" y="4048446"/>
            <a:ext cx="46509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ERC project starts (€€€€€)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DB742567-7ACA-4AF8-A734-30D6CB5F9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639" y="3396432"/>
            <a:ext cx="32687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 err="1">
                <a:solidFill>
                  <a:srgbClr val="007EA1"/>
                </a:solidFill>
                <a:latin typeface="+mn-lt"/>
              </a:rPr>
              <a:t>Tolila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Proc. SF2A 2024, p. 197</a:t>
            </a:r>
          </a:p>
        </p:txBody>
      </p:sp>
      <p:sp>
        <p:nvSpPr>
          <p:cNvPr id="32" name="Rectangle 244">
            <a:extLst>
              <a:ext uri="{FF2B5EF4-FFF2-40B4-BE49-F238E27FC236}">
                <a16:creationId xmlns:a16="http://schemas.microsoft.com/office/drawing/2014/main" id="{09D0F796-FA3B-4036-B3B7-F294103A6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289" y="3589909"/>
            <a:ext cx="48330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Extension of I3T</a:t>
            </a:r>
            <a:endParaRPr lang="en-US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E1778549-57FA-4FCD-AD93-FC33A999E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947" y="3699113"/>
            <a:ext cx="37398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Matthews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et al.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 </a:t>
            </a:r>
            <a:r>
              <a:rPr lang="fr-FR" altLang="fr-FR" sz="1600" i="1" dirty="0">
                <a:solidFill>
                  <a:srgbClr val="007EA1"/>
                </a:solidFill>
                <a:latin typeface="+mn-lt"/>
              </a:rPr>
              <a:t>MNRAS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 </a:t>
            </a:r>
            <a:r>
              <a:rPr lang="fr-FR" altLang="fr-FR" sz="1600" b="1" dirty="0">
                <a:solidFill>
                  <a:srgbClr val="007EA1"/>
                </a:solidFill>
                <a:latin typeface="+mn-lt"/>
              </a:rPr>
              <a:t>538</a:t>
            </a:r>
            <a:r>
              <a:rPr lang="fr-FR" altLang="fr-FR" sz="1600" dirty="0">
                <a:solidFill>
                  <a:srgbClr val="007EA1"/>
                </a:solidFill>
                <a:latin typeface="+mn-lt"/>
              </a:rPr>
              <a:t>, 867 (2025)</a:t>
            </a:r>
          </a:p>
        </p:txBody>
      </p:sp>
      <p:sp>
        <p:nvSpPr>
          <p:cNvPr id="34" name="Rectangle 244">
            <a:extLst>
              <a:ext uri="{FF2B5EF4-FFF2-40B4-BE49-F238E27FC236}">
                <a16:creationId xmlns:a16="http://schemas.microsoft.com/office/drawing/2014/main" id="{04F6D789-D24D-4284-AE19-528EF0857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777" y="1060530"/>
            <a:ext cx="46509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dirty="0">
                <a:latin typeface="+mn-lt"/>
                <a:cs typeface="Times New Roman" panose="02020603050405020304" pitchFamily="18" charset="0"/>
              </a:rPr>
              <a:t>Adding tip-tilt correction…</a:t>
            </a:r>
          </a:p>
        </p:txBody>
      </p:sp>
    </p:spTree>
    <p:extLst>
      <p:ext uri="{BB962C8B-B14F-4D97-AF65-F5344CB8AC3E}">
        <p14:creationId xmlns:p14="http://schemas.microsoft.com/office/powerpoint/2010/main" val="349435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591BE1-0C61-4031-B2A8-FEFED152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24229D-3A22-4843-8232-EA988B0F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6B161D-A863-4221-9A0F-95B861EF9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829F510-95CF-479C-9D11-436DDA33F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First generation instrument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47BC1E-C331-4E8B-949C-ED43C2840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" t="1617" r="2115"/>
          <a:stretch/>
        </p:blipFill>
        <p:spPr>
          <a:xfrm>
            <a:off x="7846215" y="1280068"/>
            <a:ext cx="4201990" cy="282663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CA2147B-4B65-4C62-8416-6448AB7CF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7084" r="8611" b="12499"/>
          <a:stretch/>
        </p:blipFill>
        <p:spPr>
          <a:xfrm>
            <a:off x="164121" y="4342420"/>
            <a:ext cx="2989555" cy="21173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BCBC37-DB34-4917-8373-17CF39EB0FE9}"/>
              </a:ext>
            </a:extLst>
          </p:cNvPr>
          <p:cNvSpPr/>
          <p:nvPr/>
        </p:nvSpPr>
        <p:spPr>
          <a:xfrm>
            <a:off x="2682861" y="2662298"/>
            <a:ext cx="46650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Filter width 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Dl</a:t>
            </a:r>
            <a:r>
              <a:rPr lang="en-US" sz="2000" dirty="0">
                <a:cs typeface="Times New Roman" panose="02020603050405020304" pitchFamily="18" charset="0"/>
              </a:rPr>
              <a:t> = 1 </a:t>
            </a:r>
            <a:r>
              <a:rPr lang="en-US" sz="2000" dirty="0"/>
              <a:t>nm (</a:t>
            </a:r>
            <a:r>
              <a:rPr lang="en-US" sz="2000" dirty="0" err="1">
                <a:latin typeface="Symbol" panose="05050102010706020507" pitchFamily="18" charset="2"/>
              </a:rPr>
              <a:t>t</a:t>
            </a:r>
            <a:r>
              <a:rPr lang="en-US" sz="2000" baseline="-25000" dirty="0" err="1"/>
              <a:t>c</a:t>
            </a:r>
            <a:r>
              <a:rPr lang="en-US" sz="2000" dirty="0"/>
              <a:t> ~ 1 </a:t>
            </a:r>
            <a:r>
              <a:rPr lang="en-US" sz="2000" dirty="0" err="1"/>
              <a:t>ps</a:t>
            </a:r>
            <a:r>
              <a:rPr lang="en-US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 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r>
              <a:rPr lang="en-US" sz="2000" dirty="0"/>
              <a:t> = 780 nm or 656 nm (H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Light injected in </a:t>
            </a:r>
            <a:r>
              <a:rPr lang="en-US" sz="2000" dirty="0">
                <a:solidFill>
                  <a:srgbClr val="E5005B"/>
                </a:solidFill>
              </a:rPr>
              <a:t>MMF (</a:t>
            </a:r>
            <a:r>
              <a:rPr lang="en-US" altLang="en-US" sz="2000" dirty="0">
                <a:solidFill>
                  <a:srgbClr val="E5005B"/>
                </a:solidFill>
                <a:sym typeface="Wingdings" panose="05000000000000000000" pitchFamily="2" charset="2"/>
              </a:rPr>
              <a:t>Ø = </a:t>
            </a:r>
            <a:r>
              <a:rPr lang="en-US" sz="2000" dirty="0">
                <a:solidFill>
                  <a:srgbClr val="E5005B"/>
                </a:solidFill>
              </a:rPr>
              <a:t>100 µm)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Detectors </a:t>
            </a:r>
            <a:r>
              <a:rPr lang="en-US" sz="2000" dirty="0" err="1">
                <a:solidFill>
                  <a:srgbClr val="E5005B"/>
                </a:solidFill>
                <a:latin typeface="Symbol" panose="05050102010706020507" pitchFamily="18" charset="2"/>
              </a:rPr>
              <a:t>t</a:t>
            </a:r>
            <a:r>
              <a:rPr lang="en-US" sz="2000" baseline="-25000" dirty="0" err="1">
                <a:solidFill>
                  <a:srgbClr val="E5005B"/>
                </a:solidFill>
              </a:rPr>
              <a:t>el</a:t>
            </a:r>
            <a:r>
              <a:rPr lang="en-US" sz="2000" dirty="0">
                <a:solidFill>
                  <a:srgbClr val="E5005B"/>
                </a:solidFill>
              </a:rPr>
              <a:t> ~ 500 </a:t>
            </a:r>
            <a:r>
              <a:rPr lang="en-US" sz="2000" dirty="0" err="1">
                <a:solidFill>
                  <a:srgbClr val="E5005B"/>
                </a:solidFill>
              </a:rPr>
              <a:t>ps</a:t>
            </a:r>
            <a:r>
              <a:rPr lang="en-US" sz="2000" dirty="0">
                <a:solidFill>
                  <a:srgbClr val="E5005B"/>
                </a:solidFill>
              </a:rPr>
              <a:t> </a:t>
            </a:r>
            <a:r>
              <a:rPr lang="en-US" sz="2000" dirty="0"/>
              <a:t>(FWHM)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Time tagger from Swabian Instrument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8F4431E-6A9C-4335-A679-D29555AEED7A}"/>
              </a:ext>
            </a:extLst>
          </p:cNvPr>
          <p:cNvSpPr txBox="1"/>
          <p:nvPr/>
        </p:nvSpPr>
        <p:spPr>
          <a:xfrm>
            <a:off x="2710535" y="879357"/>
            <a:ext cx="54428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95C11F"/>
                </a:solidFill>
              </a:rPr>
              <a:t>Photon-counting regime </a:t>
            </a:r>
            <a:r>
              <a:rPr lang="en-US" sz="2000" dirty="0"/>
              <a:t>(shot-noise limited)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Compact and transportable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Real-time computation of the </a:t>
            </a:r>
            <a:r>
              <a:rPr lang="en-US" sz="2000" i="1" dirty="0">
                <a:cs typeface="Times New Roman" panose="02020603050405020304" pitchFamily="18" charset="0"/>
              </a:rPr>
              <a:t>g</a:t>
            </a:r>
            <a:r>
              <a:rPr lang="en-US" sz="2000" baseline="30000" dirty="0">
                <a:cs typeface="Times New Roman" panose="02020603050405020304" pitchFamily="18" charset="0"/>
              </a:rPr>
              <a:t>(2)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Two polarization channels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Tip-tilt correction</a:t>
            </a:r>
          </a:p>
        </p:txBody>
      </p:sp>
      <p:pic>
        <p:nvPicPr>
          <p:cNvPr id="17" name="Image 16" descr="Une image contenant bagage, intérieur, plancher, ligné&#10;&#10;Description générée automatiquement">
            <a:extLst>
              <a:ext uri="{FF2B5EF4-FFF2-40B4-BE49-F238E27FC236}">
                <a16:creationId xmlns:a16="http://schemas.microsoft.com/office/drawing/2014/main" id="{D5BA029D-D386-4447-A216-F9F8300BC2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23415" r="13818"/>
          <a:stretch/>
        </p:blipFill>
        <p:spPr>
          <a:xfrm>
            <a:off x="9414874" y="4742239"/>
            <a:ext cx="2433118" cy="1783067"/>
          </a:xfrm>
          <a:prstGeom prst="rect">
            <a:avLst/>
          </a:prstGeom>
        </p:spPr>
      </p:pic>
      <p:pic>
        <p:nvPicPr>
          <p:cNvPr id="18" name="Image 19">
            <a:extLst>
              <a:ext uri="{FF2B5EF4-FFF2-40B4-BE49-F238E27FC236}">
                <a16:creationId xmlns:a16="http://schemas.microsoft.com/office/drawing/2014/main" id="{AE72307C-A3E0-484D-ABFA-762C6481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59" y="4857129"/>
            <a:ext cx="1595277" cy="11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884C077-1173-4ADC-A116-A59538098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166" y="4812626"/>
            <a:ext cx="1574210" cy="117695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206B50E-8F62-40A2-B24D-D1F305B75059}"/>
              </a:ext>
            </a:extLst>
          </p:cNvPr>
          <p:cNvSpPr txBox="1"/>
          <p:nvPr/>
        </p:nvSpPr>
        <p:spPr>
          <a:xfrm>
            <a:off x="644285" y="865822"/>
            <a:ext cx="2029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Main features: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5F52017-1609-4569-B5D5-F73E23894577}"/>
              </a:ext>
            </a:extLst>
          </p:cNvPr>
          <p:cNvSpPr txBox="1"/>
          <p:nvPr/>
        </p:nvSpPr>
        <p:spPr>
          <a:xfrm>
            <a:off x="644283" y="2662298"/>
            <a:ext cx="2029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Technical details: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0146781-D152-4CE8-A544-D5E389EBE95D}"/>
              </a:ext>
            </a:extLst>
          </p:cNvPr>
          <p:cNvSpPr txBox="1"/>
          <p:nvPr/>
        </p:nvSpPr>
        <p:spPr>
          <a:xfrm>
            <a:off x="9616818" y="4157464"/>
            <a:ext cx="2029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How to transport a stellar interferometer:</a:t>
            </a:r>
          </a:p>
        </p:txBody>
      </p:sp>
    </p:spTree>
    <p:extLst>
      <p:ext uri="{BB962C8B-B14F-4D97-AF65-F5344CB8AC3E}">
        <p14:creationId xmlns:p14="http://schemas.microsoft.com/office/powerpoint/2010/main" val="325137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9AD86E-2EB3-421D-9F80-E504C499F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SIIW 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F6C1D9-EB54-4DE9-AB61-C96903A5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William Guerin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943D54-2541-4F2B-ACC0-869E2A9B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522-A07B-43FF-A744-9255951F1C0A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E9678A3-708A-4AC0-88D2-582801A59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7267" y="965869"/>
            <a:ext cx="7755422" cy="2144177"/>
          </a:xfrm>
        </p:spPr>
        <p:txBody>
          <a:bodyPr/>
          <a:lstStyle/>
          <a:p>
            <a:r>
              <a:rPr lang="en-US" dirty="0"/>
              <a:t>What we want (as everyone):</a:t>
            </a:r>
          </a:p>
          <a:p>
            <a:pPr marL="342900" indent="-342900">
              <a:buFontTx/>
              <a:buChar char="-"/>
            </a:pPr>
            <a:r>
              <a:rPr lang="en-US" dirty="0"/>
              <a:t>Better detectors: lower timing jitter &amp; good quantum efficiency</a:t>
            </a:r>
          </a:p>
          <a:p>
            <a:pPr marL="342900" indent="-342900">
              <a:buFontTx/>
              <a:buChar char="-"/>
            </a:pPr>
            <a:r>
              <a:rPr lang="en-US" dirty="0"/>
              <a:t>Wavelength multiplexing</a:t>
            </a:r>
          </a:p>
          <a:p>
            <a:pPr marL="342900" indent="-342900">
              <a:buFontTx/>
              <a:buChar char="-"/>
            </a:pPr>
            <a:r>
              <a:rPr lang="en-US" dirty="0"/>
              <a:t>Adaptable to large telescopes and long baselines</a:t>
            </a:r>
          </a:p>
          <a:p>
            <a:pPr marL="342900" indent="-342900">
              <a:buFontTx/>
              <a:buChar char="-"/>
            </a:pPr>
            <a:r>
              <a:rPr lang="en-US" dirty="0"/>
              <a:t>Excellent throughput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A154BD3-6BD5-43BB-9AAB-E94089E266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Towards a second-generation instrument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FF5D2B8-7B38-44DA-9218-877362CEE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29300" y="5991290"/>
            <a:ext cx="6357007" cy="584775"/>
          </a:xfrm>
        </p:spPr>
        <p:txBody>
          <a:bodyPr/>
          <a:lstStyle/>
          <a:p>
            <a:r>
              <a:rPr lang="en-US" dirty="0" err="1"/>
              <a:t>Dalal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Phys. Rev. D </a:t>
            </a:r>
            <a:r>
              <a:rPr lang="en-US" b="1" dirty="0"/>
              <a:t>109</a:t>
            </a:r>
            <a:r>
              <a:rPr lang="en-US" dirty="0"/>
              <a:t>, 123029 (2024)</a:t>
            </a:r>
          </a:p>
          <a:p>
            <a:r>
              <a:rPr lang="en-US" dirty="0"/>
              <a:t>Guerin </a:t>
            </a:r>
            <a:r>
              <a:rPr lang="en-US" i="1" dirty="0"/>
              <a:t>et al</a:t>
            </a:r>
            <a:r>
              <a:rPr lang="en-US" dirty="0"/>
              <a:t>., </a:t>
            </a:r>
            <a:r>
              <a:rPr lang="en-US" dirty="0" err="1"/>
              <a:t>Comptes</a:t>
            </a:r>
            <a:r>
              <a:rPr lang="en-US" dirty="0"/>
              <a:t> </a:t>
            </a:r>
            <a:r>
              <a:rPr lang="en-US" dirty="0" err="1"/>
              <a:t>Rendus</a:t>
            </a:r>
            <a:r>
              <a:rPr lang="en-US" dirty="0"/>
              <a:t>. Phys., in press (2025); arXiv:2503.22446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71D18E-8867-44A3-9006-FF0D832F3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229" y="3487770"/>
            <a:ext cx="3899647" cy="952500"/>
          </a:xfrm>
          <a:prstGeom prst="rect">
            <a:avLst/>
          </a:prstGeom>
          <a:ln w="19050">
            <a:solidFill>
              <a:srgbClr val="00AFD7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B1732E0-15BB-4CA4-ACB1-BE1FE0D70CE6}"/>
                  </a:ext>
                </a:extLst>
              </p:cNvPr>
              <p:cNvSpPr txBox="1"/>
              <p:nvPr/>
            </p:nvSpPr>
            <p:spPr>
              <a:xfrm>
                <a:off x="7549401" y="3762109"/>
                <a:ext cx="1123952" cy="427746"/>
              </a:xfrm>
              <a:prstGeom prst="rect">
                <a:avLst/>
              </a:prstGeom>
              <a:noFill/>
              <a:ln w="19050">
                <a:solidFill>
                  <a:srgbClr val="00AFD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ch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B1732E0-15BB-4CA4-ACB1-BE1FE0D70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401" y="3762109"/>
                <a:ext cx="1123952" cy="4277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00AFD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CACAC5CD-309B-4CF1-997A-1C25F30FA08A}"/>
              </a:ext>
            </a:extLst>
          </p:cNvPr>
          <p:cNvCxnSpPr>
            <a:cxnSpLocks/>
          </p:cNvCxnSpPr>
          <p:nvPr/>
        </p:nvCxnSpPr>
        <p:spPr>
          <a:xfrm>
            <a:off x="4171948" y="2050430"/>
            <a:ext cx="3981450" cy="1552575"/>
          </a:xfrm>
          <a:prstGeom prst="bentConnector3">
            <a:avLst>
              <a:gd name="adj1" fmla="val 100000"/>
            </a:avLst>
          </a:prstGeom>
          <a:ln>
            <a:solidFill>
              <a:srgbClr val="00AF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DC33319-3B0B-4A47-A7C2-472A7D3DF094}"/>
              </a:ext>
            </a:extLst>
          </p:cNvPr>
          <p:cNvSpPr txBox="1">
            <a:spLocks/>
          </p:cNvSpPr>
          <p:nvPr/>
        </p:nvSpPr>
        <p:spPr>
          <a:xfrm>
            <a:off x="1099667" y="4953970"/>
            <a:ext cx="7755422" cy="40011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E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do what ? The design depends on the objectives…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FB934D0-DDA7-4760-9377-CC6271360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118" y="599682"/>
            <a:ext cx="155323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7674</TotalTime>
  <Words>2419</Words>
  <Application>Microsoft Office PowerPoint</Application>
  <PresentationFormat>Grand écran</PresentationFormat>
  <Paragraphs>367</Paragraphs>
  <Slides>25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Cambria Math</vt:lpstr>
      <vt:lpstr>Courier New</vt:lpstr>
      <vt:lpstr>Symbol</vt:lpstr>
      <vt:lpstr>Times New Roman</vt:lpstr>
      <vt:lpstr>Webdings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William</dc:creator>
  <cp:lastModifiedBy>William</cp:lastModifiedBy>
  <cp:revision>371</cp:revision>
  <dcterms:created xsi:type="dcterms:W3CDTF">2023-08-22T06:46:06Z</dcterms:created>
  <dcterms:modified xsi:type="dcterms:W3CDTF">2025-10-20T07:07:36Z</dcterms:modified>
</cp:coreProperties>
</file>