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90" r:id="rId4"/>
    <p:sldId id="291" r:id="rId5"/>
    <p:sldId id="292" r:id="rId6"/>
    <p:sldId id="299" r:id="rId7"/>
    <p:sldId id="293" r:id="rId8"/>
    <p:sldId id="301" r:id="rId9"/>
    <p:sldId id="295" r:id="rId10"/>
    <p:sldId id="294" r:id="rId11"/>
    <p:sldId id="296" r:id="rId12"/>
    <p:sldId id="282" r:id="rId13"/>
    <p:sldId id="288" r:id="rId14"/>
    <p:sldId id="289" r:id="rId15"/>
    <p:sldId id="298" r:id="rId16"/>
    <p:sldId id="297" r:id="rId17"/>
    <p:sldId id="280" r:id="rId18"/>
    <p:sldId id="269" r:id="rId19"/>
    <p:sldId id="268" r:id="rId20"/>
    <p:sldId id="271" r:id="rId21"/>
    <p:sldId id="300" r:id="rId2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>
        <p:scale>
          <a:sx n="102" d="100"/>
          <a:sy n="102" d="100"/>
        </p:scale>
        <p:origin x="1088" y="-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65CF3324-1A98-4B8F-850E-045187655BF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04E084-491F-4C8F-97AE-73132580CB0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7EA58DD-327A-430D-827A-30D0D2D39F5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0F9A1E1-C6B8-4BA4-9DE8-F1FC6E4846B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6989E08-3ABD-4AC9-BB7F-1A764E10A892}" type="slidenum">
              <a:t>‹#›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DAA32D0-B9D8-4F72-A0A3-CB2674D44F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B9CDE6-CF52-47FE-ABCD-641AFBED6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585A7-A04C-4B04-AA5E-E73768218DE1}" type="datetimeFigureOut">
              <a:rPr lang="en-US"/>
              <a:t>10/8/18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969AD56-7F1B-4D3B-9ADD-609A45893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E9DA697-2A39-4A11-99E4-DAE7C8D0F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A6F93-33D6-4173-B38A-59D2D11B50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2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C37E-80ED-45CF-9ACD-6822A5B144FB}" type="datetimeFigureOut">
              <a:rPr lang="en-US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="" xmlns:a16="http://schemas.microsoft.com/office/drawing/2014/main" id="{EC23B596-5002-48A6-96AD-2F9D001BC5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="" xmlns:a16="http://schemas.microsoft.com/office/drawing/2014/main" id="{D188373C-D916-4D83-A3EC-1543FE00FE1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Header Placeholder 9">
            <a:extLst>
              <a:ext uri="{FF2B5EF4-FFF2-40B4-BE49-F238E27FC236}">
                <a16:creationId xmlns="" xmlns:a16="http://schemas.microsoft.com/office/drawing/2014/main" id="{360E1DE8-F3FA-4AE9-BAB6-FD827FB93F8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E13AE84D-DD6D-43D7-8CBF-878A3695B9A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739C060C-97E2-4953-B8F7-A53C91BDFB0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28C8CDD-FEFF-4A27-8D18-ADD7086EB2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53E5A52-4819-458B-991D-8CD56392B13A}" type="slidenum"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31C8-3E44-4B23-BCA9-FBAE4298DE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8E99CFB5-BE6C-4C69-A14B-0A615F5BA366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4C37E-80ED-45CF-9ACD-6822A5B144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5063EE5D-BFD0-4B62-9019-8AA496F19201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FBD7A-84F5-4872-86AF-1F71882F7CA8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025289B0-8B1F-4AF5-B4DB-B5B1A5EF881A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E65C-607A-4EFC-8855-584FEBB31F1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27612A0-E5FB-433D-9306-AFC78414A0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1B36AB54-BDB1-438B-BC03-5F6ABF0020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88EB686E-0D29-4546-8E9E-BCD117F0FBBD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4C37E-80ED-45CF-9ACD-6822A5B144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1F68F240-4745-487F-B701-66F07D6ED047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7227B-68CA-43E4-9C4C-F753A19AEFE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42405280-925A-459C-B11B-186ECD6BBE8C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5B3AB-C74C-4881-90AD-9BD6B1F7CF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EE79BBE-AB68-4FD3-A486-933CE65BF9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7AB9F7C8-3209-4D84-81C5-B7A773DD11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CD1C3F4B-02ED-455B-9FD6-3ABC13E976D6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4C37E-80ED-45CF-9ACD-6822A5B144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C2DA025B-E73C-4589-AC0E-FC07EB25DBFD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1ACA2-7F60-43C0-807E-2D99E7558DED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77624B8E-68A3-42CE-9413-422B847735B2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F2E8C-5EE4-4831-B72E-03751BAEF1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B22A0DBE-7F06-40A8-AE6C-477EA4328F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EC415262-0817-4CC7-847D-50ED819E4B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27DEB73-D5A6-4C46-9283-E7A7772813A7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4C37E-80ED-45CF-9ACD-6822A5B144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58140EBE-4F1E-49E7-8028-E36BC90002D9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C1BAC-D41F-48CC-B6D6-E4CBF199A1B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ED6555F7-A3D1-46C7-A2B2-B3294203E508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B11DD-77BA-4682-ADFB-F303114EA75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91049C2-C79C-4C9A-873C-E6FF60F44E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9A322D92-81D0-4EF9-9567-F878551B9F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DD396E56-C0E2-4235-B776-CE9462C8F32F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4C37E-80ED-45CF-9ACD-6822A5B144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60E0537A-F9EF-46B7-B020-08D5788338DD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8193-5513-4E79-974E-2E00DB42987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6D5FC4A5-3097-47C6-8BC8-938EF3A524E2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2B5A1-4B46-4768-AD88-D0B1E111CFC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8F5F9D34-A3B6-4401-8C81-D897B82015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CB3736B4-4BAB-4836-AB41-A6DA7F39E3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F1C2B5-4FC4-4D6B-9863-38707B63E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DE6D84-E057-4DD2-9815-FE1E1164A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068586-D990-4A9A-916F-1425EAA0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987E43-F229-44B7-B461-86939461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32E804-9169-4485-9A0A-E8B6B143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B8313CDD-0743-4AE1-97C0-3038EBCDF6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9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284EF-7E5B-4E99-967B-C7BE4775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73CF384-90F5-43D7-8E60-6CE4ECF6B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384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863E93-483C-42EC-8BA2-1DBD90F4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D9E5E-F4B5-484D-8DAC-BDB5AC89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3DDB60-C683-4318-9589-48CC0DEF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827E66A0-BE0B-4AF6-9954-9F72C6F4EE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59B1E12-2295-42B0-897A-8230D9FC9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279F0-407D-4F57-AE31-9AC8F1C0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0226D8-94B2-40E6-AD82-4FF299A8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5744B7-BE0B-48A0-BC18-425CC07B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CF8F48-A2BB-4427-8F44-FDB989E5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90B8B9BF-6605-46F2-A424-290CC4CCA4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5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3972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40A9C1-B9CE-4131-8F36-2D5E9B80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2CF0A4-EEA6-451A-B7EC-AE1ECD615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45D8F6-9DBC-4AB1-AD28-AE1A9B04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2741CD-6EC0-42DB-B2E8-FA369524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2C5581-B98A-479D-8B7C-479171CF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B2F462EC-57BE-459C-93E3-E5A75448A61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3A0B0-EA1A-4E54-B658-07F4EC8E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5D04B3-8262-4DBC-AF63-9F06608B9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411731-BACC-4C34-8A62-97FDD77F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9CEC05-6B8E-46EC-9936-E1141B52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E07C68-866B-4261-8917-C89BFA0C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7A1C2192-E81E-41ED-A7A0-1BC4548D04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9642F-0B6D-42F9-960C-78336631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BE06F3-CC72-49A9-8B0D-87E92ACA7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074427-8F3E-44EF-B2A7-EE501B571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BA9E473-5B13-40F1-8F3E-E2AC3A32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30409F-9DBF-4387-B6B7-FD03C2AE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C69412-A739-4C1D-AC60-C3796945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B83EEE37-F2F6-4802-85ED-B66E59D56C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4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F3F6EE-3CB1-4201-9F94-C4D5AB3B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81C2CE-3D71-4E34-9C54-9B819F6D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29A407-1C61-4877-A831-0E93B84B3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55BA9B4-416C-4CAC-9425-A6C8AA719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91B310-FA36-4CD9-977B-32F794672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4C73E7-E806-4FE0-B0FB-B52F9280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328EEC-6436-4F12-B585-FDEC6332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914240E-6629-419A-992B-3CCC5321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47391644-55F5-46EC-9A71-659CF17E0C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B6B583-FF20-477E-816F-D0E59295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4C9ADE-6FB0-4B02-BB89-FA0016BD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7D404F-6041-4FAF-832C-C47BA8E7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D89418-BF36-4AB8-A856-222C232B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7354ECE1-57C3-4526-881B-55EDF37E0A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9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2EA5BA-90DC-4578-8D3F-FC8DA99B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BF488B-CAED-415D-8F39-AF19508A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256513-3040-4584-A794-6FBCA5AF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3978D100-DA5A-4BCE-9978-777CB547AB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72DA4-6F6A-45BE-B9A0-18779A3D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412423-62FD-4FBF-BD97-FF99723E1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427D9F-F94F-4715-A07B-E34D12851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1EE91-5148-45F0-BE08-98566210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CDA667-7E59-49DB-B0E6-92461EE3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F32AAD-9ACC-4F61-8A20-92CE1C39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F9F5CF1F-0F48-43ED-AFCA-A7CAB5AE60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4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797CB-C469-49A0-83D1-F3E8FB2B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7CB85E-DFEE-4E06-A3AF-97500CC41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13D80C-D4CC-4AAA-BE2F-52A1EF634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BE3F64-56AD-4013-AF1B-4BF509D4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286EE0-2338-4B82-9962-E9C3CAAC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8FFE81-6226-447B-B03C-817DA547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B9DD8D47-C81A-4FF7-8613-94DCFED6E3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9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6A8FE2-21A3-471B-A5B3-46B3C3C5C0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A9CAF7-859C-4AAF-877E-6A74806DED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982A82-5322-441C-99AA-4C402E97CBB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9AB2AB-CC2D-4AB2-90FA-E17A697049E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D160C1-FEDE-45C6-839E-5779EA41827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37FCDA9-49F1-4737-A10B-DBD69BCCCF67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png"/><Relationship Id="rId5" Type="http://schemas.openxmlformats.org/officeDocument/2006/relationships/image" Target="../media/image22.gif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B2990A-1EBD-42A6-93D4-2C453FBB6E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913705"/>
          </a:xfrm>
        </p:spPr>
        <p:txBody>
          <a:bodyPr/>
          <a:lstStyle/>
          <a:p>
            <a:pPr lvl="0"/>
            <a:r>
              <a:rPr lang="en-GB" sz="4000" dirty="0"/>
              <a:t>SNRs as </a:t>
            </a:r>
            <a:r>
              <a:rPr lang="en-GB" sz="4000" dirty="0" err="1"/>
              <a:t>PeVatron</a:t>
            </a:r>
            <a:r>
              <a:rPr lang="en-GB" sz="4000" dirty="0"/>
              <a:t> candidates </a:t>
            </a:r>
            <a:r>
              <a:rPr lang="en-US" altLang="zh-CN" sz="4000" dirty="0" smtClean="0"/>
              <a:t>for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CTA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0D41C0-7C40-4A2E-B15F-21BB4E1957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377863"/>
            <a:ext cx="9071640" cy="4775617"/>
          </a:xfrm>
        </p:spPr>
        <p:txBody>
          <a:bodyPr anchor="ctr"/>
          <a:lstStyle/>
          <a:p>
            <a:pPr algn="ctr"/>
            <a:r>
              <a:rPr lang="en-US" altLang="zh-CN" dirty="0" err="1" smtClean="0"/>
              <a:t>Ziwei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Ou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sz="2400" dirty="0" err="1" smtClean="0"/>
              <a:t>Institut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Physique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Nucléaire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d’Orsay</a:t>
            </a:r>
          </a:p>
          <a:p>
            <a:pPr algn="ctr"/>
            <a:r>
              <a:rPr lang="en-US" altLang="zh-CN" sz="2400" dirty="0" err="1" smtClean="0"/>
              <a:t>Université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Paris-</a:t>
            </a:r>
            <a:r>
              <a:rPr lang="en-US" altLang="zh-CN" sz="2400" dirty="0" err="1" smtClean="0"/>
              <a:t>Sud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Supervisor: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Tiina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Suomijärvi</a:t>
            </a:r>
            <a:endParaRPr lang="en-US" sz="2400" dirty="0"/>
          </a:p>
          <a:p>
            <a:pPr algn="ctr"/>
            <a:r>
              <a:rPr lang="en-US" altLang="zh-CN" sz="2400" dirty="0" smtClean="0"/>
              <a:t>2018|10|08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D100-DA5A-4BCE-9978-777CB547ABFE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 spc="39"/>
            </a:pPr>
            <a:endParaRPr dirty="0"/>
          </a:p>
          <a:p>
            <a:pPr>
              <a:defRPr sz="3000" spc="29"/>
            </a:pPr>
            <a:r>
              <a:rPr lang="en-US" altLang="zh-CN" dirty="0" smtClean="0"/>
              <a:t>P</a:t>
            </a:r>
            <a:r>
              <a:rPr dirty="0" smtClean="0"/>
              <a:t>roton-proton </a:t>
            </a:r>
            <a:r>
              <a:rPr dirty="0"/>
              <a:t>collision induces pion decay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\</a:t>
            </a:r>
          </a:p>
        </p:txBody>
      </p:sp>
      <p:pic>
        <p:nvPicPr>
          <p:cNvPr id="168" name="Screen Shot 2018-04-04 at 2.20.0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3868" y="4112515"/>
            <a:ext cx="4095670" cy="157434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5506320" y="2189077"/>
            <a:ext cx="3567842" cy="1224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/>
          <a:p>
            <a:pPr algn="l">
              <a:defRPr sz="2400">
                <a:solidFill>
                  <a:srgbClr val="000000"/>
                </a:solidFill>
              </a:defRPr>
            </a:pPr>
            <a:r>
              <a:rPr sz="1860"/>
              <a:t>For accelerated protons, hadronic 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rPr sz="1860"/>
              <a:t>interactions with ambient matter 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rPr sz="1860"/>
              <a:t>produce neutral pion, decaying into 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rPr sz="1860"/>
              <a:t>two γ-ray photons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4294967295"/>
          </p:nvPr>
        </p:nvSpPr>
        <p:spPr>
          <a:xfrm>
            <a:off x="4946800" y="6988762"/>
            <a:ext cx="177181" cy="314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71" name="PastedGraphic-4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672" y="2112572"/>
            <a:ext cx="4596547" cy="3600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248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000" spc="29"/>
            </a:pPr>
            <a:r>
              <a:rPr dirty="0" smtClean="0"/>
              <a:t>DC-1 </a:t>
            </a:r>
            <a:r>
              <a:rPr dirty="0"/>
              <a:t>data, Prod3b IRF and ctools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503999" y="1415441"/>
            <a:ext cx="9071640" cy="4910203"/>
          </a:xfrm>
          <a:prstGeom prst="rect">
            <a:avLst/>
          </a:prstGeom>
        </p:spPr>
        <p:txBody>
          <a:bodyPr/>
          <a:lstStyle/>
          <a:p>
            <a:pPr marL="296297" indent="-296297" defTabSz="389420">
              <a:spcBef>
                <a:spcPts val="2325"/>
              </a:spcBef>
              <a:defRPr sz="3096">
                <a:solidFill>
                  <a:srgbClr val="000000"/>
                </a:solidFill>
              </a:defRPr>
            </a:pPr>
            <a:r>
              <a:rPr sz="2400" dirty="0"/>
              <a:t>Data Challenge one (DC-1): </a:t>
            </a:r>
            <a:r>
              <a:rPr sz="2400" b="1" dirty="0"/>
              <a:t>simulated</a:t>
            </a:r>
            <a:r>
              <a:rPr sz="2400" dirty="0"/>
              <a:t> data enable the CTA Consortium Science Working Group to derive science benchmarks for the CTA </a:t>
            </a:r>
            <a:r>
              <a:rPr lang="en-US" altLang="zh-CN" sz="2400" dirty="0" smtClean="0"/>
              <a:t>KSP.</a:t>
            </a:r>
            <a:endParaRPr sz="2400" dirty="0"/>
          </a:p>
          <a:p>
            <a:pPr marL="296297" indent="-296297" defTabSz="389420">
              <a:spcBef>
                <a:spcPts val="2325"/>
              </a:spcBef>
              <a:defRPr sz="3096">
                <a:solidFill>
                  <a:srgbClr val="000000"/>
                </a:solidFill>
              </a:defRPr>
            </a:pPr>
            <a:r>
              <a:rPr sz="2400" dirty="0"/>
              <a:t>DC-1 </a:t>
            </a:r>
            <a:r>
              <a:rPr sz="2400" dirty="0" smtClean="0"/>
              <a:t>include</a:t>
            </a:r>
            <a:r>
              <a:rPr lang="en-US" altLang="zh-CN" sz="2400" dirty="0" smtClean="0"/>
              <a:t>s</a:t>
            </a:r>
            <a:r>
              <a:rPr sz="2400" dirty="0" smtClean="0"/>
              <a:t> </a:t>
            </a:r>
            <a:r>
              <a:rPr sz="2400" dirty="0"/>
              <a:t>Galactic Plane Scan (GPS) as one of the key science </a:t>
            </a:r>
            <a:r>
              <a:rPr sz="2400" dirty="0" smtClean="0"/>
              <a:t>projects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use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GPS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data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analysis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SNRs.</a:t>
            </a:r>
            <a:endParaRPr sz="2400" dirty="0"/>
          </a:p>
          <a:p>
            <a:pPr marL="296297" indent="-296297" defTabSz="389420">
              <a:spcBef>
                <a:spcPts val="2325"/>
              </a:spcBef>
              <a:defRPr sz="3096">
                <a:solidFill>
                  <a:srgbClr val="000000"/>
                </a:solidFill>
              </a:defRPr>
            </a:pPr>
            <a:r>
              <a:rPr sz="2400" dirty="0"/>
              <a:t>Prod3b Instrumental Response </a:t>
            </a:r>
            <a:r>
              <a:rPr sz="2400" dirty="0" smtClean="0"/>
              <a:t>Function</a:t>
            </a:r>
            <a:r>
              <a:rPr lang="en-US" altLang="zh-CN" sz="2400" dirty="0" smtClean="0"/>
              <a:t>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(IRFs)</a:t>
            </a:r>
            <a:r>
              <a:rPr sz="2400" dirty="0" smtClean="0"/>
              <a:t>: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performance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values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derived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sz="2400" dirty="0" smtClean="0"/>
              <a:t> </a:t>
            </a:r>
            <a:r>
              <a:rPr sz="2400" dirty="0"/>
              <a:t>Monte Carlo simulation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CTA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instrument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based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CORSIKA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air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shower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code.</a:t>
            </a:r>
            <a:endParaRPr lang="en-GB" sz="2400" dirty="0" smtClean="0"/>
          </a:p>
          <a:p>
            <a:pPr marL="296297" indent="-296297" defTabSz="389420">
              <a:spcBef>
                <a:spcPts val="2325"/>
              </a:spcBef>
              <a:defRPr sz="3096">
                <a:solidFill>
                  <a:srgbClr val="000000"/>
                </a:solidFill>
              </a:defRPr>
            </a:pPr>
            <a:r>
              <a:rPr sz="2400" dirty="0" smtClean="0"/>
              <a:t>Ctools</a:t>
            </a:r>
            <a:r>
              <a:rPr sz="2400" dirty="0"/>
              <a:t>: a soft package developed for scientific analysis of CTA </a:t>
            </a:r>
            <a:r>
              <a:rPr sz="2400" dirty="0" smtClean="0"/>
              <a:t>data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run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ctools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pipeline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judge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whether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SNRs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TeVCat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considered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DC-1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GPS,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draw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spectrums.</a:t>
            </a:r>
            <a:endParaRPr sz="2400" dirty="0"/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4294967295"/>
          </p:nvPr>
        </p:nvSpPr>
        <p:spPr>
          <a:xfrm>
            <a:off x="4907349" y="6988762"/>
            <a:ext cx="256082" cy="314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65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9" y="874793"/>
            <a:ext cx="8928100" cy="5918200"/>
          </a:xfrm>
          <a:prstGeom prst="rect">
            <a:avLst/>
          </a:prstGeom>
        </p:spPr>
      </p:pic>
      <p:sp>
        <p:nvSpPr>
          <p:cNvPr id="3" name="Shape 194"/>
          <p:cNvSpPr txBox="1">
            <a:spLocks/>
          </p:cNvSpPr>
          <p:nvPr/>
        </p:nvSpPr>
        <p:spPr>
          <a:xfrm>
            <a:off x="1230945" y="196866"/>
            <a:ext cx="8110901" cy="677927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en-GB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pPr>
              <a:defRPr sz="3000" spc="29"/>
            </a:pPr>
            <a:r>
              <a:rPr lang="en-GB" sz="3000" spc="29" smtClean="0">
                <a:solidFill>
                  <a:sysClr val="windowText" lastClr="000000"/>
                </a:solidFill>
              </a:rPr>
              <a:t>Low </a:t>
            </a:r>
            <a:r>
              <a:rPr lang="en-GB" sz="3000" spc="29" dirty="0" smtClean="0">
                <a:solidFill>
                  <a:sysClr val="windowText" lastClr="000000"/>
                </a:solidFill>
              </a:rPr>
              <a:t>Galactic latitude from </a:t>
            </a:r>
            <a:r>
              <a:rPr lang="en-GB" sz="3000" spc="29" dirty="0" err="1" smtClean="0">
                <a:solidFill>
                  <a:sysClr val="windowText" lastClr="000000"/>
                </a:solidFill>
              </a:rPr>
              <a:t>TeVCat</a:t>
            </a:r>
            <a:endParaRPr lang="en-GB" sz="3000" spc="29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D100-DA5A-4BCE-9978-777CB547ABF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1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dirty="0"/>
          </a:p>
        </p:txBody>
      </p:sp>
      <p:sp>
        <p:nvSpPr>
          <p:cNvPr id="221" name="Shape 221"/>
          <p:cNvSpPr/>
          <p:nvPr/>
        </p:nvSpPr>
        <p:spPr>
          <a:xfrm>
            <a:off x="6075892" y="3018701"/>
            <a:ext cx="79580" cy="31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/>
          <a:p>
            <a:pPr algn="l">
              <a:defRPr sz="2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endParaRPr sz="1550" dirty="0"/>
          </a:p>
        </p:txBody>
      </p:sp>
      <p:sp>
        <p:nvSpPr>
          <p:cNvPr id="222" name="Shape 222"/>
          <p:cNvSpPr/>
          <p:nvPr/>
        </p:nvSpPr>
        <p:spPr>
          <a:xfrm>
            <a:off x="5735894" y="5902983"/>
            <a:ext cx="79580" cy="31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2000"/>
            </a:lvl1pPr>
          </a:lstStyle>
          <a:p>
            <a:endParaRPr sz="1550" dirty="0"/>
          </a:p>
        </p:txBody>
      </p:sp>
      <p:sp>
        <p:nvSpPr>
          <p:cNvPr id="223" name="Shape 223"/>
          <p:cNvSpPr/>
          <p:nvPr/>
        </p:nvSpPr>
        <p:spPr>
          <a:xfrm>
            <a:off x="7431843" y="5430875"/>
            <a:ext cx="79580" cy="31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2000"/>
            </a:lvl1pPr>
          </a:lstStyle>
          <a:p>
            <a:endParaRPr sz="1550" dirty="0"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" y="388307"/>
            <a:ext cx="9941475" cy="62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38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dirty="0"/>
          </a:p>
        </p:txBody>
      </p:sp>
      <p:sp>
        <p:nvSpPr>
          <p:cNvPr id="221" name="Shape 221"/>
          <p:cNvSpPr/>
          <p:nvPr/>
        </p:nvSpPr>
        <p:spPr>
          <a:xfrm>
            <a:off x="6075892" y="3018701"/>
            <a:ext cx="79580" cy="31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/>
          <a:p>
            <a:pPr algn="l">
              <a:defRPr sz="2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endParaRPr sz="1550" dirty="0"/>
          </a:p>
        </p:txBody>
      </p:sp>
      <p:sp>
        <p:nvSpPr>
          <p:cNvPr id="222" name="Shape 222"/>
          <p:cNvSpPr/>
          <p:nvPr/>
        </p:nvSpPr>
        <p:spPr>
          <a:xfrm>
            <a:off x="5735894" y="5902983"/>
            <a:ext cx="79580" cy="31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2000"/>
            </a:lvl1pPr>
          </a:lstStyle>
          <a:p>
            <a:endParaRPr sz="1550" dirty="0"/>
          </a:p>
        </p:txBody>
      </p:sp>
      <p:sp>
        <p:nvSpPr>
          <p:cNvPr id="223" name="Shape 223"/>
          <p:cNvSpPr/>
          <p:nvPr/>
        </p:nvSpPr>
        <p:spPr>
          <a:xfrm>
            <a:off x="7431843" y="5430875"/>
            <a:ext cx="79580" cy="31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2000"/>
            </a:lvl1pPr>
          </a:lstStyle>
          <a:p>
            <a:endParaRPr sz="1550" dirty="0"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968723" y="3529364"/>
            <a:ext cx="184731" cy="307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95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2" y="350731"/>
            <a:ext cx="9644148" cy="61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6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creen Shot 2018-05-30 at 1.33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962" y="915326"/>
            <a:ext cx="9420760" cy="3478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Screen Shot 2018-05-30 at 1.42.3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169" y="4384776"/>
            <a:ext cx="4803815" cy="291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Screen Shot 2018-05-30 at 1.42.0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1045" y="4384776"/>
            <a:ext cx="4664911" cy="291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252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0466" y="6575342"/>
            <a:ext cx="3921849" cy="731482"/>
          </a:xfrm>
          <a:prstGeom prst="rect">
            <a:avLst/>
          </a:prstGeom>
        </p:spPr>
      </p:pic>
      <p:pic>
        <p:nvPicPr>
          <p:cNvPr id="255" name="Picture 254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43351" y="6779591"/>
            <a:ext cx="3294234" cy="551227"/>
          </a:xfrm>
          <a:prstGeom prst="rect">
            <a:avLst/>
          </a:prstGeom>
        </p:spPr>
      </p:pic>
      <p:sp>
        <p:nvSpPr>
          <p:cNvPr id="257" name="Shape 257"/>
          <p:cNvSpPr/>
          <p:nvPr/>
        </p:nvSpPr>
        <p:spPr>
          <a:xfrm>
            <a:off x="3657600" y="260832"/>
            <a:ext cx="3118981" cy="448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r>
              <a:rPr sz="2400" dirty="0"/>
              <a:t>Naima </a:t>
            </a:r>
            <a:r>
              <a:rPr lang="en-US" altLang="zh-CN" sz="2400" dirty="0" smtClean="0"/>
              <a:t>python</a:t>
            </a:r>
            <a:r>
              <a:rPr lang="zh-CN" altLang="en-US" sz="2400" dirty="0" smtClean="0"/>
              <a:t> </a:t>
            </a:r>
            <a:r>
              <a:rPr sz="2400" dirty="0" smtClean="0"/>
              <a:t>package</a:t>
            </a:r>
            <a:endParaRPr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D100-DA5A-4BCE-9978-777CB547ABFE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8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1230945" y="196866"/>
            <a:ext cx="8110901" cy="1271723"/>
          </a:xfrm>
          <a:prstGeom prst="rect">
            <a:avLst/>
          </a:prstGeom>
        </p:spPr>
        <p:txBody>
          <a:bodyPr/>
          <a:lstStyle/>
          <a:p>
            <a:pPr>
              <a:defRPr sz="4000" spc="39"/>
            </a:pPr>
            <a:r>
              <a:rPr dirty="0"/>
              <a:t>Radiation mechanism for SNRs</a:t>
            </a:r>
          </a:p>
          <a:p>
            <a:pPr>
              <a:defRPr sz="3000" spc="29"/>
            </a:pPr>
            <a:r>
              <a:rPr sz="2000" dirty="0"/>
              <a:t>Four main non-thermal radiative mechanisms for producing γ-ray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984862" y="1468590"/>
            <a:ext cx="8110901" cy="501571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2" name="9263818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9631" y="1763289"/>
            <a:ext cx="2745702" cy="2303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remsstrahlun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4172" y="1763289"/>
            <a:ext cx="2746289" cy="2303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elIC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1968" y="4222255"/>
            <a:ext cx="2746289" cy="2495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4da700c2-0940-4635-8851-d21e1280bb8c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66295" y="4610422"/>
            <a:ext cx="3476803" cy="146522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709174" y="2720159"/>
            <a:ext cx="1360250" cy="38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2600"/>
            </a:lvl1pPr>
          </a:lstStyle>
          <a:p>
            <a:r>
              <a:rPr sz="2015"/>
              <a:t>Synchrotron</a:t>
            </a:r>
          </a:p>
        </p:txBody>
      </p:sp>
      <p:sp>
        <p:nvSpPr>
          <p:cNvPr id="228" name="Shape 228"/>
          <p:cNvSpPr/>
          <p:nvPr/>
        </p:nvSpPr>
        <p:spPr>
          <a:xfrm>
            <a:off x="6027895" y="6157427"/>
            <a:ext cx="1233357" cy="38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2600"/>
            </a:lvl1pPr>
          </a:lstStyle>
          <a:p>
            <a:r>
              <a:rPr sz="2015"/>
              <a:t>pion-decay</a:t>
            </a:r>
          </a:p>
        </p:txBody>
      </p:sp>
    </p:spTree>
    <p:extLst>
      <p:ext uri="{BB962C8B-B14F-4D97-AF65-F5344CB8AC3E}">
        <p14:creationId xmlns:p14="http://schemas.microsoft.com/office/powerpoint/2010/main" val="606560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" y="2185260"/>
            <a:ext cx="10087271" cy="1859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88" y="5666568"/>
            <a:ext cx="6522341" cy="66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939" y="4959459"/>
            <a:ext cx="815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Electron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proton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follow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exponential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cutoff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power-law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D100-DA5A-4BCE-9978-777CB547ABFE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D99D12-B344-4697-9C3E-004483F534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3934BC-BE3F-4ED9-A30C-3500A5646A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42082" y="0"/>
            <a:ext cx="8195474" cy="614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D100-DA5A-4BCE-9978-777CB547ABFE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01428-22EF-43FD-8F35-7F33A282FF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637200"/>
          </a:xfrm>
        </p:spPr>
        <p:txBody>
          <a:bodyPr/>
          <a:lstStyle/>
          <a:p>
            <a:pPr lvl="0"/>
            <a:r>
              <a:rPr lang="en-GB" sz="2800" dirty="0"/>
              <a:t>HESS </a:t>
            </a:r>
            <a:r>
              <a:rPr lang="en-GB" sz="2800" dirty="0" smtClean="0"/>
              <a:t>J1731-347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Spectral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Energy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Distribution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BA1824-5EE5-4630-B398-3E26DAE1BD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2C2865-4864-4A50-8095-B148EBA21C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7271" y="838312"/>
            <a:ext cx="7488000" cy="55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D100-DA5A-4BCE-9978-777CB547ABFE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5BC6D1-952E-4259-8B96-16463A1C08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1E620A-D1F6-464B-8B8F-19A96A916D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altLang="zh-CN" dirty="0" smtClean="0"/>
              <a:t>Cherenkov</a:t>
            </a:r>
            <a:r>
              <a:rPr lang="zh-CN" altLang="en-US" dirty="0" smtClean="0"/>
              <a:t> </a:t>
            </a:r>
            <a:r>
              <a:rPr lang="en-US" altLang="zh-CN" dirty="0" smtClean="0"/>
              <a:t>Telescope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Array</a:t>
            </a:r>
            <a:endParaRPr lang="en-GB" dirty="0"/>
          </a:p>
          <a:p>
            <a:pPr lvl="0">
              <a:buSzPct val="45000"/>
              <a:buFont typeface="StarSymbol"/>
              <a:buChar char="●"/>
            </a:pPr>
            <a:r>
              <a:rPr lang="en-US" altLang="zh-CN" dirty="0" smtClean="0"/>
              <a:t>Supernova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Remnants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PeVatron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candidates</a:t>
            </a:r>
            <a:endParaRPr lang="en-GB" dirty="0"/>
          </a:p>
          <a:p>
            <a:pPr lvl="0">
              <a:buSzPct val="45000"/>
              <a:buFont typeface="StarSymbol"/>
              <a:buChar char="●"/>
            </a:pPr>
            <a:r>
              <a:rPr lang="en-US" altLang="zh-CN" dirty="0" smtClean="0"/>
              <a:t>Naima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fitting</a:t>
            </a:r>
            <a:endParaRPr lang="en-GB" dirty="0"/>
          </a:p>
          <a:p>
            <a:pPr lvl="0">
              <a:buSzPct val="45000"/>
              <a:buFont typeface="StarSymbol"/>
              <a:buChar char="●"/>
            </a:pPr>
            <a:r>
              <a:rPr lang="en-US" altLang="zh-CN" dirty="0" smtClean="0"/>
              <a:t>Main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endParaRPr lang="en-GB" dirty="0"/>
          </a:p>
          <a:p>
            <a:pPr lvl="0">
              <a:buSzPct val="45000"/>
              <a:buFont typeface="StarSymbol"/>
              <a:buChar char="●"/>
            </a:pPr>
            <a:r>
              <a:rPr lang="en-US" altLang="zh-CN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D100-DA5A-4BCE-9978-777CB547ABFE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8B4682-B9D5-486A-AABE-F15C5F656A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44CD19-9A98-434A-AFBE-3BA1A214D2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4728" y="156215"/>
            <a:ext cx="8189064" cy="6141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D100-DA5A-4BCE-9978-777CB547ABFE}" type="slidenum">
              <a:rPr lang="uk-UA" smtClean="0"/>
              <a:t>20</a:t>
            </a:fld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663184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Proton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cut-off</a:t>
            </a:r>
            <a:r>
              <a:rPr lang="zh-CN" altLang="en-US" dirty="0" smtClean="0"/>
              <a:t> </a:t>
            </a:r>
            <a:r>
              <a:rPr lang="en-US" altLang="zh-CN" dirty="0" smtClean="0"/>
              <a:t>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PeVatron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indicators.</a:t>
            </a:r>
          </a:p>
          <a:p>
            <a:r>
              <a:rPr lang="zh-CN" altLang="en-US" dirty="0"/>
              <a:t> </a:t>
            </a:r>
            <a:r>
              <a:rPr lang="en-US" altLang="zh-CN" dirty="0" smtClean="0"/>
              <a:t>Distinguish</a:t>
            </a:r>
            <a:r>
              <a:rPr lang="zh-CN" altLang="en-US" dirty="0" smtClean="0"/>
              <a:t> </a:t>
            </a:r>
            <a:r>
              <a:rPr lang="en-US" altLang="zh-CN" dirty="0"/>
              <a:t>p</a:t>
            </a:r>
            <a:r>
              <a:rPr lang="en-US" altLang="zh-CN" dirty="0" smtClean="0"/>
              <a:t>ion-decay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inverse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Compton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SNRs</a:t>
            </a:r>
            <a:r>
              <a:rPr lang="zh-CN" altLang="en-US" dirty="0" smtClean="0"/>
              <a:t> </a:t>
            </a:r>
            <a:r>
              <a:rPr lang="en-US" altLang="zh-CN" dirty="0" smtClean="0"/>
              <a:t>radiation.</a:t>
            </a:r>
          </a:p>
          <a:p>
            <a:r>
              <a:rPr lang="zh-CN" altLang="en-US" dirty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dispersion.</a:t>
            </a:r>
          </a:p>
          <a:p>
            <a:r>
              <a:rPr lang="zh-CN" altLang="en-US" dirty="0"/>
              <a:t> </a:t>
            </a:r>
            <a:r>
              <a:rPr lang="en-US" altLang="zh-CN" dirty="0" smtClean="0"/>
              <a:t>Reset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XML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smooth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residuals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maps.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743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632438"/>
          </a:xfrm>
          <a:prstGeom prst="rect">
            <a:avLst/>
          </a:prstGeom>
        </p:spPr>
        <p:txBody>
          <a:bodyPr/>
          <a:lstStyle>
            <a:lvl1pPr>
              <a:defRPr sz="3000" spc="29"/>
            </a:lvl1pPr>
          </a:lstStyle>
          <a:p>
            <a:r>
              <a:rPr dirty="0"/>
              <a:t>Cherenkov Telescope </a:t>
            </a:r>
            <a:r>
              <a:rPr dirty="0" smtClean="0"/>
              <a:t>Array</a:t>
            </a:r>
            <a:r>
              <a:rPr lang="zh-CN" altLang="en-US" dirty="0" smtClean="0"/>
              <a:t> </a:t>
            </a:r>
            <a:r>
              <a:rPr lang="en-US" altLang="zh-CN" dirty="0" smtClean="0"/>
              <a:t>(CTA)</a:t>
            </a:r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36" name="CTA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3905" y="933758"/>
            <a:ext cx="9065790" cy="523882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997808" y="4728419"/>
            <a:ext cx="5296584" cy="100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/>
          <a:p>
            <a:pPr algn="l">
              <a:defRPr sz="3000">
                <a:solidFill>
                  <a:srgbClr val="000000"/>
                </a:solidFill>
              </a:defRPr>
            </a:pPr>
            <a:r>
              <a:rPr sz="2000" dirty="0"/>
              <a:t>Small-sized </a:t>
            </a:r>
            <a:r>
              <a:rPr sz="2000" dirty="0" smtClean="0"/>
              <a:t>telescopes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(SST)</a:t>
            </a:r>
            <a:r>
              <a:rPr sz="2000" dirty="0" smtClean="0"/>
              <a:t>: </a:t>
            </a:r>
            <a:r>
              <a:rPr sz="2000" dirty="0"/>
              <a:t>1 </a:t>
            </a:r>
            <a:r>
              <a:rPr sz="2000" dirty="0" err="1"/>
              <a:t>TeV</a:t>
            </a:r>
            <a:r>
              <a:rPr sz="2000" dirty="0"/>
              <a:t> - 300 </a:t>
            </a:r>
            <a:r>
              <a:rPr sz="2000" dirty="0" err="1"/>
              <a:t>TeV</a:t>
            </a:r>
            <a:endParaRPr sz="2000" dirty="0"/>
          </a:p>
          <a:p>
            <a:pPr algn="l">
              <a:defRPr sz="3000">
                <a:solidFill>
                  <a:srgbClr val="000000"/>
                </a:solidFill>
              </a:defRPr>
            </a:pPr>
            <a:r>
              <a:rPr sz="2000" dirty="0"/>
              <a:t>Medium-sized </a:t>
            </a:r>
            <a:r>
              <a:rPr sz="2000" dirty="0" smtClean="0"/>
              <a:t>telescopes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(MST)</a:t>
            </a:r>
            <a:r>
              <a:rPr sz="2000" dirty="0" smtClean="0"/>
              <a:t>: </a:t>
            </a:r>
            <a:r>
              <a:rPr sz="2000" dirty="0"/>
              <a:t>100 GeV - 10 TeV</a:t>
            </a:r>
          </a:p>
          <a:p>
            <a:pPr algn="l">
              <a:defRPr sz="3000">
                <a:solidFill>
                  <a:srgbClr val="000000"/>
                </a:solidFill>
              </a:defRPr>
            </a:pPr>
            <a:r>
              <a:rPr sz="2000" dirty="0"/>
              <a:t>Large-sized </a:t>
            </a:r>
            <a:r>
              <a:rPr sz="2000" dirty="0" smtClean="0"/>
              <a:t>telescopes</a:t>
            </a:r>
            <a:r>
              <a:rPr lang="en-US" altLang="zh-CN" sz="2000" dirty="0" smtClean="0"/>
              <a:t>(LST):</a:t>
            </a:r>
            <a:r>
              <a:rPr lang="zh-CN" altLang="en-US" sz="2000" dirty="0" smtClean="0"/>
              <a:t> </a:t>
            </a:r>
            <a:r>
              <a:rPr lang="en-US" altLang="zh-CN" sz="2000" smtClean="0"/>
              <a:t>20</a:t>
            </a:r>
            <a:r>
              <a:rPr lang="zh-CN" altLang="en-US" sz="2000" smtClean="0"/>
              <a:t> </a:t>
            </a:r>
            <a:r>
              <a:rPr sz="2000" dirty="0" smtClean="0"/>
              <a:t>GeV- </a:t>
            </a:r>
            <a:r>
              <a:rPr sz="2000" dirty="0"/>
              <a:t>200 GeV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4294967295"/>
          </p:nvPr>
        </p:nvSpPr>
        <p:spPr>
          <a:xfrm>
            <a:off x="4946800" y="6988762"/>
            <a:ext cx="177181" cy="314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327932" y="6292794"/>
            <a:ext cx="2971332" cy="38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2600"/>
            </a:lvl1pPr>
          </a:lstStyle>
          <a:p>
            <a:r>
              <a:rPr lang="en-US" altLang="zh-CN" sz="2015" dirty="0"/>
              <a:t>N</a:t>
            </a:r>
            <a:r>
              <a:rPr sz="2015" dirty="0" smtClean="0"/>
              <a:t>orth </a:t>
            </a:r>
            <a:r>
              <a:rPr sz="2015" dirty="0"/>
              <a:t>site: La Palma (Spain)</a:t>
            </a:r>
          </a:p>
        </p:txBody>
      </p:sp>
      <p:sp>
        <p:nvSpPr>
          <p:cNvPr id="140" name="Shape 140"/>
          <p:cNvSpPr/>
          <p:nvPr/>
        </p:nvSpPr>
        <p:spPr>
          <a:xfrm>
            <a:off x="5769528" y="6292794"/>
            <a:ext cx="2746527" cy="38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2600"/>
            </a:lvl1pPr>
          </a:lstStyle>
          <a:p>
            <a:r>
              <a:rPr lang="en-US" altLang="zh-CN" sz="2015" dirty="0"/>
              <a:t>S</a:t>
            </a:r>
            <a:r>
              <a:rPr sz="2015" dirty="0" smtClean="0"/>
              <a:t>outh </a:t>
            </a:r>
            <a:r>
              <a:rPr sz="2015" dirty="0"/>
              <a:t>site: </a:t>
            </a:r>
            <a:r>
              <a:rPr sz="2015" dirty="0" err="1"/>
              <a:t>Paranal</a:t>
            </a:r>
            <a:r>
              <a:rPr sz="2015" dirty="0"/>
              <a:t> (Chile)</a:t>
            </a:r>
          </a:p>
        </p:txBody>
      </p:sp>
    </p:spTree>
    <p:extLst>
      <p:ext uri="{BB962C8B-B14F-4D97-AF65-F5344CB8AC3E}">
        <p14:creationId xmlns:p14="http://schemas.microsoft.com/office/powerpoint/2010/main" val="160648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44" name="CherenkovLigh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301" y="192817"/>
            <a:ext cx="8855902" cy="651545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5501173" y="424359"/>
            <a:ext cx="2626956" cy="556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pPr algn="l">
              <a:defRPr sz="2000">
                <a:solidFill>
                  <a:srgbClr val="FF2600"/>
                </a:solidFill>
              </a:defRPr>
            </a:pPr>
            <a:r>
              <a:rPr sz="1550" dirty="0"/>
              <a:t>CTA detect the Cherenkov light </a:t>
            </a:r>
          </a:p>
          <a:p>
            <a:pPr algn="l">
              <a:defRPr sz="2000">
                <a:solidFill>
                  <a:srgbClr val="FF2600"/>
                </a:solidFill>
              </a:defRPr>
            </a:pPr>
            <a:r>
              <a:rPr sz="1550" dirty="0"/>
              <a:t>induced by gamma-ray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4294967295"/>
          </p:nvPr>
        </p:nvSpPr>
        <p:spPr>
          <a:xfrm>
            <a:off x="4946800" y="6988762"/>
            <a:ext cx="177181" cy="314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487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53" name="20171111_12153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369" y="187890"/>
            <a:ext cx="9843886" cy="668889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sldNum" sz="quarter" idx="4294967295"/>
          </p:nvPr>
        </p:nvSpPr>
        <p:spPr>
          <a:xfrm>
            <a:off x="4946800" y="6988762"/>
            <a:ext cx="177181" cy="314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32548" y="951978"/>
            <a:ext cx="29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2017-11,</a:t>
            </a:r>
            <a:r>
              <a:rPr lang="zh-CN" altLang="en-US" dirty="0" smtClean="0"/>
              <a:t> </a:t>
            </a:r>
            <a:r>
              <a:rPr lang="en-US" altLang="zh-CN" dirty="0" smtClean="0"/>
              <a:t>La</a:t>
            </a:r>
            <a:r>
              <a:rPr lang="zh-CN" altLang="en-US" dirty="0" smtClean="0"/>
              <a:t> </a:t>
            </a:r>
            <a:r>
              <a:rPr lang="en-US" altLang="zh-CN" dirty="0" smtClean="0"/>
              <a:t>Palma,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6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66318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44" y="322231"/>
            <a:ext cx="2780960" cy="3707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" y="301319"/>
            <a:ext cx="6939710" cy="5832824"/>
          </a:xfrm>
          <a:prstGeom prst="rect">
            <a:avLst/>
          </a:prstGeom>
        </p:spPr>
      </p:pic>
      <p:pic>
        <p:nvPicPr>
          <p:cNvPr id="8" name="Screen Shot 2018-04-04 at 5.37.3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2845" y="4036677"/>
            <a:ext cx="2780960" cy="209746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707104" y="595172"/>
            <a:ext cx="297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2018-09,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DESY,</a:t>
            </a:r>
            <a:r>
              <a:rPr lang="zh-CN" altLang="en-US" dirty="0" smtClean="0"/>
              <a:t> </a:t>
            </a:r>
            <a:r>
              <a:rPr lang="en-US" altLang="zh-CN" dirty="0" smtClean="0"/>
              <a:t>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57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829305"/>
          </a:xfrm>
          <a:prstGeom prst="rect">
            <a:avLst/>
          </a:prstGeom>
        </p:spPr>
        <p:txBody>
          <a:bodyPr/>
          <a:lstStyle>
            <a:lvl1pPr>
              <a:defRPr sz="3000" spc="29"/>
            </a:lvl1pPr>
          </a:lstStyle>
          <a:p>
            <a:r>
              <a:rPr sz="2800" dirty="0"/>
              <a:t>CTA: </a:t>
            </a:r>
            <a:r>
              <a:rPr sz="2800" dirty="0" smtClean="0"/>
              <a:t>Cosmic-ray</a:t>
            </a:r>
            <a:r>
              <a:rPr lang="en-US" altLang="zh-CN" sz="2800" dirty="0" smtClean="0"/>
              <a:t>s</a:t>
            </a:r>
            <a:r>
              <a:rPr sz="2800" dirty="0" smtClean="0"/>
              <a:t> </a:t>
            </a:r>
            <a:r>
              <a:rPr sz="2800" dirty="0"/>
              <a:t>PeVatron as a Key Science </a:t>
            </a:r>
            <a:r>
              <a:rPr sz="2800" dirty="0" smtClean="0"/>
              <a:t>Project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(KSP)</a:t>
            </a:r>
            <a:endParaRPr sz="2800" dirty="0"/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endParaRPr dirty="0"/>
          </a:p>
        </p:txBody>
      </p:sp>
      <p:pic>
        <p:nvPicPr>
          <p:cNvPr id="160" name="Screen Shot 2018-04-03 at 2.14.0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4514" y="997519"/>
            <a:ext cx="7504571" cy="552102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1194514" y="6708950"/>
            <a:ext cx="2757941" cy="437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 sz="3000"/>
            </a:lvl1pPr>
          </a:lstStyle>
          <a:p>
            <a:r>
              <a:rPr sz="2325" dirty="0"/>
              <a:t>from </a:t>
            </a:r>
            <a:r>
              <a:rPr sz="2325" dirty="0" smtClean="0"/>
              <a:t>R</a:t>
            </a:r>
            <a:r>
              <a:rPr lang="en-US" altLang="zh-CN" sz="2325" dirty="0" smtClean="0"/>
              <a:t>ene</a:t>
            </a:r>
            <a:r>
              <a:rPr sz="2325" dirty="0" smtClean="0"/>
              <a:t> </a:t>
            </a:r>
            <a:r>
              <a:rPr sz="2325" dirty="0"/>
              <a:t>Ong (2015)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4294967295"/>
          </p:nvPr>
        </p:nvSpPr>
        <p:spPr>
          <a:xfrm>
            <a:off x="4946800" y="6988762"/>
            <a:ext cx="177181" cy="314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63" name="Picture 162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3498" y="5208835"/>
            <a:ext cx="1025963" cy="5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5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051491"/>
          </a:xfrm>
        </p:spPr>
        <p:txBody>
          <a:bodyPr/>
          <a:lstStyle/>
          <a:p>
            <a:r>
              <a:rPr lang="en-US" altLang="zh-CN" sz="3600" dirty="0" smtClean="0"/>
              <a:t>Cosmic-Rays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accelerated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up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to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PeV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en-US" altLang="zh-CN" dirty="0" err="1" smtClean="0"/>
              <a:t>PeVatrons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astrophysical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object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particles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 </a:t>
            </a:r>
            <a:r>
              <a:rPr lang="en-US" altLang="zh-CN" dirty="0" smtClean="0"/>
              <a:t>(10^15eV).</a:t>
            </a:r>
          </a:p>
          <a:p>
            <a:r>
              <a:rPr lang="zh-CN" altLang="en-US" dirty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osmic-Rays</a:t>
            </a:r>
            <a:r>
              <a:rPr lang="zh-CN" altLang="en-US" dirty="0" smtClean="0"/>
              <a:t> </a:t>
            </a:r>
            <a:r>
              <a:rPr lang="en-US" altLang="zh-CN" dirty="0" smtClean="0"/>
              <a:t>(CRs)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extends</a:t>
            </a:r>
            <a:r>
              <a:rPr lang="zh-CN" altLang="en-US" dirty="0" smtClean="0"/>
              <a:t> </a:t>
            </a:r>
            <a:r>
              <a:rPr lang="en-US" altLang="zh-CN" dirty="0" smtClean="0"/>
              <a:t>until</a:t>
            </a:r>
            <a:r>
              <a:rPr lang="zh-CN" altLang="en-US" dirty="0" smtClean="0"/>
              <a:t> </a:t>
            </a:r>
            <a:r>
              <a:rPr lang="en-US" altLang="zh-CN" dirty="0" smtClean="0"/>
              <a:t>few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steepens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originating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‘knee’.</a:t>
            </a:r>
          </a:p>
          <a:p>
            <a:r>
              <a:rPr lang="zh-CN" altLang="en-US" dirty="0"/>
              <a:t> </a:t>
            </a:r>
            <a:r>
              <a:rPr lang="en-US" altLang="zh-CN" dirty="0" smtClean="0"/>
              <a:t>Theoretical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measurements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indicate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CR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up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Galaxy</a:t>
            </a:r>
            <a:r>
              <a:rPr lang="en-US" altLang="zh-CN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40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 spc="29"/>
            </a:lvl1pPr>
          </a:lstStyle>
          <a:p>
            <a:r>
              <a:rPr lang="en-US" altLang="zh-CN" dirty="0" smtClean="0"/>
              <a:t>Supernova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Remnants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dirty="0" smtClean="0"/>
              <a:t>SNRs</a:t>
            </a:r>
            <a:r>
              <a:rPr lang="en-US" altLang="zh-CN" dirty="0" smtClean="0"/>
              <a:t>)</a:t>
            </a:r>
            <a:r>
              <a:rPr dirty="0" smtClean="0"/>
              <a:t> </a:t>
            </a:r>
            <a:r>
              <a:rPr dirty="0"/>
              <a:t>as promising </a:t>
            </a:r>
            <a:r>
              <a:rPr lang="en-US" altLang="zh-CN" dirty="0" smtClean="0"/>
              <a:t>Galactic</a:t>
            </a:r>
            <a:r>
              <a:rPr lang="zh-CN" altLang="en-US" dirty="0" smtClean="0"/>
              <a:t> </a:t>
            </a:r>
            <a:r>
              <a:rPr dirty="0" smtClean="0"/>
              <a:t>PeVatron </a:t>
            </a:r>
            <a:r>
              <a:rPr dirty="0"/>
              <a:t>candidates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2800" dirty="0"/>
              <a:t>The detection </a:t>
            </a:r>
            <a:r>
              <a:rPr sz="2800" dirty="0" smtClean="0"/>
              <a:t>of SNR</a:t>
            </a:r>
            <a:r>
              <a:rPr lang="en-US" altLang="zh-CN" sz="2800" dirty="0" smtClean="0"/>
              <a:t>s</a:t>
            </a:r>
            <a:r>
              <a:rPr sz="2800" dirty="0" smtClean="0"/>
              <a:t> </a:t>
            </a:r>
            <a:r>
              <a:rPr sz="2800" dirty="0"/>
              <a:t>with spectrum up to 100 TeV imply that </a:t>
            </a:r>
            <a:r>
              <a:rPr lang="en-US" altLang="zh-CN" sz="2800" dirty="0" smtClean="0"/>
              <a:t>they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are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one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kinds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sz="2800" dirty="0" smtClean="0"/>
              <a:t> PeVatron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candidates</a:t>
            </a:r>
            <a:r>
              <a:rPr sz="2800" dirty="0" smtClean="0"/>
              <a:t>, </a:t>
            </a:r>
            <a:r>
              <a:rPr sz="2800" dirty="0"/>
              <a:t>because ~100 TeV photons are produced by ~ PeV protons</a:t>
            </a:r>
            <a:r>
              <a:rPr sz="2800" dirty="0" smtClean="0"/>
              <a:t>.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(observation)</a:t>
            </a:r>
            <a:endParaRPr sz="2800" dirty="0"/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2800" dirty="0"/>
              <a:t>SNRs are able to satisfy the cosmic-ray energy requirement by converting the kinetic energy into accelerated particle</a:t>
            </a:r>
            <a:r>
              <a:rPr sz="2800" dirty="0" smtClean="0"/>
              <a:t>.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(theory)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lang="en-US" altLang="zh-CN" sz="2800" dirty="0" smtClean="0"/>
              <a:t>SNRs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(and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Pulsar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Wind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Nebulae)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are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majority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Galactic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poululation</a:t>
            </a:r>
            <a:r>
              <a:rPr lang="en-US" altLang="zh-CN" sz="2800" dirty="0" smtClean="0"/>
              <a:t>.</a:t>
            </a:r>
            <a:endParaRPr sz="2800" dirty="0"/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4294967295"/>
          </p:nvPr>
        </p:nvSpPr>
        <p:spPr>
          <a:xfrm>
            <a:off x="4946800" y="6988762"/>
            <a:ext cx="177181" cy="314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51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532</Words>
  <Application>Microsoft Macintosh PowerPoint</Application>
  <PresentationFormat>Custom</PresentationFormat>
  <Paragraphs>93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DejaVu Sans</vt:lpstr>
      <vt:lpstr>FreeSans</vt:lpstr>
      <vt:lpstr>Hoefler Text</vt:lpstr>
      <vt:lpstr>Liberation Sans</vt:lpstr>
      <vt:lpstr>Liberation Serif</vt:lpstr>
      <vt:lpstr>Noto Sans CJK SC Regular</vt:lpstr>
      <vt:lpstr>StarSymbol</vt:lpstr>
      <vt:lpstr>等线</vt:lpstr>
      <vt:lpstr>Arial</vt:lpstr>
      <vt:lpstr>Default</vt:lpstr>
      <vt:lpstr>SNRs as PeVatron candidates for CTA</vt:lpstr>
      <vt:lpstr>PowerPoint Presentation</vt:lpstr>
      <vt:lpstr>Cherenkov Telescope Array (CTA)</vt:lpstr>
      <vt:lpstr>PowerPoint Presentation</vt:lpstr>
      <vt:lpstr>PowerPoint Presentation</vt:lpstr>
      <vt:lpstr>PowerPoint Presentation</vt:lpstr>
      <vt:lpstr>CTA: Cosmic-rays PeVatron as a Key Science Project (KSP)</vt:lpstr>
      <vt:lpstr>Cosmic-Rays accelerated up to 1 PeV</vt:lpstr>
      <vt:lpstr>Supernova Remnants (SNRs) as promising Galactic PeVatron candidates</vt:lpstr>
      <vt:lpstr> Proton-proton collision induces pion decay</vt:lpstr>
      <vt:lpstr>DC-1 data, Prod3b IRF and ctools</vt:lpstr>
      <vt:lpstr>PowerPoint Presentation</vt:lpstr>
      <vt:lpstr>PowerPoint Presentation</vt:lpstr>
      <vt:lpstr>PowerPoint Presentation</vt:lpstr>
      <vt:lpstr>PowerPoint Presentation</vt:lpstr>
      <vt:lpstr>Radiation mechanism for SNRs Four main non-thermal radiative mechanisms for producing γ-ray</vt:lpstr>
      <vt:lpstr>PowerPoint Presentation</vt:lpstr>
      <vt:lpstr>PowerPoint Presentation</vt:lpstr>
      <vt:lpstr>HESS J1731-347 Spectral Energy Distribution</vt:lpstr>
      <vt:lpstr>PowerPoint Presentation</vt:lpstr>
      <vt:lpstr>Summary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SNRs as PeVatron candidates from DC-1</dc:title>
  <cp:lastModifiedBy>区子维</cp:lastModifiedBy>
  <cp:revision>37</cp:revision>
  <dcterms:created xsi:type="dcterms:W3CDTF">2018-09-17T10:09:15Z</dcterms:created>
  <dcterms:modified xsi:type="dcterms:W3CDTF">2018-10-08T13:48:05Z</dcterms:modified>
</cp:coreProperties>
</file>