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</p:sldMasterIdLst>
  <p:notesMasterIdLst>
    <p:notesMasterId r:id="rId18"/>
  </p:notesMasterIdLst>
  <p:sldIdLst>
    <p:sldId id="258" r:id="rId3"/>
    <p:sldId id="282" r:id="rId4"/>
    <p:sldId id="283" r:id="rId5"/>
    <p:sldId id="294" r:id="rId6"/>
    <p:sldId id="295" r:id="rId7"/>
    <p:sldId id="284" r:id="rId8"/>
    <p:sldId id="285" r:id="rId9"/>
    <p:sldId id="286" r:id="rId10"/>
    <p:sldId id="287" r:id="rId11"/>
    <p:sldId id="288" r:id="rId12"/>
    <p:sldId id="292" r:id="rId13"/>
    <p:sldId id="289" r:id="rId14"/>
    <p:sldId id="290" r:id="rId15"/>
    <p:sldId id="291" r:id="rId16"/>
    <p:sldId id="293" r:id="rId17"/>
  </p:sldIdLst>
  <p:sldSz cx="9144000" cy="6858000" type="screen4x3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A0B296F4-4921-43D0-AF9A-79DBD96076FC}" type="datetimeFigureOut">
              <a:rPr lang="de-DE" smtClean="0"/>
              <a:t>05.10.2018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9363"/>
            <a:ext cx="4497388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E8C7675F-EA6A-41B4-901C-0FE813B53A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65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536E2-D6A0-402E-9D05-C4E5AC6B4D87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29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3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D590-DF6E-4F7D-ACAA-4EA25B0E9113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05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3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D590-DF6E-4F7D-ACAA-4EA25B0E9113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8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Neutrino-</a:t>
            </a:r>
            <a:r>
              <a:rPr lang="de-DE" dirty="0" err="1" smtClean="0"/>
              <a:t>Oscillations</a:t>
            </a:r>
            <a:r>
              <a:rPr lang="de-DE" dirty="0" smtClean="0"/>
              <a:t>: The PMNS-Matrix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D590-DF6E-4F7D-ACAA-4EA25B0E9113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07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536E2-D6A0-402E-9D05-C4E5AC6B4D87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5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1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54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04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29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00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0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55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28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0" y="6473113"/>
            <a:ext cx="1519808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5. Oct.‘18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460432" y="6453336"/>
            <a:ext cx="621432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1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1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19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60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4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4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6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8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5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7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4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0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0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ublechooz.in2p3.fr/" TargetMode="External"/><Relationship Id="rId2" Type="http://schemas.openxmlformats.org/officeDocument/2006/relationships/hyperlink" Target="http://dayabay.ihep.ac.cn/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neutrino2016.iopconfs.org/hom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7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7.pn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1D1D57"/>
            </a:gs>
            <a:gs pos="79000">
              <a:srgbClr val="2C2C84"/>
            </a:gs>
            <a:gs pos="97000">
              <a:srgbClr val="1D1D57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" t="-38593" r="-1097" b="38593"/>
          <a:stretch/>
        </p:blipFill>
        <p:spPr>
          <a:xfrm>
            <a:off x="-167084" y="-4242352"/>
            <a:ext cx="9593890" cy="639592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9" name="Textfeld 28"/>
          <p:cNvSpPr txBox="1"/>
          <p:nvPr/>
        </p:nvSpPr>
        <p:spPr>
          <a:xfrm>
            <a:off x="4049732" y="6478729"/>
            <a:ext cx="513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Achim Stahl – RWTH Aachen University – JARA-FAME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522223" y="959056"/>
            <a:ext cx="4129657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de-DE" sz="3600" b="1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sz="3600" b="1" dirty="0" err="1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Reactor</a:t>
            </a:r>
            <a:r>
              <a:rPr lang="de-DE" sz="3600" b="1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Neutrinos</a:t>
            </a:r>
            <a:endParaRPr lang="de-DE" sz="3600" b="1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13944" y="2803386"/>
            <a:ext cx="5181418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smtClean="0">
                <a:ln/>
                <a:solidFill>
                  <a:srgbClr val="A5A5A5"/>
                </a:solidFill>
              </a:rPr>
              <a:t>3.5 Experiments &amp; </a:t>
            </a:r>
            <a:r>
              <a:rPr lang="de-DE" sz="3600" b="1" dirty="0" err="1" smtClean="0">
                <a:ln/>
                <a:solidFill>
                  <a:srgbClr val="A5A5A5"/>
                </a:solidFill>
              </a:rPr>
              <a:t>Results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66" y="3703879"/>
            <a:ext cx="2379384" cy="2275933"/>
          </a:xfrm>
          <a:prstGeom prst="roundRect">
            <a:avLst/>
          </a:prstGeom>
          <a:solidFill>
            <a:schemeClr val="bg1"/>
          </a:solidFill>
          <a:effectLst>
            <a:softEdge rad="63500"/>
          </a:effec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85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1D1D57"/>
            </a:gs>
            <a:gs pos="79000">
              <a:srgbClr val="2C2C84"/>
            </a:gs>
            <a:gs pos="97000">
              <a:srgbClr val="1D1D57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" t="-38593" r="-1097" b="38593"/>
          <a:stretch/>
        </p:blipFill>
        <p:spPr>
          <a:xfrm>
            <a:off x="-167084" y="-4242352"/>
            <a:ext cx="9593890" cy="639592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9" name="Textfeld 28"/>
          <p:cNvSpPr txBox="1"/>
          <p:nvPr/>
        </p:nvSpPr>
        <p:spPr>
          <a:xfrm>
            <a:off x="4049732" y="6478729"/>
            <a:ext cx="513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Achim Stahl – RWTH Aachen University – JARA-FAME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522223" y="959056"/>
            <a:ext cx="4129657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de-DE" sz="3600" b="1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sz="3600" b="1" dirty="0" err="1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Reactor</a:t>
            </a:r>
            <a:r>
              <a:rPr lang="de-DE" sz="3600" b="1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Neutrinos</a:t>
            </a:r>
            <a:endParaRPr lang="de-DE" sz="3600" b="1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13944" y="2803386"/>
            <a:ext cx="2196435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smtClean="0">
                <a:ln/>
                <a:solidFill>
                  <a:srgbClr val="A5A5A5"/>
                </a:solidFill>
              </a:rPr>
              <a:t>Discussion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66" y="3703879"/>
            <a:ext cx="2379384" cy="2275933"/>
          </a:xfrm>
          <a:prstGeom prst="roundRect">
            <a:avLst/>
          </a:prstGeom>
          <a:solidFill>
            <a:schemeClr val="bg1"/>
          </a:solidFill>
          <a:effectLst>
            <a:softEdge rad="63500"/>
          </a:effec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Achim Stahl, 5. Oct.‘18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86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23" y="1500187"/>
            <a:ext cx="8620125" cy="279082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9382" y="0"/>
            <a:ext cx="60035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4800" b="1" cap="all" dirty="0" err="1" smtClean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Flux</a:t>
            </a:r>
            <a:r>
              <a:rPr lang="de-DE" sz="4800" b="1" cap="all" dirty="0" smtClean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sz="4800" b="1" cap="all" dirty="0" err="1" smtClean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Normalization</a:t>
            </a:r>
            <a:endParaRPr lang="de-DE" sz="4800" b="1" cap="all" spc="0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54629" y="4386943"/>
            <a:ext cx="179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Far</a:t>
            </a:r>
            <a:r>
              <a:rPr lang="de-DE" dirty="0" smtClean="0"/>
              <a:t> Data – MC Fit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660572" y="4386943"/>
            <a:ext cx="241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Far</a:t>
            </a:r>
            <a:r>
              <a:rPr lang="de-DE" dirty="0" smtClean="0"/>
              <a:t> Data – </a:t>
            </a:r>
            <a:r>
              <a:rPr lang="de-DE" dirty="0" err="1" smtClean="0"/>
              <a:t>Near</a:t>
            </a:r>
            <a:r>
              <a:rPr lang="de-DE" dirty="0" smtClean="0"/>
              <a:t> Data Fit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5. Oct.‘18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79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9" y="1381125"/>
            <a:ext cx="9001125" cy="3028950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21" y="245059"/>
            <a:ext cx="1918388" cy="88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5. Oct.‘18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2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980728"/>
            <a:ext cx="8820472" cy="526193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073" y="114980"/>
            <a:ext cx="269716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5. Oct.‘18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40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579" y="1594076"/>
            <a:ext cx="4124325" cy="4105275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72" y="409040"/>
            <a:ext cx="1125960" cy="88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5. Oct.‘18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68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66057" y="609600"/>
            <a:ext cx="7320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Find potential </a:t>
            </a:r>
            <a:r>
              <a:rPr lang="de-DE" dirty="0" err="1" smtClean="0"/>
              <a:t>explenations</a:t>
            </a:r>
            <a:r>
              <a:rPr lang="de-DE" dirty="0" smtClean="0"/>
              <a:t> of the </a:t>
            </a:r>
            <a:r>
              <a:rPr lang="de-DE" dirty="0" err="1" smtClean="0"/>
              <a:t>bump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Inspect</a:t>
            </a:r>
            <a:r>
              <a:rPr lang="de-DE" dirty="0" smtClean="0"/>
              <a:t> the </a:t>
            </a:r>
            <a:r>
              <a:rPr lang="de-DE" dirty="0" err="1" smtClean="0"/>
              <a:t>published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: Find </a:t>
            </a:r>
            <a:r>
              <a:rPr lang="de-DE" dirty="0" err="1" smtClean="0"/>
              <a:t>arguments</a:t>
            </a:r>
            <a:r>
              <a:rPr lang="de-DE" dirty="0" smtClean="0"/>
              <a:t> pro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</a:t>
            </a:r>
            <a:r>
              <a:rPr lang="de-DE" dirty="0" smtClean="0"/>
              <a:t> the </a:t>
            </a:r>
            <a:r>
              <a:rPr lang="de-DE" dirty="0" err="1" smtClean="0"/>
              <a:t>explanations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519808" y="1763486"/>
            <a:ext cx="4062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dayabay.ihep.ac.cn/</a:t>
            </a:r>
            <a:endParaRPr lang="de-DE" dirty="0" smtClean="0"/>
          </a:p>
          <a:p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doublechooz.in2p3.fr</a:t>
            </a:r>
            <a:endParaRPr lang="de-DE" dirty="0" smtClean="0"/>
          </a:p>
          <a:p>
            <a:r>
              <a:rPr lang="de-DE" dirty="0">
                <a:hlinkClick r:id="rId4"/>
              </a:rPr>
              <a:t>http://</a:t>
            </a:r>
            <a:r>
              <a:rPr lang="de-DE" dirty="0" smtClean="0">
                <a:hlinkClick r:id="rId4"/>
              </a:rPr>
              <a:t>neutrino2016.iopconfs.org/home</a:t>
            </a: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5. Oct.‘18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r="413"/>
          <a:stretch/>
        </p:blipFill>
        <p:spPr bwMode="auto">
          <a:xfrm>
            <a:off x="323912" y="908721"/>
            <a:ext cx="3456000" cy="179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4" b="9204"/>
          <a:stretch/>
        </p:blipFill>
        <p:spPr bwMode="auto">
          <a:xfrm>
            <a:off x="323912" y="2816953"/>
            <a:ext cx="3456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r="800"/>
          <a:stretch/>
        </p:blipFill>
        <p:spPr bwMode="auto">
          <a:xfrm>
            <a:off x="323912" y="4725344"/>
            <a:ext cx="3456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39382" y="0"/>
            <a:ext cx="53817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4800" b="1" cap="all" dirty="0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The 3 Experiments</a:t>
            </a:r>
            <a:endParaRPr lang="de-DE" sz="4800" b="1" cap="all" dirty="0">
              <a:ln w="0"/>
              <a:solidFill>
                <a:srgbClr val="1F497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3912" y="908721"/>
            <a:ext cx="149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Double </a:t>
            </a:r>
            <a:r>
              <a:rPr lang="de-DE" dirty="0" err="1" smtClean="0">
                <a:solidFill>
                  <a:prstClr val="black"/>
                </a:solidFill>
              </a:rPr>
              <a:t>Chooz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3912" y="4734031"/>
            <a:ext cx="103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prstClr val="black"/>
                </a:solidFill>
              </a:rPr>
              <a:t>Daya</a:t>
            </a:r>
            <a:r>
              <a:rPr lang="de-DE" dirty="0" smtClean="0">
                <a:solidFill>
                  <a:prstClr val="black"/>
                </a:solidFill>
              </a:rPr>
              <a:t> Bay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912" y="2816932"/>
            <a:ext cx="66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Reno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205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3336747"/>
            <a:ext cx="269716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49" y="5185226"/>
            <a:ext cx="1125960" cy="88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35" y="1366288"/>
            <a:ext cx="1918388" cy="88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8460432" y="6453336"/>
            <a:ext cx="621432" cy="365125"/>
          </a:xfrm>
        </p:spPr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5. Oct.‘18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3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/>
        </p:nvGrpSpPr>
        <p:grpSpPr>
          <a:xfrm>
            <a:off x="6996750" y="908720"/>
            <a:ext cx="1595216" cy="684076"/>
            <a:chOff x="6996750" y="152636"/>
            <a:chExt cx="1595216" cy="684076"/>
          </a:xfrm>
        </p:grpSpPr>
        <p:sp>
          <p:nvSpPr>
            <p:cNvPr id="53" name="Ellipse 52"/>
            <p:cNvSpPr/>
            <p:nvPr/>
          </p:nvSpPr>
          <p:spPr>
            <a:xfrm>
              <a:off x="6996750" y="247292"/>
              <a:ext cx="180020" cy="1800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7176770" y="152636"/>
              <a:ext cx="1415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prstClr val="black"/>
                  </a:solidFill>
                </a:rPr>
                <a:t>r</a:t>
              </a:r>
              <a:r>
                <a:rPr lang="de-DE" dirty="0" err="1" smtClean="0">
                  <a:solidFill>
                    <a:prstClr val="black"/>
                  </a:solidFill>
                </a:rPr>
                <a:t>eactor</a:t>
              </a:r>
              <a:r>
                <a:rPr lang="de-DE" dirty="0" smtClean="0">
                  <a:solidFill>
                    <a:prstClr val="black"/>
                  </a:solidFill>
                </a:rPr>
                <a:t> </a:t>
              </a:r>
              <a:r>
                <a:rPr lang="de-DE" dirty="0" err="1" smtClean="0">
                  <a:solidFill>
                    <a:prstClr val="black"/>
                  </a:solidFill>
                </a:rPr>
                <a:t>cores</a:t>
              </a:r>
              <a:endParaRPr lang="de-DE" dirty="0">
                <a:solidFill>
                  <a:prstClr val="black"/>
                </a:solidFill>
              </a:endParaRPr>
            </a:p>
          </p:txBody>
        </p:sp>
        <p:sp>
          <p:nvSpPr>
            <p:cNvPr id="56" name="Ellipse 55"/>
            <p:cNvSpPr/>
            <p:nvPr/>
          </p:nvSpPr>
          <p:spPr>
            <a:xfrm>
              <a:off x="6996750" y="562036"/>
              <a:ext cx="180020" cy="1800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7176770" y="467380"/>
              <a:ext cx="107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prstClr val="black"/>
                  </a:solidFill>
                </a:rPr>
                <a:t>detectors</a:t>
              </a:r>
              <a:endParaRPr lang="de-DE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Rechteck 32"/>
          <p:cNvSpPr/>
          <p:nvPr/>
        </p:nvSpPr>
        <p:spPr>
          <a:xfrm>
            <a:off x="4104228" y="2780928"/>
            <a:ext cx="252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24" name="Gerade Verbindung 23"/>
          <p:cNvCxnSpPr/>
          <p:nvPr/>
        </p:nvCxnSpPr>
        <p:spPr>
          <a:xfrm>
            <a:off x="4720837" y="2870938"/>
            <a:ext cx="0" cy="155653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4103948" y="872716"/>
            <a:ext cx="252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18" name="Gerade Verbindung 17"/>
          <p:cNvCxnSpPr>
            <a:stCxn id="14" idx="5"/>
            <a:endCxn id="5" idx="4"/>
          </p:cNvCxnSpPr>
          <p:nvPr/>
        </p:nvCxnSpPr>
        <p:spPr>
          <a:xfrm flipH="1" flipV="1">
            <a:off x="5331166" y="1368063"/>
            <a:ext cx="510615" cy="564054"/>
          </a:xfrm>
          <a:prstGeom prst="line">
            <a:avLst/>
          </a:prstGeom>
          <a:ln w="28575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>
            <a:stCxn id="13" idx="3"/>
            <a:endCxn id="5" idx="4"/>
          </p:cNvCxnSpPr>
          <p:nvPr/>
        </p:nvCxnSpPr>
        <p:spPr>
          <a:xfrm flipV="1">
            <a:off x="4550645" y="1368063"/>
            <a:ext cx="780521" cy="11704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r="413"/>
          <a:stretch/>
        </p:blipFill>
        <p:spPr bwMode="auto">
          <a:xfrm>
            <a:off x="323912" y="908721"/>
            <a:ext cx="3456000" cy="179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4" b="9204"/>
          <a:stretch/>
        </p:blipFill>
        <p:spPr bwMode="auto">
          <a:xfrm>
            <a:off x="323912" y="2816953"/>
            <a:ext cx="3456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r="800"/>
          <a:stretch/>
        </p:blipFill>
        <p:spPr bwMode="auto">
          <a:xfrm>
            <a:off x="323912" y="4725344"/>
            <a:ext cx="3456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39382" y="0"/>
            <a:ext cx="53817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4800" b="1" cap="all" dirty="0" smtClean="0">
                <a:ln w="0"/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The 3 Experiments</a:t>
            </a:r>
            <a:endParaRPr lang="de-DE" sz="4800" b="1" cap="all" dirty="0">
              <a:ln w="0"/>
              <a:solidFill>
                <a:srgbClr val="1F497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3912" y="908721"/>
            <a:ext cx="149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Double </a:t>
            </a:r>
            <a:r>
              <a:rPr lang="de-DE" dirty="0" err="1" smtClean="0">
                <a:solidFill>
                  <a:prstClr val="black"/>
                </a:solidFill>
              </a:rPr>
              <a:t>Chooz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3912" y="4734031"/>
            <a:ext cx="103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prstClr val="black"/>
                </a:solidFill>
              </a:rPr>
              <a:t>Daya</a:t>
            </a:r>
            <a:r>
              <a:rPr lang="de-DE" dirty="0" smtClean="0">
                <a:solidFill>
                  <a:prstClr val="black"/>
                </a:solidFill>
              </a:rPr>
              <a:t> Bay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912" y="2816932"/>
            <a:ext cx="66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Reno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5241156" y="1188043"/>
            <a:ext cx="180020" cy="1800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256076" y="1412776"/>
            <a:ext cx="180020" cy="1800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524282" y="2384884"/>
            <a:ext cx="180020" cy="1800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5688124" y="1778460"/>
            <a:ext cx="180020" cy="1800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 rot="18331507">
            <a:off x="4574458" y="1670739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prstClr val="black"/>
                </a:solidFill>
              </a:rPr>
              <a:t>1050 m</a:t>
            </a:r>
          </a:p>
          <a:p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 rot="2686235">
            <a:off x="5247403" y="1377597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prstClr val="black"/>
                </a:solidFill>
              </a:rPr>
              <a:t>4</a:t>
            </a:r>
            <a:r>
              <a:rPr lang="de-DE" sz="1400" dirty="0" smtClean="0">
                <a:solidFill>
                  <a:prstClr val="black"/>
                </a:solidFill>
              </a:rPr>
              <a:t>00 m</a:t>
            </a:r>
          </a:p>
          <a:p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824028" y="872716"/>
            <a:ext cx="1010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8.5 </a:t>
            </a:r>
            <a:r>
              <a:rPr lang="de-DE" dirty="0" err="1" smtClean="0">
                <a:solidFill>
                  <a:prstClr val="black"/>
                </a:solidFill>
              </a:rPr>
              <a:t>GW</a:t>
            </a:r>
            <a:r>
              <a:rPr lang="de-DE" baseline="-25000" dirty="0" err="1" smtClean="0">
                <a:solidFill>
                  <a:prstClr val="black"/>
                </a:solidFill>
              </a:rPr>
              <a:t>th</a:t>
            </a:r>
            <a:endParaRPr lang="de-DE" baseline="-250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193370" y="227687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8t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813550" y="169151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8t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4644008" y="2780928"/>
            <a:ext cx="180020" cy="1800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4644008" y="3104964"/>
            <a:ext cx="180020" cy="1800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644008" y="3429000"/>
            <a:ext cx="180020" cy="1800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4644008" y="3753036"/>
            <a:ext cx="180020" cy="1800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4644008" y="4077072"/>
            <a:ext cx="180020" cy="1800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4644008" y="4401108"/>
            <a:ext cx="180020" cy="1800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4103948" y="4689340"/>
            <a:ext cx="252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4319972" y="3602582"/>
            <a:ext cx="180020" cy="1800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6178463" y="3602582"/>
            <a:ext cx="180020" cy="1800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2049" name="Gerade Verbindung 2048"/>
          <p:cNvCxnSpPr/>
          <p:nvPr/>
        </p:nvCxnSpPr>
        <p:spPr>
          <a:xfrm>
            <a:off x="4499992" y="3692592"/>
            <a:ext cx="16784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feld 2053"/>
          <p:cNvSpPr txBox="1"/>
          <p:nvPr/>
        </p:nvSpPr>
        <p:spPr>
          <a:xfrm>
            <a:off x="4105678" y="3445259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prstClr val="black"/>
                </a:solidFill>
              </a:rPr>
              <a:t>290 m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5148064" y="3445259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prstClr val="black"/>
                </a:solidFill>
              </a:rPr>
              <a:t>1380 m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4148359" y="3681028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16t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012160" y="3681028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16t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4785346" y="2735632"/>
            <a:ext cx="112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16.8 </a:t>
            </a:r>
            <a:r>
              <a:rPr lang="de-DE" dirty="0" err="1" smtClean="0">
                <a:solidFill>
                  <a:prstClr val="black"/>
                </a:solidFill>
              </a:rPr>
              <a:t>GW</a:t>
            </a:r>
            <a:r>
              <a:rPr lang="de-DE" baseline="-25000" dirty="0" err="1" smtClean="0">
                <a:solidFill>
                  <a:prstClr val="black"/>
                </a:solidFill>
              </a:rPr>
              <a:t>th</a:t>
            </a:r>
            <a:endParaRPr lang="de-DE" baseline="-25000" dirty="0">
              <a:solidFill>
                <a:prstClr val="black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6840252" y="872716"/>
            <a:ext cx="2192397" cy="5004556"/>
            <a:chOff x="6840252" y="872716"/>
            <a:chExt cx="2192397" cy="5004556"/>
          </a:xfrm>
        </p:grpSpPr>
        <p:sp>
          <p:nvSpPr>
            <p:cNvPr id="47" name="Rechteck 46"/>
            <p:cNvSpPr/>
            <p:nvPr/>
          </p:nvSpPr>
          <p:spPr>
            <a:xfrm>
              <a:off x="6912260" y="872716"/>
              <a:ext cx="2052228" cy="9359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055" name="Textfeld 2054"/>
            <p:cNvSpPr txBox="1"/>
            <p:nvPr/>
          </p:nvSpPr>
          <p:spPr>
            <a:xfrm>
              <a:off x="6912260" y="908721"/>
              <a:ext cx="21203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 smtClean="0">
                  <a:solidFill>
                    <a:prstClr val="black"/>
                  </a:solidFill>
                </a:rPr>
                <a:t>energy</a:t>
              </a:r>
              <a:r>
                <a:rPr lang="de-DE" sz="1600" dirty="0" smtClean="0">
                  <a:solidFill>
                    <a:prstClr val="black"/>
                  </a:solidFill>
                </a:rPr>
                <a:t> </a:t>
              </a:r>
              <a:r>
                <a:rPr lang="de-DE" sz="1600" dirty="0" err="1" smtClean="0">
                  <a:solidFill>
                    <a:prstClr val="black"/>
                  </a:solidFill>
                </a:rPr>
                <a:t>res</a:t>
              </a:r>
              <a:r>
                <a:rPr lang="de-DE" sz="1600" dirty="0" smtClean="0">
                  <a:solidFill>
                    <a:prstClr val="black"/>
                  </a:solidFill>
                </a:rPr>
                <a:t>. 6% (1 </a:t>
              </a:r>
              <a:r>
                <a:rPr lang="de-DE" sz="1600" dirty="0" err="1" smtClean="0">
                  <a:solidFill>
                    <a:prstClr val="black"/>
                  </a:solidFill>
                </a:rPr>
                <a:t>MeV</a:t>
              </a:r>
              <a:r>
                <a:rPr lang="de-DE" sz="1600" dirty="0" smtClean="0">
                  <a:solidFill>
                    <a:prstClr val="black"/>
                  </a:solidFill>
                </a:rPr>
                <a:t>)</a:t>
              </a:r>
            </a:p>
            <a:p>
              <a:r>
                <a:rPr lang="de-DE" sz="1600" dirty="0" err="1" smtClean="0">
                  <a:solidFill>
                    <a:prstClr val="black"/>
                  </a:solidFill>
                </a:rPr>
                <a:t>overburden</a:t>
              </a:r>
              <a:r>
                <a:rPr lang="de-DE" sz="1600" dirty="0" smtClean="0">
                  <a:solidFill>
                    <a:prstClr val="black"/>
                  </a:solidFill>
                </a:rPr>
                <a:t>: 300m</a:t>
              </a:r>
            </a:p>
            <a:p>
              <a:r>
                <a:rPr lang="de-DE" sz="1600" dirty="0" err="1" smtClean="0">
                  <a:solidFill>
                    <a:prstClr val="black"/>
                  </a:solidFill>
                </a:rPr>
                <a:t>statistics</a:t>
              </a:r>
              <a:r>
                <a:rPr lang="de-DE" sz="1600" dirty="0" smtClean="0">
                  <a:solidFill>
                    <a:prstClr val="black"/>
                  </a:solidFill>
                </a:rPr>
                <a:t>: 18 000 IBD</a:t>
              </a:r>
              <a:endParaRPr lang="de-DE" sz="1600" dirty="0">
                <a:solidFill>
                  <a:prstClr val="black"/>
                </a:solidFill>
              </a:endParaRPr>
            </a:p>
          </p:txBody>
        </p:sp>
        <p:sp>
          <p:nvSpPr>
            <p:cNvPr id="49" name="Rechteck 48"/>
            <p:cNvSpPr/>
            <p:nvPr/>
          </p:nvSpPr>
          <p:spPr>
            <a:xfrm>
              <a:off x="6912260" y="2780928"/>
              <a:ext cx="2052228" cy="9359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6912260" y="2816933"/>
              <a:ext cx="21203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 smtClean="0">
                  <a:solidFill>
                    <a:prstClr val="black"/>
                  </a:solidFill>
                </a:rPr>
                <a:t>energy</a:t>
              </a:r>
              <a:r>
                <a:rPr lang="de-DE" sz="1600" dirty="0" smtClean="0">
                  <a:solidFill>
                    <a:prstClr val="black"/>
                  </a:solidFill>
                </a:rPr>
                <a:t> </a:t>
              </a:r>
              <a:r>
                <a:rPr lang="de-DE" sz="1600" dirty="0" err="1" smtClean="0">
                  <a:solidFill>
                    <a:prstClr val="black"/>
                  </a:solidFill>
                </a:rPr>
                <a:t>res</a:t>
              </a:r>
              <a:r>
                <a:rPr lang="de-DE" sz="1600" dirty="0" smtClean="0">
                  <a:solidFill>
                    <a:prstClr val="black"/>
                  </a:solidFill>
                </a:rPr>
                <a:t>. 7% (1 </a:t>
              </a:r>
              <a:r>
                <a:rPr lang="de-DE" sz="1600" dirty="0" err="1" smtClean="0">
                  <a:solidFill>
                    <a:prstClr val="black"/>
                  </a:solidFill>
                </a:rPr>
                <a:t>MeV</a:t>
              </a:r>
              <a:r>
                <a:rPr lang="de-DE" sz="1600" dirty="0" smtClean="0">
                  <a:solidFill>
                    <a:prstClr val="black"/>
                  </a:solidFill>
                </a:rPr>
                <a:t>)</a:t>
              </a:r>
            </a:p>
            <a:p>
              <a:r>
                <a:rPr lang="de-DE" sz="1600" dirty="0" err="1" smtClean="0">
                  <a:solidFill>
                    <a:prstClr val="black"/>
                  </a:solidFill>
                </a:rPr>
                <a:t>overburden</a:t>
              </a:r>
              <a:r>
                <a:rPr lang="de-DE" sz="1600" dirty="0" smtClean="0">
                  <a:solidFill>
                    <a:prstClr val="black"/>
                  </a:solidFill>
                </a:rPr>
                <a:t>: 450m</a:t>
              </a:r>
            </a:p>
            <a:p>
              <a:r>
                <a:rPr lang="de-DE" sz="1600" dirty="0" err="1" smtClean="0">
                  <a:solidFill>
                    <a:prstClr val="black"/>
                  </a:solidFill>
                </a:rPr>
                <a:t>statistics</a:t>
              </a:r>
              <a:r>
                <a:rPr lang="de-DE" sz="1600" dirty="0" smtClean="0">
                  <a:solidFill>
                    <a:prstClr val="black"/>
                  </a:solidFill>
                </a:rPr>
                <a:t>: 52 000 IBD</a:t>
              </a:r>
              <a:endParaRPr lang="de-DE" sz="1600" dirty="0">
                <a:solidFill>
                  <a:prstClr val="black"/>
                </a:solidFill>
              </a:endParaRPr>
            </a:p>
          </p:txBody>
        </p:sp>
        <p:sp>
          <p:nvSpPr>
            <p:cNvPr id="51" name="Rechteck 50"/>
            <p:cNvSpPr/>
            <p:nvPr/>
          </p:nvSpPr>
          <p:spPr>
            <a:xfrm>
              <a:off x="6912260" y="4689140"/>
              <a:ext cx="2052228" cy="9359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6912260" y="4725145"/>
              <a:ext cx="21203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 smtClean="0">
                  <a:solidFill>
                    <a:prstClr val="black"/>
                  </a:solidFill>
                </a:rPr>
                <a:t>energy</a:t>
              </a:r>
              <a:r>
                <a:rPr lang="de-DE" sz="1600" dirty="0" smtClean="0">
                  <a:solidFill>
                    <a:prstClr val="black"/>
                  </a:solidFill>
                </a:rPr>
                <a:t> </a:t>
              </a:r>
              <a:r>
                <a:rPr lang="de-DE" sz="1600" dirty="0" err="1" smtClean="0">
                  <a:solidFill>
                    <a:prstClr val="black"/>
                  </a:solidFill>
                </a:rPr>
                <a:t>res</a:t>
              </a:r>
              <a:r>
                <a:rPr lang="de-DE" sz="1600" dirty="0" smtClean="0">
                  <a:solidFill>
                    <a:prstClr val="black"/>
                  </a:solidFill>
                </a:rPr>
                <a:t>. 8% (1 </a:t>
              </a:r>
              <a:r>
                <a:rPr lang="de-DE" sz="1600" dirty="0" err="1" smtClean="0">
                  <a:solidFill>
                    <a:prstClr val="black"/>
                  </a:solidFill>
                </a:rPr>
                <a:t>MeV</a:t>
              </a:r>
              <a:r>
                <a:rPr lang="de-DE" sz="1600" dirty="0" smtClean="0">
                  <a:solidFill>
                    <a:prstClr val="black"/>
                  </a:solidFill>
                </a:rPr>
                <a:t>)</a:t>
              </a:r>
            </a:p>
            <a:p>
              <a:r>
                <a:rPr lang="de-DE" sz="1600" dirty="0" err="1" smtClean="0">
                  <a:solidFill>
                    <a:prstClr val="black"/>
                  </a:solidFill>
                </a:rPr>
                <a:t>overburden</a:t>
              </a:r>
              <a:r>
                <a:rPr lang="de-DE" sz="1600" dirty="0" smtClean="0">
                  <a:solidFill>
                    <a:prstClr val="black"/>
                  </a:solidFill>
                </a:rPr>
                <a:t>: 860m</a:t>
              </a:r>
            </a:p>
            <a:p>
              <a:r>
                <a:rPr lang="de-DE" sz="1600" dirty="0" err="1" smtClean="0">
                  <a:solidFill>
                    <a:prstClr val="black"/>
                  </a:solidFill>
                </a:rPr>
                <a:t>statistics</a:t>
              </a:r>
              <a:r>
                <a:rPr lang="de-DE" sz="1600" dirty="0" smtClean="0">
                  <a:solidFill>
                    <a:prstClr val="black"/>
                  </a:solidFill>
                </a:rPr>
                <a:t>: 150 000 IBD</a:t>
              </a:r>
              <a:endParaRPr lang="de-DE" sz="1600" dirty="0">
                <a:solidFill>
                  <a:prstClr val="black"/>
                </a:solidFill>
              </a:endParaRPr>
            </a:p>
          </p:txBody>
        </p:sp>
        <p:sp>
          <p:nvSpPr>
            <p:cNvPr id="2056" name="Textfeld 2055"/>
            <p:cNvSpPr txBox="1"/>
            <p:nvPr/>
          </p:nvSpPr>
          <p:spPr>
            <a:xfrm>
              <a:off x="6840252" y="1783849"/>
              <a:ext cx="9230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>
                  <a:solidFill>
                    <a:prstClr val="black"/>
                  </a:solidFill>
                </a:rPr>
                <a:t>far</a:t>
              </a:r>
              <a:r>
                <a:rPr lang="de-DE" sz="1200" dirty="0" smtClean="0">
                  <a:solidFill>
                    <a:prstClr val="black"/>
                  </a:solidFill>
                </a:rPr>
                <a:t> </a:t>
              </a:r>
              <a:r>
                <a:rPr lang="de-DE" sz="1200" dirty="0" err="1" smtClean="0">
                  <a:solidFill>
                    <a:prstClr val="black"/>
                  </a:solidFill>
                </a:rPr>
                <a:t>detector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6840252" y="3692061"/>
              <a:ext cx="9230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>
                  <a:solidFill>
                    <a:prstClr val="black"/>
                  </a:solidFill>
                </a:rPr>
                <a:t>far</a:t>
              </a:r>
              <a:r>
                <a:rPr lang="de-DE" sz="1200" dirty="0" smtClean="0">
                  <a:solidFill>
                    <a:prstClr val="black"/>
                  </a:solidFill>
                </a:rPr>
                <a:t> </a:t>
              </a:r>
              <a:r>
                <a:rPr lang="de-DE" sz="1200" dirty="0" err="1" smtClean="0">
                  <a:solidFill>
                    <a:prstClr val="black"/>
                  </a:solidFill>
                </a:rPr>
                <a:t>detector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6840252" y="5600273"/>
              <a:ext cx="9230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>
                  <a:solidFill>
                    <a:prstClr val="black"/>
                  </a:solidFill>
                </a:rPr>
                <a:t>far</a:t>
              </a:r>
              <a:r>
                <a:rPr lang="de-DE" sz="1200" dirty="0" smtClean="0">
                  <a:solidFill>
                    <a:prstClr val="black"/>
                  </a:solidFill>
                </a:rPr>
                <a:t> </a:t>
              </a:r>
              <a:r>
                <a:rPr lang="de-DE" sz="1200" dirty="0" err="1" smtClean="0">
                  <a:solidFill>
                    <a:prstClr val="black"/>
                  </a:solidFill>
                </a:rPr>
                <a:t>detector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8" name="Ellipse 57"/>
          <p:cNvSpPr/>
          <p:nvPr/>
        </p:nvSpPr>
        <p:spPr>
          <a:xfrm>
            <a:off x="4657190" y="4749912"/>
            <a:ext cx="180020" cy="1800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4760808" y="4749912"/>
            <a:ext cx="180020" cy="1800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4864426" y="4749912"/>
            <a:ext cx="180020" cy="1800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4968044" y="4749912"/>
            <a:ext cx="180020" cy="1800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5692518" y="5301208"/>
            <a:ext cx="180020" cy="1800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5796136" y="5301208"/>
            <a:ext cx="180020" cy="1800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5260470" y="5985284"/>
            <a:ext cx="180020" cy="1800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5364088" y="5985284"/>
            <a:ext cx="180020" cy="1800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6120172" y="5373216"/>
            <a:ext cx="180020" cy="1800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6048164" y="5471610"/>
            <a:ext cx="180020" cy="1800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5881524" y="5670866"/>
            <a:ext cx="180020" cy="1800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5838830" y="5733256"/>
            <a:ext cx="180020" cy="1800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5080450" y="6273316"/>
            <a:ext cx="180020" cy="1800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5186726" y="6277752"/>
            <a:ext cx="180020" cy="1800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4824028" y="5849715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40t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5608763" y="4972436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40t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4211960" y="4655256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8</a:t>
            </a:r>
            <a:r>
              <a:rPr lang="de-DE" dirty="0" smtClean="0">
                <a:solidFill>
                  <a:prstClr val="black"/>
                </a:solidFill>
              </a:rPr>
              <a:t>0t</a:t>
            </a:r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75" name="Gerade Verbindung 74"/>
          <p:cNvCxnSpPr>
            <a:stCxn id="71" idx="2"/>
          </p:cNvCxnSpPr>
          <p:nvPr/>
        </p:nvCxnSpPr>
        <p:spPr>
          <a:xfrm flipV="1">
            <a:off x="5186726" y="6075294"/>
            <a:ext cx="208087" cy="292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>
            <a:stCxn id="67" idx="0"/>
          </p:cNvCxnSpPr>
          <p:nvPr/>
        </p:nvCxnSpPr>
        <p:spPr>
          <a:xfrm flipH="1" flipV="1">
            <a:off x="5841781" y="5373845"/>
            <a:ext cx="296393" cy="97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>
            <a:stCxn id="69" idx="7"/>
          </p:cNvCxnSpPr>
          <p:nvPr/>
        </p:nvCxnSpPr>
        <p:spPr>
          <a:xfrm flipH="1" flipV="1">
            <a:off x="5834819" y="5377761"/>
            <a:ext cx="157668" cy="3818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81"/>
          <p:cNvCxnSpPr/>
          <p:nvPr/>
        </p:nvCxnSpPr>
        <p:spPr>
          <a:xfrm flipH="1" flipV="1">
            <a:off x="4889210" y="4833659"/>
            <a:ext cx="803308" cy="1151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feld 83"/>
          <p:cNvSpPr txBox="1"/>
          <p:nvPr/>
        </p:nvSpPr>
        <p:spPr>
          <a:xfrm>
            <a:off x="5256076" y="6093296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prstClr val="black"/>
                </a:solidFill>
              </a:rPr>
              <a:t>365 m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6018710" y="5569495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prstClr val="black"/>
                </a:solidFill>
              </a:rPr>
              <a:t>490 m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 rot="3322889">
            <a:off x="4953065" y="5201474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prstClr val="black"/>
                </a:solidFill>
              </a:rPr>
              <a:t>1650 m</a:t>
            </a:r>
          </a:p>
          <a:p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4103250" y="5428411"/>
            <a:ext cx="112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17.4 </a:t>
            </a:r>
            <a:r>
              <a:rPr lang="de-DE" dirty="0" err="1" smtClean="0">
                <a:solidFill>
                  <a:prstClr val="black"/>
                </a:solidFill>
              </a:rPr>
              <a:t>GW</a:t>
            </a:r>
            <a:r>
              <a:rPr lang="de-DE" baseline="-25000" dirty="0" err="1" smtClean="0">
                <a:solidFill>
                  <a:prstClr val="black"/>
                </a:solidFill>
              </a:rPr>
              <a:t>th</a:t>
            </a:r>
            <a:endParaRPr lang="de-DE" baseline="-25000" dirty="0">
              <a:solidFill>
                <a:prstClr val="black"/>
              </a:solidFill>
            </a:endParaRP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5. Oct.‘18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4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3159654" y="346734"/>
            <a:ext cx="42671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4800" b="1" cap="all" dirty="0" smtClean="0">
                <a:ln w="0"/>
                <a:solidFill>
                  <a:srgbClr val="44546A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Double </a:t>
            </a:r>
            <a:r>
              <a:rPr lang="de-DE" sz="4800" b="1" cap="all" dirty="0" err="1" smtClean="0">
                <a:ln w="0"/>
                <a:solidFill>
                  <a:srgbClr val="44546A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Chooz</a:t>
            </a:r>
            <a:endParaRPr lang="de-DE" sz="4800" b="1" cap="all" dirty="0">
              <a:ln w="0"/>
              <a:solidFill>
                <a:srgbClr val="44546A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http://www.institut3b.physik.rwth-aachen.de/global/show_picture.asp?id=aaaaaaaaaaiuihw&amp;w2=672&amp;h2=447&amp;clip=center,672,447&amp;q=77&amp;meta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90" y="975051"/>
            <a:ext cx="8071798" cy="536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97" y="6217604"/>
            <a:ext cx="1259930" cy="54137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252502" y="6280057"/>
            <a:ext cx="1075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prstClr val="black"/>
                </a:solidFill>
              </a:rPr>
              <a:t>supported</a:t>
            </a:r>
            <a:r>
              <a:rPr lang="de-DE" sz="1200" dirty="0" smtClean="0">
                <a:solidFill>
                  <a:prstClr val="black"/>
                </a:solidFill>
              </a:rPr>
              <a:t> </a:t>
            </a:r>
            <a:r>
              <a:rPr lang="de-DE" sz="1200" dirty="0" err="1">
                <a:solidFill>
                  <a:prstClr val="black"/>
                </a:solidFill>
              </a:rPr>
              <a:t>by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fld id="{FFBF1741-2752-433D-9013-9B281C2FF6F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5. Oct.‘18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1457107"/>
            <a:ext cx="9143244" cy="394378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9382" y="0"/>
            <a:ext cx="47652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4800" b="1" cap="all" dirty="0" smtClean="0">
                <a:ln w="0"/>
                <a:solidFill>
                  <a:srgbClr val="44546A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DAYA Bay: </a:t>
            </a:r>
            <a:r>
              <a:rPr lang="de-DE" sz="4800" b="1" cap="all" dirty="0" err="1" smtClean="0">
                <a:ln w="0"/>
                <a:solidFill>
                  <a:srgbClr val="44546A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Result</a:t>
            </a:r>
            <a:endParaRPr lang="de-DE" sz="4800" b="1" cap="all" dirty="0">
              <a:ln w="0"/>
              <a:solidFill>
                <a:srgbClr val="44546A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5. Oct.‘18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8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871700" y="1016732"/>
            <a:ext cx="5400600" cy="53285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09052"/>
            <a:ext cx="5181600" cy="512826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9382" y="0"/>
            <a:ext cx="60862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4800" b="1" cap="all" dirty="0" err="1" smtClean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Measured</a:t>
            </a:r>
            <a:r>
              <a:rPr lang="de-DE" sz="4800" b="1" cap="all" dirty="0" smtClean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sz="4800" b="1" cap="all" dirty="0" err="1" smtClean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Spectrum</a:t>
            </a:r>
            <a:endParaRPr lang="de-DE" sz="4800" b="1" cap="all" spc="0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04764"/>
            <a:ext cx="1125960" cy="88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87377" y="5661248"/>
            <a:ext cx="127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F.P. An et al. </a:t>
            </a:r>
          </a:p>
          <a:p>
            <a:r>
              <a:rPr lang="de-DE" sz="1200" dirty="0" err="1" smtClean="0"/>
              <a:t>arXiv</a:t>
            </a:r>
            <a:r>
              <a:rPr lang="de-DE" sz="1200" dirty="0" smtClean="0"/>
              <a:t> 1505.03456</a:t>
            </a:r>
          </a:p>
          <a:p>
            <a:r>
              <a:rPr lang="de-DE" sz="1200" dirty="0" smtClean="0"/>
              <a:t>May, 2015</a:t>
            </a:r>
            <a:endParaRPr lang="de-DE" sz="12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871700" y="1016732"/>
            <a:ext cx="5400600" cy="5328592"/>
            <a:chOff x="1871700" y="1016732"/>
            <a:chExt cx="5400600" cy="5328592"/>
          </a:xfrm>
        </p:grpSpPr>
        <p:sp>
          <p:nvSpPr>
            <p:cNvPr id="10" name="Rechteck 9"/>
            <p:cNvSpPr/>
            <p:nvPr/>
          </p:nvSpPr>
          <p:spPr>
            <a:xfrm>
              <a:off x="1871700" y="1016732"/>
              <a:ext cx="5400600" cy="53285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570" y="1851660"/>
              <a:ext cx="5356860" cy="31546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/>
                <p:nvPr/>
              </p:nvSpPr>
              <p:spPr>
                <a:xfrm>
                  <a:off x="4230791" y="5265204"/>
                  <a:ext cx="2824043" cy="7232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⟹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</m:oMath>
                  </a14:m>
                  <a:r>
                    <a:rPr lang="de-DE" dirty="0" err="1" smtClean="0"/>
                    <a:t>from</a:t>
                  </a:r>
                  <a:r>
                    <a:rPr lang="de-DE" dirty="0" smtClean="0"/>
                    <a:t> fit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de-DE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13</m:t>
                                </m:r>
                              </m:sub>
                            </m:sSub>
                          </m:e>
                        </m:func>
                        <m:r>
                          <a:rPr lang="de-DE" i="1">
                            <a:latin typeface="Cambria Math"/>
                          </a:rPr>
                          <m:t>=0.084±0.005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0791" y="5265204"/>
                  <a:ext cx="2824043" cy="7232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423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5. Oct.‘18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0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9382" y="0"/>
            <a:ext cx="65284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4800" b="1" cap="all" dirty="0" smtClean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Background </a:t>
            </a:r>
            <a:r>
              <a:rPr lang="de-DE" sz="4800" b="1" cap="all" dirty="0" err="1" smtClean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Estimate</a:t>
            </a:r>
            <a:endParaRPr lang="de-DE" sz="4800" b="1" cap="all" spc="0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" y="1772816"/>
            <a:ext cx="7993380" cy="39624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75310" y="1304764"/>
            <a:ext cx="7975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Double </a:t>
            </a:r>
            <a:r>
              <a:rPr lang="de-DE" sz="2400" dirty="0" err="1" smtClean="0"/>
              <a:t>Chooz</a:t>
            </a:r>
            <a:r>
              <a:rPr lang="de-DE" sz="2400" dirty="0" smtClean="0"/>
              <a:t>: </a:t>
            </a:r>
            <a:r>
              <a:rPr lang="de-DE" sz="2400" dirty="0" err="1" smtClean="0"/>
              <a:t>Measure</a:t>
            </a:r>
            <a:r>
              <a:rPr lang="de-DE" sz="2400" dirty="0" smtClean="0"/>
              <a:t> Background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Reactor</a:t>
            </a:r>
            <a:r>
              <a:rPr lang="de-DE" sz="2400" dirty="0" smtClean="0"/>
              <a:t>-Off </a:t>
            </a:r>
            <a:r>
              <a:rPr lang="de-DE" sz="2400" dirty="0" err="1" smtClean="0"/>
              <a:t>Periods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655676" y="2168860"/>
            <a:ext cx="6048672" cy="3240360"/>
            <a:chOff x="1655676" y="2168860"/>
            <a:chExt cx="6048672" cy="3240360"/>
          </a:xfrm>
        </p:grpSpPr>
        <p:sp>
          <p:nvSpPr>
            <p:cNvPr id="8" name="Rechteck 7"/>
            <p:cNvSpPr/>
            <p:nvPr/>
          </p:nvSpPr>
          <p:spPr>
            <a:xfrm>
              <a:off x="1655676" y="2168860"/>
              <a:ext cx="6048672" cy="32403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44450">
              <a:solidFill>
                <a:schemeClr val="tx1"/>
              </a:solidFill>
            </a:ln>
            <a:effectLst>
              <a:outerShdw blurRad="508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  <a:p>
              <a:pPr algn="ctr"/>
              <a:endParaRPr lang="de-DE" dirty="0"/>
            </a:p>
            <a:p>
              <a:pPr algn="ctr"/>
              <a:endParaRPr lang="de-DE" dirty="0" smtClean="0"/>
            </a:p>
            <a:p>
              <a:pPr algn="ctr"/>
              <a:endParaRPr lang="de-DE" dirty="0"/>
            </a:p>
            <a:p>
              <a:pPr algn="ctr"/>
              <a:endParaRPr lang="de-DE" dirty="0" smtClean="0"/>
            </a:p>
            <a:p>
              <a:pPr algn="ctr"/>
              <a:endParaRPr lang="de-DE" dirty="0"/>
            </a:p>
            <a:p>
              <a:pPr algn="ctr"/>
              <a:endParaRPr lang="de-DE" dirty="0" smtClean="0"/>
            </a:p>
            <a:p>
              <a:pPr algn="ctr"/>
              <a:endParaRPr lang="de-DE" dirty="0"/>
            </a:p>
            <a:p>
              <a:pPr algn="ctr"/>
              <a:endParaRPr lang="de-DE" dirty="0" smtClean="0"/>
            </a:p>
            <a:p>
              <a:pPr algn="ctr"/>
              <a:endParaRPr lang="de-DE" sz="1000" dirty="0" smtClean="0"/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7.5 </a:t>
              </a:r>
              <a:r>
                <a:rPr lang="de-DE" dirty="0" err="1" smtClean="0">
                  <a:solidFill>
                    <a:schemeClr val="tx1"/>
                  </a:solidFill>
                </a:rPr>
                <a:t>days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</a:rPr>
                <a:t>of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</a:rPr>
                <a:t>Reactor</a:t>
              </a:r>
              <a:r>
                <a:rPr lang="de-DE" dirty="0" smtClean="0">
                  <a:solidFill>
                    <a:schemeClr val="tx1"/>
                  </a:solidFill>
                </a:rPr>
                <a:t>-Off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046" y="2348880"/>
              <a:ext cx="2742766" cy="2523944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2348880"/>
              <a:ext cx="2716498" cy="2523944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/>
        </p:nvGrpSpPr>
        <p:grpSpPr>
          <a:xfrm>
            <a:off x="287524" y="830997"/>
            <a:ext cx="6084676" cy="5874367"/>
            <a:chOff x="287524" y="830997"/>
            <a:chExt cx="6084676" cy="5874367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287524" y="830997"/>
              <a:ext cx="6084676" cy="5874367"/>
              <a:chOff x="1655676" y="830997"/>
              <a:chExt cx="6084676" cy="5874367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1655676" y="830997"/>
                <a:ext cx="6084676" cy="587436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1016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6924" y="998524"/>
                <a:ext cx="5819412" cy="5562824"/>
              </a:xfrm>
              <a:prstGeom prst="rect">
                <a:avLst/>
              </a:prstGeom>
            </p:spPr>
          </p:pic>
        </p:grpSp>
        <p:sp>
          <p:nvSpPr>
            <p:cNvPr id="16" name="Textfeld 15"/>
            <p:cNvSpPr txBox="1"/>
            <p:nvPr/>
          </p:nvSpPr>
          <p:spPr>
            <a:xfrm>
              <a:off x="323528" y="836712"/>
              <a:ext cx="41695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P. </a:t>
              </a:r>
              <a:r>
                <a:rPr lang="de-DE" sz="1200" dirty="0" err="1" smtClean="0"/>
                <a:t>Novella</a:t>
              </a:r>
              <a:r>
                <a:rPr lang="de-DE" sz="1200" dirty="0" smtClean="0"/>
                <a:t> (</a:t>
              </a:r>
              <a:r>
                <a:rPr lang="de-DE" sz="1200" dirty="0" err="1" smtClean="0"/>
                <a:t>for</a:t>
              </a:r>
              <a:r>
                <a:rPr lang="de-DE" sz="1200" dirty="0" smtClean="0"/>
                <a:t> Double </a:t>
              </a:r>
              <a:r>
                <a:rPr lang="de-DE" sz="1200" dirty="0" err="1" smtClean="0"/>
                <a:t>Chooz</a:t>
              </a:r>
              <a:r>
                <a:rPr lang="de-DE" sz="1200" dirty="0" smtClean="0"/>
                <a:t>).; </a:t>
              </a:r>
              <a:r>
                <a:rPr lang="de-DE" sz="1200" dirty="0" err="1"/>
                <a:t>Phys.Procedia</a:t>
              </a:r>
              <a:r>
                <a:rPr lang="de-DE" sz="1200" dirty="0"/>
                <a:t> 61 (2015) 502-510</a:t>
              </a:r>
              <a:endParaRPr lang="de-DE" sz="1200" dirty="0" smtClean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le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463988" y="3609020"/>
              <a:ext cx="3948100" cy="1137724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101600" dir="8100000" algn="tr" rotWithShape="0">
                        <a:prstClr val="black">
                          <a:alpha val="40000"/>
                        </a:prstClr>
                      </a:outerShdw>
                    </a:effectLst>
                    <a:tableStyleId>{5202B0CA-FC54-4496-8BCA-5EF66A818D29}</a:tableStyleId>
                  </a:tblPr>
                  <a:tblGrid>
                    <a:gridCol w="743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201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0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z="1200" b="0" i="0" smtClean="0">
                                    <a:latin typeface="Cambria Math"/>
                                  </a:rPr>
                                  <m:t>si</m:t>
                                </m:r>
                                <m:sSup>
                                  <m:sSup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1200" b="0" i="0" smtClean="0">
                                        <a:latin typeface="Cambria Math"/>
                                      </a:rPr>
                                      <m:t>n</m:t>
                                    </m:r>
                                  </m:e>
                                  <m:sup>
                                    <m:r>
                                      <a:rPr lang="de-DE" sz="1200" b="0" i="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DE" sz="1200" b="0" i="0" smtClean="0">
                                    <a:latin typeface="Cambria Math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1200" b="0" i="0" smtClean="0">
                                        <a:latin typeface="Cambria Math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de-DE" sz="1200" b="0" i="0" smtClean="0"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2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rate + </a:t>
                          </a:r>
                          <a:r>
                            <a:rPr lang="de-DE" dirty="0" err="1" smtClean="0"/>
                            <a:t>shape</a:t>
                          </a:r>
                          <a:endParaRPr lang="de-DE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rate + power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n(</a:t>
                          </a:r>
                          <a:r>
                            <a:rPr lang="de-DE" dirty="0" err="1" smtClean="0"/>
                            <a:t>Gd</a:t>
                          </a:r>
                          <a:r>
                            <a:rPr lang="de-DE" dirty="0" smtClean="0"/>
                            <a:t>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/>
                                  </a:rPr>
                                  <m:t>0.109±0.039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/>
                                  </a:rPr>
                                  <m:t>0.107±0.049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n(H)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/>
                                  </a:rPr>
                                  <m:t>0.097±0.048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/>
                                  </a:rPr>
                                  <m:t>0.091±0.078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1800815"/>
                  </p:ext>
                </p:extLst>
              </p:nvPr>
            </p:nvGraphicFramePr>
            <p:xfrm>
              <a:off x="4463988" y="3609020"/>
              <a:ext cx="3948100" cy="1137724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101600" dir="8100000" algn="tr" rotWithShape="0">
                        <a:prstClr val="black">
                          <a:alpha val="40000"/>
                        </a:prstClr>
                      </a:outerShdw>
                    </a:effectLst>
                    <a:tableStyleId>{5202B0CA-FC54-4496-8BCA-5EF66A818D29}</a:tableStyleId>
                  </a:tblPr>
                  <a:tblGrid>
                    <a:gridCol w="743744"/>
                    <a:gridCol w="1584176"/>
                    <a:gridCol w="1620180"/>
                  </a:tblGrid>
                  <a:tr h="396044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6393" t="-7692" r="-431148" b="-2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rate + </a:t>
                          </a:r>
                          <a:r>
                            <a:rPr lang="de-DE" dirty="0" err="1" smtClean="0"/>
                            <a:t>shape</a:t>
                          </a:r>
                          <a:endParaRPr lang="de-DE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rate + power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n(</a:t>
                          </a:r>
                          <a:r>
                            <a:rPr lang="de-DE" dirty="0" err="1" smtClean="0"/>
                            <a:t>Gd</a:t>
                          </a:r>
                          <a:r>
                            <a:rPr lang="de-DE" dirty="0" smtClean="0"/>
                            <a:t>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6"/>
                          <a:stretch>
                            <a:fillRect l="-54615" t="-114754" r="-102308" b="-1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51128" t="-114754" b="-13278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n(H)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54615" t="-214754" r="-102308" b="-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51128" t="-214754" b="-3278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5. Oct.‘18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0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89" y="1668916"/>
            <a:ext cx="3800475" cy="33242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734" y="1668916"/>
            <a:ext cx="4496466" cy="297928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9382" y="0"/>
            <a:ext cx="65090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4800" b="1" cap="all" dirty="0" err="1" smtClean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Reactor</a:t>
            </a:r>
            <a:r>
              <a:rPr lang="de-DE" sz="4800" b="1" cap="all" dirty="0" smtClean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Fuel </a:t>
            </a:r>
            <a:r>
              <a:rPr lang="de-DE" sz="4800" b="1" cap="all" dirty="0" err="1" smtClean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Burn-up</a:t>
            </a:r>
            <a:endParaRPr lang="de-DE" sz="4800" b="1" cap="all" spc="0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5. Oct.‘18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3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1171575"/>
            <a:ext cx="5191125" cy="451485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9382" y="0"/>
            <a:ext cx="23266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4800" b="1" cap="all" dirty="0" smtClean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RESULTS</a:t>
            </a:r>
            <a:endParaRPr lang="de-DE" sz="4800" b="1" cap="all" spc="0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Bild 1" descr="plotT13World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61" y="1028274"/>
            <a:ext cx="6211888" cy="53133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5. Oct.‘18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359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Bildschirmpräsentation (4:3)</PresentationFormat>
  <Paragraphs>125</Paragraphs>
  <Slides>15</Slides>
  <Notes>5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1_Office Theme</vt:lpstr>
      <vt:lpstr>1_Larissa-Design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Stahl</dc:creator>
  <cp:lastModifiedBy>Achim Stahl</cp:lastModifiedBy>
  <cp:revision>29</cp:revision>
  <cp:lastPrinted>2017-09-23T10:22:42Z</cp:lastPrinted>
  <dcterms:created xsi:type="dcterms:W3CDTF">2017-09-20T20:35:43Z</dcterms:created>
  <dcterms:modified xsi:type="dcterms:W3CDTF">2018-10-05T05:41:50Z</dcterms:modified>
</cp:coreProperties>
</file>