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8" r:id="rId3"/>
    <p:sldId id="276" r:id="rId4"/>
    <p:sldId id="277" r:id="rId5"/>
    <p:sldId id="279" r:id="rId6"/>
    <p:sldId id="278" r:id="rId7"/>
    <p:sldId id="280" r:id="rId8"/>
    <p:sldId id="281" r:id="rId9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0B296F4-4921-43D0-AF9A-79DBD96076FC}" type="datetimeFigureOut">
              <a:rPr lang="de-DE" smtClean="0"/>
              <a:t>04.10.2018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E8C7675F-EA6A-41B4-901C-0FE813B53A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5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536E2-D6A0-402E-9D05-C4E5AC6B4D87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Neutrino-</a:t>
            </a:r>
            <a:r>
              <a:rPr lang="de-DE" dirty="0" err="1" smtClean="0"/>
              <a:t>Oscillations</a:t>
            </a:r>
            <a:r>
              <a:rPr lang="de-DE" dirty="0" smtClean="0"/>
              <a:t>: The PMNS-Matrix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2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Neutrino-</a:t>
            </a:r>
            <a:r>
              <a:rPr lang="de-DE" dirty="0" err="1" smtClean="0"/>
              <a:t>Oscillations</a:t>
            </a:r>
            <a:r>
              <a:rPr lang="de-DE" dirty="0" smtClean="0"/>
              <a:t>: The PMNS-Matrix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362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oscillation</a:t>
            </a:r>
            <a:r>
              <a:rPr lang="de-DE" dirty="0" smtClean="0"/>
              <a:t> </a:t>
            </a:r>
            <a:r>
              <a:rPr lang="de-DE" dirty="0" err="1" smtClean="0"/>
              <a:t>lengths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43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oscillation</a:t>
            </a:r>
            <a:r>
              <a:rPr lang="de-DE" dirty="0" smtClean="0"/>
              <a:t> </a:t>
            </a:r>
            <a:r>
              <a:rPr lang="de-DE" dirty="0" err="1" smtClean="0"/>
              <a:t>lengths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28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oscillation</a:t>
            </a:r>
            <a:r>
              <a:rPr lang="de-DE" dirty="0" smtClean="0"/>
              <a:t> </a:t>
            </a:r>
            <a:r>
              <a:rPr lang="de-DE" dirty="0" err="1" smtClean="0"/>
              <a:t>lengths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492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oscillation</a:t>
            </a:r>
            <a:r>
              <a:rPr lang="de-DE" dirty="0" smtClean="0"/>
              <a:t> </a:t>
            </a:r>
            <a:r>
              <a:rPr lang="de-DE" dirty="0" err="1" smtClean="0"/>
              <a:t>lengths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590-DF6E-4F7D-ACAA-4EA25B0E911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77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1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5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65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1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06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8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89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85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0" y="6473113"/>
            <a:ext cx="1519808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Achim Stahl, 4.Oct‘18</a:t>
            </a:r>
            <a:endParaRPr lang="de-DE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21432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8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3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1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88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59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4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6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5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7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4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7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0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3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65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3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rgbClr val="1D1D57"/>
            </a:gs>
            <a:gs pos="79000">
              <a:srgbClr val="2C2C84"/>
            </a:gs>
            <a:gs pos="97000">
              <a:srgbClr val="1D1D57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" t="-38593" r="-1097" b="38593"/>
          <a:stretch/>
        </p:blipFill>
        <p:spPr>
          <a:xfrm>
            <a:off x="-167084" y="-4242352"/>
            <a:ext cx="9593890" cy="639592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9" name="Textfeld 28"/>
          <p:cNvSpPr txBox="1"/>
          <p:nvPr/>
        </p:nvSpPr>
        <p:spPr>
          <a:xfrm>
            <a:off x="4049732" y="6478729"/>
            <a:ext cx="513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</a:rPr>
              <a:t>Achim Stahl – RWTH Aachen University – JARA-FAME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FDD9-ACA5-47E5-8F5A-6FE774A3D44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522223" y="959056"/>
            <a:ext cx="4129657" cy="646331"/>
          </a:xfrm>
          <a:prstGeom prst="rect">
            <a:avLst/>
          </a:prstGeom>
          <a:noFill/>
          <a:effectLst>
            <a:reflection blurRad="6350" stA="50000" endA="300" endPos="49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de-DE" sz="3600" b="1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de-DE" sz="3600" b="1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de-DE" sz="3600" b="1" dirty="0" err="1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Reactor</a:t>
            </a:r>
            <a:r>
              <a:rPr lang="de-DE" sz="3600" b="1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Neutrinos</a:t>
            </a:r>
            <a:endParaRPr lang="de-DE" sz="3600" b="1" dirty="0">
              <a:ln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13944" y="2803386"/>
            <a:ext cx="5660460" cy="646331"/>
          </a:xfrm>
          <a:prstGeom prst="rect">
            <a:avLst/>
          </a:prstGeom>
          <a:noFill/>
          <a:effectLst>
            <a:reflection blurRad="6350" stA="50000" endA="300" endPos="49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de-DE" sz="3600" b="1" dirty="0" smtClean="0">
                <a:ln/>
                <a:solidFill>
                  <a:srgbClr val="A5A5A5"/>
                </a:solidFill>
              </a:rPr>
              <a:t>3.2 </a:t>
            </a:r>
            <a:r>
              <a:rPr lang="de-DE" sz="3600" b="1" dirty="0" err="1" smtClean="0">
                <a:ln/>
                <a:solidFill>
                  <a:srgbClr val="A5A5A5"/>
                </a:solidFill>
              </a:rPr>
              <a:t>Reactor</a:t>
            </a:r>
            <a:r>
              <a:rPr lang="de-DE" sz="3600" b="1" dirty="0" smtClean="0">
                <a:ln/>
                <a:solidFill>
                  <a:srgbClr val="A5A5A5"/>
                </a:solidFill>
              </a:rPr>
              <a:t> Neutrino Physics</a:t>
            </a:r>
            <a:endParaRPr lang="de-DE" sz="3600" b="1" dirty="0">
              <a:ln/>
              <a:solidFill>
                <a:srgbClr val="A5A5A5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66" y="3703879"/>
            <a:ext cx="2379384" cy="2275933"/>
          </a:xfrm>
          <a:prstGeom prst="roundRect">
            <a:avLst/>
          </a:prstGeom>
          <a:solidFill>
            <a:schemeClr val="bg1"/>
          </a:solidFill>
          <a:effectLst>
            <a:softEdge rad="63500"/>
          </a:effec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Achim Stahl, 4.Oct‘18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85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620688"/>
            <a:ext cx="3203848" cy="414141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17" y="1181654"/>
            <a:ext cx="2934135" cy="3019486"/>
          </a:xfrm>
          <a:prstGeom prst="rect">
            <a:avLst/>
          </a:prstGeom>
          <a:noFill/>
          <a:ln>
            <a:noFill/>
          </a:ln>
          <a:effectLst>
            <a:softEdge rad="330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39752" y="1052736"/>
            <a:ext cx="1260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prstClr val="black"/>
                </a:solidFill>
              </a:rPr>
              <a:t>Flavour</a:t>
            </a:r>
            <a:endParaRPr lang="de-DE" b="1" dirty="0" smtClean="0">
              <a:solidFill>
                <a:prstClr val="black"/>
              </a:solidFill>
            </a:endParaRPr>
          </a:p>
          <a:p>
            <a:pPr algn="ctr"/>
            <a:r>
              <a:rPr lang="de-DE" b="1" dirty="0" err="1" smtClean="0">
                <a:solidFill>
                  <a:prstClr val="black"/>
                </a:solidFill>
              </a:rPr>
              <a:t>Eigenstates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92080" y="1052736"/>
            <a:ext cx="1260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prstClr val="black"/>
                </a:solidFill>
              </a:rPr>
              <a:t>Mass</a:t>
            </a:r>
            <a:endParaRPr lang="de-DE" b="1" dirty="0" smtClean="0">
              <a:solidFill>
                <a:prstClr val="black"/>
              </a:solidFill>
            </a:endParaRPr>
          </a:p>
          <a:p>
            <a:pPr algn="ctr"/>
            <a:r>
              <a:rPr lang="de-DE" b="1" dirty="0" err="1" smtClean="0">
                <a:solidFill>
                  <a:prstClr val="black"/>
                </a:solidFill>
              </a:rPr>
              <a:t>Eigenstates</a:t>
            </a:r>
            <a:endParaRPr lang="de-DE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589069" y="2751311"/>
                <a:ext cx="902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smtClean="0">
                          <a:solidFill>
                            <a:srgbClr val="006600"/>
                          </a:solidFill>
                          <a:latin typeface="Cambria Math"/>
                        </a:rPr>
                        <m:t>𝐞</m:t>
                      </m:r>
                      <m:r>
                        <a:rPr lang="de-DE" sz="2400" b="1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smtClean="0">
                          <a:solidFill>
                            <a:srgbClr val="006600"/>
                          </a:solidFill>
                          <a:latin typeface="Cambria Math"/>
                        </a:rPr>
                        <m:t>𝛍</m:t>
                      </m:r>
                      <m:r>
                        <a:rPr lang="de-DE" sz="2400" b="1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smtClean="0">
                          <a:solidFill>
                            <a:srgbClr val="006600"/>
                          </a:solidFill>
                          <a:latin typeface="Cambria Math"/>
                        </a:rPr>
                        <m:t>𝛕</m:t>
                      </m:r>
                    </m:oMath>
                  </m:oMathPara>
                </a14:m>
                <a:endParaRPr lang="de-DE" sz="2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069" y="2751311"/>
                <a:ext cx="902811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652120" y="2751311"/>
                <a:ext cx="8435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>
                    <a:solidFill>
                      <a:srgbClr val="0066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de-DE" sz="2400" b="1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  <m:r>
                      <a:rPr lang="de-DE" sz="2400" b="1" smtClean="0">
                        <a:solidFill>
                          <a:srgbClr val="006600"/>
                        </a:solidFill>
                        <a:latin typeface="Cambria Math"/>
                      </a:rPr>
                      <m:t>𝟐</m:t>
                    </m:r>
                    <m:r>
                      <a:rPr lang="de-DE" sz="2400" b="1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  <m:r>
                      <a:rPr lang="de-DE" sz="2400" b="1" smtClean="0">
                        <a:solidFill>
                          <a:srgbClr val="0066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de-DE" sz="2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51311"/>
                <a:ext cx="843501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0791" t="-10526" r="-719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2339752" y="3358733"/>
            <a:ext cx="15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How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neutrinos</a:t>
            </a:r>
            <a:endParaRPr lang="de-DE" b="1" dirty="0" smtClean="0">
              <a:solidFill>
                <a:srgbClr val="002060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interact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51801" y="3356992"/>
            <a:ext cx="15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How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neutrinos</a:t>
            </a:r>
            <a:endParaRPr lang="de-DE" b="1" dirty="0" smtClean="0">
              <a:solidFill>
                <a:srgbClr val="002060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propagate</a:t>
            </a:r>
            <a:endParaRPr lang="de-DE" b="1" dirty="0">
              <a:solidFill>
                <a:srgbClr val="002060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312917" y="2869430"/>
            <a:ext cx="8518166" cy="3579010"/>
            <a:chOff x="312917" y="2869430"/>
            <a:chExt cx="8518166" cy="35790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312917" y="4941168"/>
                  <a:ext cx="8518166" cy="1507272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76200" dir="18900000" algn="b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"/>
                </a:sp3d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de-DE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mr>
                            </m:m>
                          </m:e>
                        </m:d>
                        <m:r>
                          <a:rPr lang="de-DE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de-DE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</m:func>
                                  <m:sSup>
                                    <m:sSup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𝛿</m:t>
                                      </m:r>
                                    </m:sup>
                                  </m:sSup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</m:func>
                                  <m:sSup>
                                    <m:sSup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𝛿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mr>
                            </m:m>
                          </m:e>
                        </m:d>
                        <m:r>
                          <a:rPr lang="de-DE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de-DE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func>
                                    <m:funcPr>
                                      <m:ctrlPr>
                                        <a:rPr lang="de-DE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de-DE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de-DE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de-DE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de-DE" dirty="0" smtClean="0">
                    <a:solidFill>
                      <a:prstClr val="black"/>
                    </a:solidFill>
                  </a:endParaRPr>
                </a:p>
                <a:p>
                  <a:pPr algn="ctr">
                    <a:spcBef>
                      <a:spcPts val="1200"/>
                    </a:spcBef>
                  </a:pPr>
                  <a:r>
                    <a:rPr lang="de-DE" sz="2400" b="1" dirty="0" err="1" smtClean="0">
                      <a:solidFill>
                        <a:prstClr val="black"/>
                      </a:solidFill>
                    </a:rPr>
                    <a:t>P</a:t>
                  </a:r>
                  <a:r>
                    <a:rPr lang="de-DE" dirty="0" err="1" smtClean="0">
                      <a:solidFill>
                        <a:prstClr val="black"/>
                      </a:solidFill>
                    </a:rPr>
                    <a:t>ontecorvo</a:t>
                  </a:r>
                  <a:r>
                    <a:rPr lang="de-DE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de-DE" sz="2400" b="1" dirty="0" smtClean="0">
                      <a:solidFill>
                        <a:prstClr val="black"/>
                      </a:solidFill>
                    </a:rPr>
                    <a:t>M</a:t>
                  </a:r>
                  <a:r>
                    <a:rPr lang="de-DE" dirty="0" smtClean="0">
                      <a:solidFill>
                        <a:prstClr val="black"/>
                      </a:solidFill>
                    </a:rPr>
                    <a:t>aki </a:t>
                  </a:r>
                  <a:r>
                    <a:rPr lang="de-DE" sz="2400" b="1" dirty="0" smtClean="0">
                      <a:solidFill>
                        <a:prstClr val="black"/>
                      </a:solidFill>
                    </a:rPr>
                    <a:t>N</a:t>
                  </a:r>
                  <a:r>
                    <a:rPr lang="de-DE" dirty="0" smtClean="0">
                      <a:solidFill>
                        <a:prstClr val="black"/>
                      </a:solidFill>
                    </a:rPr>
                    <a:t>akagawa </a:t>
                  </a:r>
                  <a:r>
                    <a:rPr lang="de-DE" sz="2400" b="1" dirty="0" err="1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de-DE" dirty="0" err="1" smtClean="0">
                      <a:solidFill>
                        <a:prstClr val="black"/>
                      </a:solidFill>
                    </a:rPr>
                    <a:t>akata</a:t>
                  </a:r>
                  <a:r>
                    <a:rPr lang="de-DE" dirty="0" smtClean="0">
                      <a:solidFill>
                        <a:prstClr val="black"/>
                      </a:solidFill>
                    </a:rPr>
                    <a:t> - </a:t>
                  </a:r>
                  <a:r>
                    <a:rPr lang="de-DE" dirty="0" err="1" smtClean="0">
                      <a:solidFill>
                        <a:prstClr val="black"/>
                      </a:solidFill>
                    </a:rPr>
                    <a:t>matrix</a:t>
                  </a:r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917" y="4941168"/>
                  <a:ext cx="8518166" cy="150727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762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Pfeil nach oben 11"/>
            <p:cNvSpPr/>
            <p:nvPr/>
          </p:nvSpPr>
          <p:spPr>
            <a:xfrm rot="698920">
              <a:off x="4635455" y="2869430"/>
              <a:ext cx="360040" cy="1928005"/>
            </a:xfrm>
            <a:prstGeom prst="upArrow">
              <a:avLst>
                <a:gd name="adj1" fmla="val 31941"/>
                <a:gd name="adj2" fmla="val 1311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</p:grp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Achim Stahl, 4.Oct‘18</a:t>
            </a:r>
            <a:endParaRPr lang="de-DE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2651247" y="1563294"/>
                <a:ext cx="3792961" cy="1649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de-DE" sz="3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de-DE" sz="3600" i="1">
                          <a:solidFill>
                            <a:prstClr val="black"/>
                          </a:solidFill>
                          <a:latin typeface="Cambria Math"/>
                        </a:rPr>
                        <m:t>〉=</m:t>
                      </m:r>
                      <m:nary>
                        <m:naryPr>
                          <m:chr m:val="∑"/>
                          <m:ctrlPr>
                            <a:rPr lang="de-DE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3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de-DE" sz="3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de-DE" sz="3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"/>
                              <m:ctrlP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3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3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de-DE" sz="3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sz="3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〉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de-DE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47" y="1563294"/>
                <a:ext cx="3792961" cy="164968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eck 15"/>
          <p:cNvSpPr/>
          <p:nvPr/>
        </p:nvSpPr>
        <p:spPr>
          <a:xfrm>
            <a:off x="39382" y="0"/>
            <a:ext cx="6692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smtClean="0">
                <a:ln w="0"/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Neutrino </a:t>
            </a:r>
            <a:r>
              <a:rPr lang="de-DE" sz="4800" b="1" cap="all" dirty="0" err="1" smtClean="0">
                <a:ln w="0"/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Oscillations</a:t>
            </a:r>
            <a:endParaRPr lang="de-DE" sz="4800" b="1" cap="all" dirty="0">
              <a:ln w="0"/>
              <a:solidFill>
                <a:srgbClr val="1F497D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88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620688"/>
            <a:ext cx="3203848" cy="414141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17" y="1181654"/>
            <a:ext cx="2934135" cy="3019486"/>
          </a:xfrm>
          <a:prstGeom prst="rect">
            <a:avLst/>
          </a:prstGeom>
          <a:noFill/>
          <a:ln>
            <a:noFill/>
          </a:ln>
          <a:effectLst>
            <a:softEdge rad="330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39752" y="1052736"/>
            <a:ext cx="1260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/>
              <a:t>Flavour</a:t>
            </a:r>
            <a:endParaRPr lang="de-DE" b="1" dirty="0" smtClean="0"/>
          </a:p>
          <a:p>
            <a:pPr algn="ctr"/>
            <a:r>
              <a:rPr lang="de-DE" b="1" dirty="0" err="1" smtClean="0"/>
              <a:t>Eigenstates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292080" y="1052736"/>
            <a:ext cx="1260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/>
              <a:t>Mass</a:t>
            </a:r>
            <a:endParaRPr lang="de-DE" b="1" dirty="0" smtClean="0"/>
          </a:p>
          <a:p>
            <a:pPr algn="ctr"/>
            <a:r>
              <a:rPr lang="de-DE" b="1" dirty="0" err="1" smtClean="0"/>
              <a:t>Eigenstates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589069" y="2751311"/>
                <a:ext cx="902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0" smtClean="0">
                          <a:solidFill>
                            <a:srgbClr val="006600"/>
                          </a:solidFill>
                          <a:latin typeface="Cambria Math"/>
                        </a:rPr>
                        <m:t>𝐞</m:t>
                      </m:r>
                      <m:r>
                        <a:rPr lang="de-DE" sz="2400" b="1" i="0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0" smtClean="0">
                          <a:solidFill>
                            <a:srgbClr val="006600"/>
                          </a:solidFill>
                          <a:latin typeface="Cambria Math"/>
                        </a:rPr>
                        <m:t>𝛍</m:t>
                      </m:r>
                      <m:r>
                        <a:rPr lang="de-DE" sz="2400" b="1" i="0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b="1" i="0" smtClean="0">
                          <a:solidFill>
                            <a:srgbClr val="006600"/>
                          </a:solidFill>
                          <a:latin typeface="Cambria Math"/>
                        </a:rPr>
                        <m:t>𝛕</m:t>
                      </m:r>
                    </m:oMath>
                  </m:oMathPara>
                </a14:m>
                <a:endParaRPr lang="de-DE" sz="2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069" y="2751311"/>
                <a:ext cx="902811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652120" y="2751311"/>
                <a:ext cx="8435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>
                    <a:solidFill>
                      <a:srgbClr val="0066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de-DE" sz="2400" b="1" i="0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  <m:r>
                      <a:rPr lang="de-DE" sz="2400" b="1" i="0" smtClean="0">
                        <a:solidFill>
                          <a:srgbClr val="006600"/>
                        </a:solidFill>
                        <a:latin typeface="Cambria Math"/>
                      </a:rPr>
                      <m:t>𝟐</m:t>
                    </m:r>
                    <m:r>
                      <a:rPr lang="de-DE" sz="2400" b="1" i="0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  <m:r>
                      <a:rPr lang="de-DE" sz="2400" b="1" i="0" smtClean="0">
                        <a:solidFill>
                          <a:srgbClr val="0066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de-DE" sz="2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51311"/>
                <a:ext cx="843501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0791" t="-10526" r="-719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2339752" y="3358733"/>
            <a:ext cx="15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How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neutrinos</a:t>
            </a:r>
            <a:endParaRPr lang="de-DE" b="1" dirty="0" smtClean="0">
              <a:solidFill>
                <a:srgbClr val="002060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interact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51801" y="3356992"/>
            <a:ext cx="159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How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neutrinos</a:t>
            </a:r>
            <a:endParaRPr lang="de-DE" b="1" dirty="0" smtClean="0">
              <a:solidFill>
                <a:srgbClr val="002060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2060"/>
                </a:solidFill>
              </a:rPr>
              <a:t>propagate</a:t>
            </a:r>
            <a:endParaRPr lang="de-DE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12917" y="4941168"/>
                <a:ext cx="8518166" cy="1507272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dirty="0" smtClean="0"/>
              </a:p>
              <a:p>
                <a:pPr algn="ctr">
                  <a:spcBef>
                    <a:spcPts val="1200"/>
                  </a:spcBef>
                </a:pPr>
                <a:r>
                  <a:rPr lang="de-DE" sz="2400" b="1" dirty="0" err="1" smtClean="0"/>
                  <a:t>P</a:t>
                </a:r>
                <a:r>
                  <a:rPr lang="de-DE" dirty="0" err="1" smtClean="0"/>
                  <a:t>ontecorvo</a:t>
                </a:r>
                <a:r>
                  <a:rPr lang="de-DE" dirty="0" smtClean="0"/>
                  <a:t> </a:t>
                </a:r>
                <a:r>
                  <a:rPr lang="de-DE" sz="2400" b="1" dirty="0" smtClean="0"/>
                  <a:t>M</a:t>
                </a:r>
                <a:r>
                  <a:rPr lang="de-DE" dirty="0" smtClean="0"/>
                  <a:t>aki </a:t>
                </a:r>
                <a:r>
                  <a:rPr lang="de-DE" sz="2400" b="1" dirty="0" smtClean="0"/>
                  <a:t>N</a:t>
                </a:r>
                <a:r>
                  <a:rPr lang="de-DE" dirty="0" smtClean="0"/>
                  <a:t>akagawa </a:t>
                </a:r>
                <a:r>
                  <a:rPr lang="de-DE" sz="2400" b="1" dirty="0" err="1" smtClean="0"/>
                  <a:t>S</a:t>
                </a:r>
                <a:r>
                  <a:rPr lang="de-DE" dirty="0" err="1" smtClean="0"/>
                  <a:t>akata</a:t>
                </a:r>
                <a:r>
                  <a:rPr lang="de-DE" dirty="0" smtClean="0"/>
                  <a:t> - </a:t>
                </a:r>
                <a:r>
                  <a:rPr lang="de-DE" dirty="0" err="1" smtClean="0"/>
                  <a:t>matrix</a:t>
                </a:r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17" y="4941168"/>
                <a:ext cx="8518166" cy="15072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feil nach oben 11"/>
          <p:cNvSpPr/>
          <p:nvPr/>
        </p:nvSpPr>
        <p:spPr>
          <a:xfrm rot="10800000">
            <a:off x="4391980" y="2691397"/>
            <a:ext cx="360040" cy="2179390"/>
          </a:xfrm>
          <a:prstGeom prst="upArrow">
            <a:avLst>
              <a:gd name="adj1" fmla="val 31941"/>
              <a:gd name="adj2" fmla="val 131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2298204" y="1273480"/>
                <a:ext cx="4547592" cy="251556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de-DE" sz="240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240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2400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2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sz="24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  <m:sSup>
                                  <m:sSup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𝛿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sz="24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  <m:sSup>
                                  <m:sSup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de-DE" sz="2400" i="1">
                                        <a:latin typeface="Cambria Math"/>
                                      </a:rPr>
                                      <m:t>𝛿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de-DE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sz="24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de-DE" sz="2400" i="1">
                                            <a:latin typeface="Cambria Math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Δ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≈2.4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13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≈9°</m:t>
                      </m:r>
                    </m:oMath>
                  </m:oMathPara>
                </a14:m>
                <a:endParaRPr lang="de-DE" dirty="0" smtClean="0"/>
              </a:p>
              <a:p>
                <a:pPr algn="ctr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de-DE" sz="2400" b="1" dirty="0" err="1" smtClean="0"/>
                  <a:t>Reactor</a:t>
                </a:r>
                <a:r>
                  <a:rPr lang="de-DE" sz="2400" b="1" dirty="0" smtClean="0"/>
                  <a:t> </a:t>
                </a:r>
                <a:r>
                  <a:rPr lang="de-DE" sz="2400" b="1" dirty="0" err="1" smtClean="0"/>
                  <a:t>Oscillations</a:t>
                </a:r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204" y="1273480"/>
                <a:ext cx="4547592" cy="25155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Achim Stahl, 4.Oct‘18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39382" y="0"/>
            <a:ext cx="6692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Neutrino </a:t>
            </a:r>
            <a:r>
              <a:rPr lang="de-DE" sz="4800" b="1" cap="all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Oscillations</a:t>
            </a:r>
            <a:endParaRPr lang="de-DE" sz="4800" b="1" cap="all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35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 −4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𝑅𝑒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>
                                            <a:latin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4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                          +2</m:t>
                            </m:r>
                            <m:r>
                              <a:rPr lang="de-DE" i="1">
                                <a:latin typeface="Cambria Math"/>
                              </a:rPr>
                              <m:t>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𝐼𝑚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</m:m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395536" cy="365125"/>
          </a:xfrm>
        </p:spPr>
        <p:txBody>
          <a:bodyPr/>
          <a:lstStyle/>
          <a:p>
            <a:fld id="{6C6AE60A-B69C-4790-82F7-3882EDF23186}" type="slidenum">
              <a:rPr lang="de-DE" sz="1400" smtClean="0">
                <a:solidFill>
                  <a:schemeClr val="tx1"/>
                </a:solidFill>
              </a:rPr>
              <a:t>4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Achim Stahl, 4.Oct‘18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Reactor Experiment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𝝂</m:t>
                            </m:r>
                          </m:e>
                        </m:acc>
                      </m:e>
                      <m:sub>
                        <m: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-disappearance</a:t>
                </a:r>
                <a:endParaRPr lang="de-DE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blipFill rotWithShape="1">
                <a:blip r:embed="rId6"/>
                <a:stretch>
                  <a:fillRect l="-2647" t="-5455" r="-3529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eck 48"/>
          <p:cNvSpPr/>
          <p:nvPr/>
        </p:nvSpPr>
        <p:spPr>
          <a:xfrm>
            <a:off x="39382" y="0"/>
            <a:ext cx="5935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</a:t>
            </a:r>
            <a:r>
              <a:rPr lang="de-DE" sz="48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Pattern</a:t>
            </a:r>
            <a:endParaRPr lang="de-DE" sz="4800" b="1" cap="all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708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 −4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𝑅𝑒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>
                                            <a:latin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4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                          +2</m:t>
                            </m:r>
                            <m:r>
                              <a:rPr lang="de-DE" i="1">
                                <a:latin typeface="Cambria Math"/>
                              </a:rPr>
                              <m:t>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𝐼𝑚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</m:m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/>
          <p:nvPr/>
        </p:nvCxnSpPr>
        <p:spPr>
          <a:xfrm>
            <a:off x="7092280" y="3442692"/>
            <a:ext cx="43204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/>
                            </a:rPr>
                            <m:t>𝝂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395536" cy="365125"/>
          </a:xfrm>
        </p:spPr>
        <p:txBody>
          <a:bodyPr/>
          <a:lstStyle/>
          <a:p>
            <a:fld id="{6C6AE60A-B69C-4790-82F7-3882EDF23186}" type="slidenum">
              <a:rPr lang="de-DE" sz="1400" smtClean="0">
                <a:solidFill>
                  <a:schemeClr val="tx1"/>
                </a:solidFill>
              </a:rPr>
              <a:t>5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Achim Stahl, 4.Oct‘18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7819057" y="3284984"/>
            <a:ext cx="15624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Reactor Experiment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𝝂</m:t>
                            </m:r>
                          </m:e>
                        </m:acc>
                      </m:e>
                      <m:sub>
                        <m: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-disappearance</a:t>
                </a:r>
                <a:endParaRPr lang="de-DE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blipFill rotWithShape="1">
                <a:blip r:embed="rId6"/>
                <a:stretch>
                  <a:fillRect l="-2647" t="-5455" r="-3529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57730"/>
            <a:ext cx="4753340" cy="434880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45" name="Gruppieren 44"/>
          <p:cNvGrpSpPr/>
          <p:nvPr/>
        </p:nvGrpSpPr>
        <p:grpSpPr>
          <a:xfrm>
            <a:off x="2627784" y="3212976"/>
            <a:ext cx="1224694" cy="584775"/>
            <a:chOff x="2627784" y="3212976"/>
            <a:chExt cx="1224694" cy="584775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2736000" y="3240000"/>
              <a:ext cx="972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2627784" y="3212976"/>
              <a:ext cx="1224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dirty="0" err="1" smtClean="0">
                  <a:solidFill>
                    <a:srgbClr val="FF0000"/>
                  </a:solidFill>
                </a:rPr>
                <a:t>atmospheric</a:t>
              </a:r>
              <a:endParaRPr lang="de-DE" sz="16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de-DE" sz="1600" dirty="0" err="1" smtClean="0">
                  <a:solidFill>
                    <a:srgbClr val="FF0000"/>
                  </a:solidFill>
                </a:rPr>
                <a:t>frequency</a:t>
              </a:r>
              <a:endParaRPr lang="de-DE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2736000" y="5394702"/>
            <a:ext cx="3024024" cy="338554"/>
            <a:chOff x="2736000" y="5394702"/>
            <a:chExt cx="3024024" cy="338554"/>
          </a:xfrm>
        </p:grpSpPr>
        <p:cxnSp>
          <p:nvCxnSpPr>
            <p:cNvPr id="35" name="Gerade Verbindung mit Pfeil 34"/>
            <p:cNvCxnSpPr/>
            <p:nvPr/>
          </p:nvCxnSpPr>
          <p:spPr>
            <a:xfrm>
              <a:off x="2736000" y="5688000"/>
              <a:ext cx="3024024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/>
            <p:cNvSpPr txBox="1"/>
            <p:nvPr/>
          </p:nvSpPr>
          <p:spPr>
            <a:xfrm>
              <a:off x="3456443" y="5394702"/>
              <a:ext cx="1475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FF0000"/>
                  </a:solidFill>
                </a:rPr>
                <a:t>solar </a:t>
              </a:r>
              <a:r>
                <a:rPr lang="de-DE" sz="1600" dirty="0" err="1" smtClean="0">
                  <a:solidFill>
                    <a:srgbClr val="FF0000"/>
                  </a:solidFill>
                </a:rPr>
                <a:t>frequency</a:t>
              </a:r>
              <a:endParaRPr lang="de-DE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3347864" y="2463279"/>
            <a:ext cx="728020" cy="749697"/>
            <a:chOff x="3347864" y="2463279"/>
            <a:chExt cx="728020" cy="749697"/>
          </a:xfrm>
        </p:grpSpPr>
        <p:cxnSp>
          <p:nvCxnSpPr>
            <p:cNvPr id="40" name="Gerade Verbindung 39"/>
            <p:cNvCxnSpPr/>
            <p:nvPr/>
          </p:nvCxnSpPr>
          <p:spPr>
            <a:xfrm>
              <a:off x="3708000" y="2924944"/>
              <a:ext cx="0" cy="288032"/>
            </a:xfrm>
            <a:prstGeom prst="line">
              <a:avLst/>
            </a:prstGeom>
            <a:ln w="31750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3347864" y="2463279"/>
                  <a:ext cx="7280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𝟏𝟑</m:t>
                            </m:r>
                          </m:sub>
                        </m:sSub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 xmlns=""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2463279"/>
                  <a:ext cx="72802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uppieren 47"/>
          <p:cNvGrpSpPr/>
          <p:nvPr/>
        </p:nvGrpSpPr>
        <p:grpSpPr>
          <a:xfrm>
            <a:off x="5364088" y="2463279"/>
            <a:ext cx="728020" cy="3224721"/>
            <a:chOff x="5364088" y="2463279"/>
            <a:chExt cx="728020" cy="3224721"/>
          </a:xfrm>
        </p:grpSpPr>
        <p:cxnSp>
          <p:nvCxnSpPr>
            <p:cNvPr id="42" name="Gerade Verbindung 41"/>
            <p:cNvCxnSpPr/>
            <p:nvPr/>
          </p:nvCxnSpPr>
          <p:spPr>
            <a:xfrm>
              <a:off x="5724128" y="2924944"/>
              <a:ext cx="0" cy="2763056"/>
            </a:xfrm>
            <a:prstGeom prst="line">
              <a:avLst/>
            </a:prstGeom>
            <a:ln w="31750">
              <a:solidFill>
                <a:srgbClr val="FF00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feld 43"/>
                <p:cNvSpPr txBox="1"/>
                <p:nvPr/>
              </p:nvSpPr>
              <p:spPr>
                <a:xfrm>
                  <a:off x="5364088" y="2463279"/>
                  <a:ext cx="7280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</m:sub>
                        </m:sSub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 xmlns="">
            <p:sp>
              <p:nvSpPr>
                <p:cNvPr id="44" name="Textfeld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88" y="2463279"/>
                  <a:ext cx="72802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Rechteck 48"/>
          <p:cNvSpPr/>
          <p:nvPr/>
        </p:nvSpPr>
        <p:spPr>
          <a:xfrm>
            <a:off x="39382" y="0"/>
            <a:ext cx="5935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</a:t>
            </a:r>
            <a:r>
              <a:rPr lang="de-DE" sz="48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Pattern</a:t>
            </a:r>
            <a:endParaRPr lang="de-DE" sz="4800" b="1" cap="all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31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/>
                                  </a:rPr>
                                  <m:t>𝛼𝛽</m:t>
                                </m:r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 −4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𝑅𝑒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>
                                            <a:latin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i="1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4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                          +2</m:t>
                            </m:r>
                            <m:r>
                              <a:rPr lang="de-DE" i="1">
                                <a:latin typeface="Cambria Math"/>
                              </a:rPr>
                              <m:t> 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de-DE" i="1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𝐼𝑚</m:t>
                                </m:r>
                                <m:d>
                                  <m:d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  <m:func>
                                  <m:func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de-DE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de-DE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nary>
                            <m:r>
                              <m:rPr>
                                <m:nor/>
                              </m:rPr>
                              <a:rPr lang="de-DE" dirty="0"/>
                              <m:t> </m:t>
                            </m:r>
                          </m:e>
                        </m:mr>
                      </m:m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502" y="700544"/>
                <a:ext cx="5928995" cy="16483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/>
          <p:nvPr/>
        </p:nvCxnSpPr>
        <p:spPr>
          <a:xfrm>
            <a:off x="7092280" y="3442692"/>
            <a:ext cx="43204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/>
                            </a:rPr>
                            <m:t>𝝂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395536" cy="365125"/>
          </a:xfrm>
        </p:spPr>
        <p:txBody>
          <a:bodyPr/>
          <a:lstStyle/>
          <a:p>
            <a:fld id="{6C6AE60A-B69C-4790-82F7-3882EDF23186}" type="slidenum">
              <a:rPr lang="de-DE" sz="1400" smtClean="0">
                <a:solidFill>
                  <a:schemeClr val="tx1"/>
                </a:solidFill>
              </a:rPr>
              <a:t>6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Achim Stahl, 4.Oct‘18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7819057" y="3284984"/>
            <a:ext cx="15624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Reactor Experiment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𝝂</m:t>
                            </m:r>
                          </m:e>
                        </m:acc>
                      </m:e>
                      <m:sub>
                        <m: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-disappearance</a:t>
                </a:r>
                <a:endParaRPr lang="de-DE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blipFill rotWithShape="1">
                <a:blip r:embed="rId6"/>
                <a:stretch>
                  <a:fillRect l="-2647" t="-5455" r="-3529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57730"/>
            <a:ext cx="4753340" cy="434880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uppieren 28"/>
          <p:cNvGrpSpPr/>
          <p:nvPr/>
        </p:nvGrpSpPr>
        <p:grpSpPr>
          <a:xfrm>
            <a:off x="2156670" y="2492896"/>
            <a:ext cx="2094356" cy="1233428"/>
            <a:chOff x="2156670" y="2492896"/>
            <a:chExt cx="2094356" cy="1233428"/>
          </a:xfrm>
        </p:grpSpPr>
        <p:sp>
          <p:nvSpPr>
            <p:cNvPr id="19" name="Rechteck 18"/>
            <p:cNvSpPr/>
            <p:nvPr/>
          </p:nvSpPr>
          <p:spPr>
            <a:xfrm>
              <a:off x="3203848" y="2852936"/>
              <a:ext cx="720080" cy="50405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2411760" y="2852936"/>
              <a:ext cx="720080" cy="504056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462260" y="2492896"/>
              <a:ext cx="619080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near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347864" y="2492896"/>
              <a:ext cx="450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err="1">
                  <a:solidFill>
                    <a:schemeClr val="accent1">
                      <a:lumMod val="75000"/>
                    </a:schemeClr>
                  </a:solidFill>
                </a:rPr>
                <a:t>f</a:t>
              </a:r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ar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156670" y="3356992"/>
              <a:ext cx="2094356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current</a:t>
              </a:r>
              <a:r>
                <a:rPr lang="de-DE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experiments</a:t>
              </a:r>
              <a:endParaRPr lang="de-DE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4850695" y="5445224"/>
            <a:ext cx="1665521" cy="873388"/>
            <a:chOff x="4850695" y="5445224"/>
            <a:chExt cx="1665521" cy="873388"/>
          </a:xfrm>
        </p:grpSpPr>
        <p:sp>
          <p:nvSpPr>
            <p:cNvPr id="21" name="Rechteck 20"/>
            <p:cNvSpPr/>
            <p:nvPr/>
          </p:nvSpPr>
          <p:spPr>
            <a:xfrm>
              <a:off x="5292080" y="5445224"/>
              <a:ext cx="720080" cy="50405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4850695" y="5949280"/>
              <a:ext cx="1665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next</a:t>
              </a:r>
              <a:r>
                <a:rPr lang="de-DE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generation</a:t>
              </a:r>
              <a:endParaRPr lang="de-DE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5808078" y="4139788"/>
            <a:ext cx="1145122" cy="369332"/>
            <a:chOff x="5808078" y="4139788"/>
            <a:chExt cx="1145122" cy="369332"/>
          </a:xfrm>
        </p:grpSpPr>
        <p:cxnSp>
          <p:nvCxnSpPr>
            <p:cNvPr id="18" name="Gerade Verbindung 17"/>
            <p:cNvCxnSpPr/>
            <p:nvPr/>
          </p:nvCxnSpPr>
          <p:spPr>
            <a:xfrm>
              <a:off x="6228184" y="4509120"/>
              <a:ext cx="288032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5808078" y="4139788"/>
              <a:ext cx="1145122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KamLAND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2" name="Rechteck 21"/>
          <p:cNvSpPr/>
          <p:nvPr/>
        </p:nvSpPr>
        <p:spPr>
          <a:xfrm>
            <a:off x="39382" y="0"/>
            <a:ext cx="5935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</a:t>
            </a:r>
            <a:r>
              <a:rPr lang="de-DE" sz="48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Pattern</a:t>
            </a:r>
            <a:endParaRPr lang="de-DE" sz="4800" b="1" cap="all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8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971600" y="861731"/>
                <a:ext cx="6954853" cy="767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</a:rPr>
                                          <m:t>𝜈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de-DE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𝜈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de-DE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de-DE" i="1">
                                <a:latin typeface="Cambria Math"/>
                              </a:rPr>
                              <m:t>=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de-DE" i="1">
                                <a:latin typeface="Cambria Math"/>
                              </a:rPr>
                              <m:t> −</m:t>
                            </m:r>
                            <m:func>
                              <m:funcPr>
                                <m:ctrlPr>
                                  <a:rPr lang="de-DE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1" i="0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de-DE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𝟏𝟑</m:t>
                                    </m:r>
                                  </m:sub>
                                </m:sSub>
                              </m:e>
                            </m:func>
                            <m:func>
                              <m:func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de-DE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f>
                                  <m:f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Δ</m:t>
                                    </m:r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𝑒𝑒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de-DE" i="1">
                                        <a:latin typeface="Cambria Math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de-DE" i="1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i="1">
                                        <a:latin typeface="Cambria Math"/>
                                      </a:rPr>
                                      <m:t>𝐸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de-DE" b="0" i="1" smtClean="0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fName>
                              <m:e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func>
                            <m:func>
                              <m:funcPr>
                                <m:ctrlPr>
                                  <a:rPr lang="de-DE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1" i="0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de-DE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e>
                            </m:func>
                            <m:func>
                              <m:func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f>
                                  <m:f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/>
                                      </a:rPr>
                                      <m:t>Δ</m:t>
                                    </m:r>
                                    <m:sSubSup>
                                      <m:sSubSupPr>
                                        <m:ctrlPr>
                                          <a:rPr lang="de-D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21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den>
                                </m:f>
                              </m:e>
                            </m:func>
                          </m:e>
                        </m:mr>
                        <m:m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 </m:t>
                            </m:r>
                          </m:e>
                        </m:mr>
                      </m:m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861731"/>
                <a:ext cx="6954853" cy="7670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/>
          <p:nvPr/>
        </p:nvCxnSpPr>
        <p:spPr>
          <a:xfrm>
            <a:off x="7092280" y="3442692"/>
            <a:ext cx="43204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/>
                            </a:rPr>
                            <m:t>𝝂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729" y="3140968"/>
                <a:ext cx="62914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395536" cy="365125"/>
          </a:xfrm>
        </p:spPr>
        <p:txBody>
          <a:bodyPr/>
          <a:lstStyle/>
          <a:p>
            <a:fld id="{6C6AE60A-B69C-4790-82F7-3882EDF23186}" type="slidenum">
              <a:rPr lang="de-DE" sz="1400" smtClean="0">
                <a:solidFill>
                  <a:schemeClr val="tx1"/>
                </a:solidFill>
              </a:rPr>
              <a:t>7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Achim Stahl, 4.Oct‘18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7819057" y="3284984"/>
            <a:ext cx="15624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Reactor Experiment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𝝂</m:t>
                            </m:r>
                          </m:e>
                        </m:acc>
                      </m:e>
                      <m:sub>
                        <m:r>
                          <a:rPr lang="de-DE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-disappearance</a:t>
                </a:r>
                <a:endParaRPr lang="de-DE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20888"/>
                <a:ext cx="2071657" cy="670761"/>
              </a:xfrm>
              <a:prstGeom prst="rect">
                <a:avLst/>
              </a:prstGeom>
              <a:blipFill rotWithShape="1">
                <a:blip r:embed="rId6"/>
                <a:stretch>
                  <a:fillRect l="-2647" t="-5455" r="-3529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57730"/>
            <a:ext cx="4753340" cy="434880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uppieren 28"/>
          <p:cNvGrpSpPr/>
          <p:nvPr/>
        </p:nvGrpSpPr>
        <p:grpSpPr>
          <a:xfrm>
            <a:off x="2156670" y="2492896"/>
            <a:ext cx="2094356" cy="1233428"/>
            <a:chOff x="2156670" y="2492896"/>
            <a:chExt cx="2094356" cy="1233428"/>
          </a:xfrm>
        </p:grpSpPr>
        <p:sp>
          <p:nvSpPr>
            <p:cNvPr id="19" name="Rechteck 18"/>
            <p:cNvSpPr/>
            <p:nvPr/>
          </p:nvSpPr>
          <p:spPr>
            <a:xfrm>
              <a:off x="3203848" y="2852936"/>
              <a:ext cx="720080" cy="50405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2411760" y="2852936"/>
              <a:ext cx="720080" cy="504056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462260" y="2492896"/>
              <a:ext cx="619080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near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347864" y="2492896"/>
              <a:ext cx="450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err="1">
                  <a:solidFill>
                    <a:schemeClr val="accent1">
                      <a:lumMod val="75000"/>
                    </a:schemeClr>
                  </a:solidFill>
                </a:rPr>
                <a:t>f</a:t>
              </a:r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ar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156670" y="3356992"/>
              <a:ext cx="2094356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current</a:t>
              </a:r>
              <a:r>
                <a:rPr lang="de-DE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experiments</a:t>
              </a:r>
              <a:endParaRPr lang="de-DE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4850695" y="5445224"/>
            <a:ext cx="1665521" cy="873388"/>
            <a:chOff x="4850695" y="5445224"/>
            <a:chExt cx="1665521" cy="873388"/>
          </a:xfrm>
        </p:grpSpPr>
        <p:sp>
          <p:nvSpPr>
            <p:cNvPr id="21" name="Rechteck 20"/>
            <p:cNvSpPr/>
            <p:nvPr/>
          </p:nvSpPr>
          <p:spPr>
            <a:xfrm>
              <a:off x="5292080" y="5445224"/>
              <a:ext cx="720080" cy="50405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4850695" y="5949280"/>
              <a:ext cx="1665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next</a:t>
              </a:r>
              <a:r>
                <a:rPr lang="de-DE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de-DE" dirty="0" err="1" smtClean="0">
                  <a:solidFill>
                    <a:schemeClr val="accent1">
                      <a:lumMod val="75000"/>
                    </a:schemeClr>
                  </a:solidFill>
                </a:rPr>
                <a:t>generation</a:t>
              </a:r>
              <a:endParaRPr lang="de-DE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5808078" y="4139788"/>
            <a:ext cx="1145122" cy="369332"/>
            <a:chOff x="5808078" y="4139788"/>
            <a:chExt cx="1145122" cy="369332"/>
          </a:xfrm>
        </p:grpSpPr>
        <p:cxnSp>
          <p:nvCxnSpPr>
            <p:cNvPr id="18" name="Gerade Verbindung 17"/>
            <p:cNvCxnSpPr/>
            <p:nvPr/>
          </p:nvCxnSpPr>
          <p:spPr>
            <a:xfrm>
              <a:off x="6228184" y="4509120"/>
              <a:ext cx="288032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5808078" y="4139788"/>
              <a:ext cx="1145122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KamLAND</a:t>
              </a:r>
              <a:endParaRPr lang="de-DE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755576" y="620688"/>
            <a:ext cx="152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err="1" smtClean="0"/>
              <a:t>leading</a:t>
            </a:r>
            <a:r>
              <a:rPr lang="de-DE" u="sng" dirty="0" smtClean="0"/>
              <a:t> </a:t>
            </a:r>
            <a:r>
              <a:rPr lang="de-DE" u="sng" dirty="0" err="1" smtClean="0"/>
              <a:t>terms</a:t>
            </a:r>
            <a:r>
              <a:rPr lang="de-DE" dirty="0" smtClean="0"/>
              <a:t>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508701" y="1678310"/>
                <a:ext cx="5599803" cy="4320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DE" sz="1400">
                                <a:latin typeface="Cambria Math"/>
                              </a:rPr>
                              <m:t>Δ</m:t>
                            </m:r>
                            <m:sSubSup>
                              <m:sSubSupPr>
                                <m:ctrlP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𝑒𝑒</m:t>
                                </m:r>
                              </m:sub>
                              <m:sup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de-DE" sz="1400" i="1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de-DE" sz="1400" i="1">
                                <a:latin typeface="Cambria Math"/>
                              </a:rPr>
                              <m:t>4</m:t>
                            </m:r>
                            <m:r>
                              <a:rPr lang="de-DE" sz="1400" i="1">
                                <a:latin typeface="Cambria Math"/>
                              </a:rPr>
                              <m:t>𝐸</m:t>
                            </m:r>
                          </m:den>
                        </m:f>
                      </m:e>
                    </m:func>
                    <m:r>
                      <a:rPr lang="de-DE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de-DE" sz="1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e>
                    </m:func>
                    <m:func>
                      <m:funcPr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DE" sz="1400">
                                <a:latin typeface="Cambria Math"/>
                              </a:rPr>
                              <m:t>Δ</m:t>
                            </m:r>
                            <m:sSubSup>
                              <m:sSubSupPr>
                                <m:ctrlP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31</m:t>
                                </m:r>
                              </m:sub>
                              <m:sup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de-DE" sz="1400" i="1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de-DE" sz="1400" i="1">
                                <a:latin typeface="Cambria Math"/>
                              </a:rPr>
                              <m:t>4</m:t>
                            </m:r>
                            <m:r>
                              <a:rPr lang="de-DE" sz="1400" i="1">
                                <a:latin typeface="Cambria Math"/>
                              </a:rPr>
                              <m:t>𝐸</m:t>
                            </m:r>
                          </m:den>
                        </m:f>
                      </m:e>
                    </m:func>
                    <m:r>
                      <a:rPr lang="de-DE" sz="14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de-DE" sz="1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e>
                    </m:func>
                    <m:func>
                      <m:funcPr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DE" sz="1400">
                                <a:latin typeface="Cambria Math"/>
                              </a:rPr>
                              <m:t>Δ</m:t>
                            </m:r>
                            <m:sSubSup>
                              <m:sSubSupPr>
                                <m:ctrlPr>
                                  <a:rPr lang="de-DE" sz="1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400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de-DE" sz="1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de-DE" sz="1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de-DE" sz="1400" i="1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de-DE" sz="1400" i="1">
                                <a:latin typeface="Cambria Math"/>
                              </a:rPr>
                              <m:t>4</m:t>
                            </m:r>
                            <m:r>
                              <a:rPr lang="de-DE" sz="1400" i="1">
                                <a:latin typeface="Cambria Math"/>
                              </a:rPr>
                              <m:t>𝐸</m:t>
                            </m:r>
                          </m:den>
                        </m:f>
                      </m:e>
                    </m:func>
                  </m:oMath>
                </a14:m>
                <a:r>
                  <a:rPr lang="de-DE" sz="1400" dirty="0" smtClean="0"/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400" b="0" i="0" dirty="0" smtClean="0">
                        <a:latin typeface="Cambria Math"/>
                      </a:rPr>
                      <m:t>Δ</m:t>
                    </m:r>
                    <m:sSubSup>
                      <m:sSubSup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400" b="0" i="1" dirty="0" smtClean="0"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de-DE" sz="1400" b="0" i="1" dirty="0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e-DE" sz="1400" b="0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400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de-DE" sz="1400" b="0" i="1" dirty="0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e-DE" sz="1400" b="0" i="1" dirty="0" smtClean="0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400" b="0" i="1" dirty="0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de-DE" sz="1400" b="0" i="1" dirty="0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de-DE" sz="1400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01" y="1678310"/>
                <a:ext cx="5599803" cy="432041"/>
              </a:xfrm>
              <a:prstGeom prst="rect">
                <a:avLst/>
              </a:prstGeom>
              <a:blipFill rotWithShape="1">
                <a:blip r:embed="rId8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hteck 31"/>
          <p:cNvSpPr/>
          <p:nvPr/>
        </p:nvSpPr>
        <p:spPr>
          <a:xfrm>
            <a:off x="39382" y="0"/>
            <a:ext cx="5935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4800" b="1" cap="all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Oscillation</a:t>
            </a:r>
            <a:r>
              <a:rPr lang="de-DE" sz="48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Pattern</a:t>
            </a:r>
            <a:endParaRPr lang="de-DE" sz="4800" b="1" cap="all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93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97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1_Office Theme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Stahl</dc:creator>
  <cp:lastModifiedBy>Achim Stahl</cp:lastModifiedBy>
  <cp:revision>23</cp:revision>
  <cp:lastPrinted>2017-09-23T10:22:42Z</cp:lastPrinted>
  <dcterms:created xsi:type="dcterms:W3CDTF">2017-09-20T20:35:43Z</dcterms:created>
  <dcterms:modified xsi:type="dcterms:W3CDTF">2018-10-04T08:18:28Z</dcterms:modified>
</cp:coreProperties>
</file>