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699" r:id="rId6"/>
    <p:sldMasterId id="2147483711" r:id="rId7"/>
  </p:sldMasterIdLst>
  <p:notesMasterIdLst>
    <p:notesMasterId r:id="rId82"/>
  </p:notesMasterIdLst>
  <p:sldIdLst>
    <p:sldId id="257" r:id="rId8"/>
    <p:sldId id="329" r:id="rId9"/>
    <p:sldId id="330" r:id="rId10"/>
    <p:sldId id="331" r:id="rId11"/>
    <p:sldId id="258" r:id="rId12"/>
    <p:sldId id="259" r:id="rId13"/>
    <p:sldId id="260" r:id="rId14"/>
    <p:sldId id="261" r:id="rId15"/>
    <p:sldId id="262" r:id="rId16"/>
    <p:sldId id="263" r:id="rId17"/>
    <p:sldId id="265" r:id="rId18"/>
    <p:sldId id="264" r:id="rId19"/>
    <p:sldId id="266" r:id="rId20"/>
    <p:sldId id="267" r:id="rId21"/>
    <p:sldId id="270" r:id="rId22"/>
    <p:sldId id="268" r:id="rId23"/>
    <p:sldId id="269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1" r:id="rId34"/>
    <p:sldId id="280" r:id="rId35"/>
    <p:sldId id="282" r:id="rId36"/>
    <p:sldId id="283" r:id="rId37"/>
    <p:sldId id="284" r:id="rId38"/>
    <p:sldId id="288" r:id="rId39"/>
    <p:sldId id="289" r:id="rId40"/>
    <p:sldId id="285" r:id="rId41"/>
    <p:sldId id="286" r:id="rId42"/>
    <p:sldId id="287" r:id="rId43"/>
    <p:sldId id="290" r:id="rId44"/>
    <p:sldId id="291" r:id="rId45"/>
    <p:sldId id="292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8" r:id="rId80"/>
    <p:sldId id="327" r:id="rId8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30DC9-0015-4CFA-9518-0B94296B674A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82DE-5007-4F19-8B94-8D80C4726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5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8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82DE-5007-4F19-8B94-8D80C4726B2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769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0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03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35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31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08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82DE-5007-4F19-8B94-8D80C4726B29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91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46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5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536E2-D6A0-402E-9D05-C4E5AC6B4D87}" type="slidenum">
              <a:rPr lang="de-DE" smtClean="0">
                <a:solidFill>
                  <a:prstClr val="black"/>
                </a:solidFill>
              </a:rPr>
              <a:pPr/>
              <a:t>49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8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85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90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04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68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02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45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75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54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48426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Achim Stahl, October 2018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06590" y="6448425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F0FDD9-ACA5-47E5-8F5A-6FE774A3D44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9062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2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776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80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33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05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35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08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95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76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67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9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79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109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49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07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16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01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80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05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66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01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4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2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516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6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00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09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86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01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77216"/>
            <a:ext cx="30861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FBF1741-2752-433D-9013-9B281C2FF6FB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Datumsplatzhalter 1"/>
          <p:cNvSpPr txBox="1">
            <a:spLocks/>
          </p:cNvSpPr>
          <p:nvPr userDrawn="1"/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Achim Stahl, </a:t>
            </a:r>
            <a:r>
              <a:rPr lang="de-DE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February</a:t>
            </a:r>
            <a:r>
              <a:rPr lang="de-DE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2017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74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gradFill flip="none" rotWithShape="1">
          <a:gsLst>
            <a:gs pos="0">
              <a:srgbClr val="3F34CC"/>
            </a:gs>
            <a:gs pos="100000">
              <a:srgbClr val="21194F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9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42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66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2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2902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26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46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48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8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671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23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08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48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847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58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9428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0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150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8622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184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smtClean="0"/>
              <a:t>Achim Stahl, October 2018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72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319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088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35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49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59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12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3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2313D-A698-4708-ADF0-F51DA07F0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4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232853"/>
            </a:gs>
            <a:gs pos="62000">
              <a:srgbClr val="313773"/>
            </a:gs>
            <a:gs pos="88000">
              <a:srgbClr val="14162E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232853"/>
            </a:gs>
            <a:gs pos="62000">
              <a:srgbClr val="313773"/>
            </a:gs>
            <a:gs pos="88000">
              <a:srgbClr val="14162E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5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700">
              <a:srgbClr val="C9CCEF"/>
            </a:gs>
            <a:gs pos="0">
              <a:srgbClr val="5343C9"/>
            </a:gs>
            <a:gs pos="100000">
              <a:srgbClr val="69AB82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1741-2752-433D-9013-9B281C2FF6F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232853"/>
            </a:gs>
            <a:gs pos="62000">
              <a:srgbClr val="313773"/>
            </a:gs>
            <a:gs pos="88000">
              <a:srgbClr val="14162E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Achim Stahl, October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Achim Stahl, 5. Oct. 2018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5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232853"/>
            </a:gs>
            <a:gs pos="62000">
              <a:srgbClr val="313773"/>
            </a:gs>
            <a:gs pos="88000">
              <a:srgbClr val="14162E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Stahl, October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Achim Stahl, 5. Oct.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0EFA2-4B13-483B-89BA-249BF9D09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77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0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jpeg"/><Relationship Id="rId5" Type="http://schemas.openxmlformats.org/officeDocument/2006/relationships/image" Target="../media/image360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86.png"/><Relationship Id="rId7" Type="http://schemas.openxmlformats.org/officeDocument/2006/relationships/image" Target="../media/image31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0.png"/><Relationship Id="rId5" Type="http://schemas.openxmlformats.org/officeDocument/2006/relationships/image" Target="../media/image88.png"/><Relationship Id="rId10" Type="http://schemas.openxmlformats.org/officeDocument/2006/relationships/image" Target="../media/image65.jpg"/><Relationship Id="rId4" Type="http://schemas.openxmlformats.org/officeDocument/2006/relationships/image" Target="../media/image87.png"/><Relationship Id="rId9" Type="http://schemas.openxmlformats.org/officeDocument/2006/relationships/image" Target="../media/image4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60.png"/><Relationship Id="rId3" Type="http://schemas.openxmlformats.org/officeDocument/2006/relationships/image" Target="../media/image860.png"/><Relationship Id="rId7" Type="http://schemas.openxmlformats.org/officeDocument/2006/relationships/image" Target="../media/image900.png"/><Relationship Id="rId12" Type="http://schemas.openxmlformats.org/officeDocument/2006/relationships/image" Target="../media/image10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0.png"/><Relationship Id="rId11" Type="http://schemas.openxmlformats.org/officeDocument/2006/relationships/image" Target="../media/image99.png"/><Relationship Id="rId5" Type="http://schemas.openxmlformats.org/officeDocument/2006/relationships/image" Target="../media/image880.png"/><Relationship Id="rId15" Type="http://schemas.openxmlformats.org/officeDocument/2006/relationships/image" Target="../media/image101.png"/><Relationship Id="rId10" Type="http://schemas.openxmlformats.org/officeDocument/2006/relationships/image" Target="../media/image930.png"/><Relationship Id="rId4" Type="http://schemas.openxmlformats.org/officeDocument/2006/relationships/image" Target="../media/image870.png"/><Relationship Id="rId9" Type="http://schemas.openxmlformats.org/officeDocument/2006/relationships/image" Target="../media/image920.png"/><Relationship Id="rId14" Type="http://schemas.openxmlformats.org/officeDocument/2006/relationships/image" Target="../media/image97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3.png"/><Relationship Id="rId7" Type="http://schemas.openxmlformats.org/officeDocument/2006/relationships/image" Target="../media/image74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D1D57"/>
            </a:gs>
            <a:gs pos="79000">
              <a:srgbClr val="2C2C84"/>
            </a:gs>
            <a:gs pos="97000">
              <a:srgbClr val="1D1D57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-38593" r="-1097" b="38593"/>
          <a:stretch/>
        </p:blipFill>
        <p:spPr>
          <a:xfrm>
            <a:off x="-167084" y="-4242352"/>
            <a:ext cx="9593890" cy="63959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feld 28"/>
          <p:cNvSpPr txBox="1"/>
          <p:nvPr/>
        </p:nvSpPr>
        <p:spPr>
          <a:xfrm>
            <a:off x="4049732" y="6478729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54879" y="969942"/>
            <a:ext cx="3748142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Neutrino </a:t>
            </a:r>
            <a:r>
              <a:rPr lang="de-DE" sz="3600" b="1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de-DE" sz="36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3944" y="2803386"/>
            <a:ext cx="3836115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A5A5A5"/>
                </a:solidFill>
              </a:rPr>
              <a:t>6</a:t>
            </a:r>
            <a:r>
              <a:rPr lang="de-DE" sz="3600" b="1" dirty="0" smtClean="0">
                <a:ln/>
                <a:solidFill>
                  <a:srgbClr val="A5A5A5"/>
                </a:solidFill>
              </a:rPr>
              <a:t>.1 Beam </a:t>
            </a:r>
            <a:r>
              <a:rPr lang="de-DE" sz="3600" b="1" dirty="0" err="1" smtClean="0">
                <a:ln/>
                <a:solidFill>
                  <a:srgbClr val="A5A5A5"/>
                </a:solidFill>
              </a:rPr>
              <a:t>Concepts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60084"/>
            <a:ext cx="5238750" cy="148590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70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88"/>
            <a:ext cx="7696200" cy="686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206375" y="109538"/>
            <a:ext cx="3168650" cy="393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spc="72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Conceptional Layout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267075" y="4868863"/>
            <a:ext cx="1484313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>
                <a:latin typeface="Arial" panose="020B0604020202020204" pitchFamily="34" charset="0"/>
              </a:rPr>
              <a:t>12 T dipole</a:t>
            </a:r>
          </a:p>
          <a:p>
            <a:pPr algn="ctr"/>
            <a:r>
              <a:rPr lang="de-DE" altLang="de-DE" sz="1400">
                <a:latin typeface="Arial" panose="020B0604020202020204" pitchFamily="34" charset="0"/>
              </a:rPr>
              <a:t>2 x 35 m length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581400" y="5672138"/>
            <a:ext cx="14398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>
                <a:latin typeface="Arial" panose="020B0604020202020204" pitchFamily="34" charset="0"/>
              </a:rPr>
              <a:t>Injection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16200000">
            <a:off x="6076156" y="3088482"/>
            <a:ext cx="175577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>
                <a:latin typeface="Arial" panose="020B0604020202020204" pitchFamily="34" charset="0"/>
              </a:rPr>
              <a:t>Acceleration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 rot="18300000">
            <a:off x="969169" y="2301082"/>
            <a:ext cx="494665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800">
                <a:latin typeface="Arial" panose="020B0604020202020204" pitchFamily="34" charset="0"/>
              </a:rPr>
              <a:t>Decay section</a:t>
            </a:r>
          </a:p>
          <a:p>
            <a:pPr algn="ctr"/>
            <a:r>
              <a:rPr lang="de-DE" altLang="de-DE" sz="1000">
                <a:latin typeface="Arial" panose="020B0604020202020204" pitchFamily="34" charset="0"/>
              </a:rPr>
              <a:t>approx. 22% of the ring, pointing down at 5°, lowest point 100m below HERA	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 rot="16200000">
            <a:off x="634207" y="2596356"/>
            <a:ext cx="2205038" cy="117157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/>
              <a:t>Preaccelerator</a:t>
            </a:r>
          </a:p>
          <a:p>
            <a:pPr algn="ctr"/>
            <a:r>
              <a:rPr lang="de-DE" altLang="de-DE"/>
              <a:t>„Halle West“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77038" y="258763"/>
            <a:ext cx="22510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altLang="de-DE" sz="1600"/>
              <a:t>accelerator in HERA tunnel used as</a:t>
            </a:r>
          </a:p>
          <a:p>
            <a:pPr algn="r"/>
            <a:r>
              <a:rPr lang="de-DE" altLang="de-DE" sz="1600"/>
              <a:t>decay ring and for </a:t>
            </a:r>
          </a:p>
          <a:p>
            <a:pPr algn="r"/>
            <a:r>
              <a:rPr lang="de-DE" altLang="de-DE" sz="1600"/>
              <a:t>final acceleration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5473700" y="1201738"/>
            <a:ext cx="112395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>
                <a:latin typeface="Arial" panose="020B0604020202020204" pitchFamily="34" charset="0"/>
              </a:rPr>
              <a:t>12 T dipole</a:t>
            </a:r>
          </a:p>
          <a:p>
            <a:pPr algn="ctr"/>
            <a:r>
              <a:rPr lang="de-DE" altLang="de-DE" sz="1400">
                <a:latin typeface="Arial" panose="020B0604020202020204" pitchFamily="34" charset="0"/>
              </a:rPr>
              <a:t>35 m length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90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D1D57"/>
            </a:gs>
            <a:gs pos="79000">
              <a:srgbClr val="2C2C84"/>
            </a:gs>
            <a:gs pos="97000">
              <a:srgbClr val="1D1D57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-38593" r="-1097" b="38593"/>
          <a:stretch/>
        </p:blipFill>
        <p:spPr>
          <a:xfrm>
            <a:off x="-167084" y="-4242352"/>
            <a:ext cx="9593890" cy="63959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feld 28"/>
          <p:cNvSpPr txBox="1"/>
          <p:nvPr/>
        </p:nvSpPr>
        <p:spPr>
          <a:xfrm>
            <a:off x="4049732" y="6478729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54879" y="969942"/>
            <a:ext cx="3748142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Neutrino </a:t>
            </a:r>
            <a:r>
              <a:rPr lang="de-DE" sz="3600" b="1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de-DE" sz="36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3944" y="2803386"/>
            <a:ext cx="3844835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 smtClean="0">
                <a:ln/>
                <a:solidFill>
                  <a:srgbClr val="A5A5A5"/>
                </a:solidFill>
              </a:rPr>
              <a:t>6.2 Beam Elements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60084"/>
            <a:ext cx="5238750" cy="148590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869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1427"/>
            <a:ext cx="9144000" cy="139514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2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5" y="1534886"/>
            <a:ext cx="7717801" cy="3505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36756" t="39862" r="32991" b="25383"/>
          <a:stretch/>
        </p:blipFill>
        <p:spPr>
          <a:xfrm>
            <a:off x="4978247" y="1389257"/>
            <a:ext cx="2028343" cy="202834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28700" y="389379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Example</a:t>
            </a:r>
            <a:r>
              <a:rPr lang="de-DE" b="0" i="0" u="none" strike="noStrike" baseline="0" dirty="0" smtClean="0">
                <a:latin typeface="Calibri" panose="020F0502020204030204" pitchFamily="34" charset="0"/>
              </a:rPr>
              <a:t>: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MiniBooNE</a:t>
            </a:r>
            <a:r>
              <a:rPr lang="de-DE" b="0" i="0" u="none" strike="noStrike" baseline="0" dirty="0" smtClean="0"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target</a:t>
            </a:r>
            <a:endParaRPr lang="de-DE" b="0" i="0" u="none" strike="noStrike" baseline="0" dirty="0" smtClean="0">
              <a:latin typeface="Calibri" panose="020F0502020204030204" pitchFamily="34" charset="0"/>
            </a:endParaRPr>
          </a:p>
          <a:p>
            <a:r>
              <a:rPr lang="de-DE" b="0" i="0" u="none" strike="noStrike" baseline="0" dirty="0" smtClean="0">
                <a:latin typeface="Calibri" panose="020F0502020204030204" pitchFamily="34" charset="0"/>
              </a:rPr>
              <a:t>Material: Beryllium</a:t>
            </a:r>
          </a:p>
          <a:p>
            <a:r>
              <a:rPr lang="de-DE" b="0" i="0" u="none" strike="noStrike" baseline="0" dirty="0" smtClean="0">
                <a:latin typeface="Calibri" panose="020F0502020204030204" pitchFamily="34" charset="0"/>
              </a:rPr>
              <a:t>Shape: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cylinder</a:t>
            </a:r>
            <a:endParaRPr lang="de-DE" b="0" i="0" u="none" strike="noStrike" baseline="0" dirty="0" smtClean="0">
              <a:latin typeface="Calibri" panose="020F0502020204030204" pitchFamily="34" charset="0"/>
            </a:endParaRPr>
          </a:p>
          <a:p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Length</a:t>
            </a:r>
            <a:r>
              <a:rPr lang="de-DE" b="0" i="0" u="none" strike="noStrike" baseline="0" dirty="0" smtClean="0">
                <a:latin typeface="Calibri" panose="020F0502020204030204" pitchFamily="34" charset="0"/>
              </a:rPr>
              <a:t>: 1.7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interacCon</a:t>
            </a:r>
            <a:r>
              <a:rPr lang="de-DE" b="0" i="0" u="none" strike="noStrike" baseline="0" dirty="0" smtClean="0"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lengths</a:t>
            </a:r>
            <a:endParaRPr lang="de-DE" b="0" i="0" u="none" strike="noStrike" baseline="0" dirty="0" smtClean="0">
              <a:latin typeface="Calibri" panose="020F0502020204030204" pitchFamily="34" charset="0"/>
            </a:endParaRPr>
          </a:p>
          <a:p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for</a:t>
            </a:r>
            <a:r>
              <a:rPr lang="de-DE" b="0" i="0" u="none" strike="noStrike" baseline="0" dirty="0" smtClean="0">
                <a:latin typeface="Calibri" panose="020F0502020204030204" pitchFamily="34" charset="0"/>
              </a:rPr>
              <a:t> 8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GeV</a:t>
            </a:r>
            <a:r>
              <a:rPr lang="de-DE" b="0" i="0" u="none" strike="noStrike" baseline="0" dirty="0" smtClean="0">
                <a:latin typeface="Calibri" panose="020F0502020204030204" pitchFamily="34" charset="0"/>
              </a:rPr>
              <a:t>/c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protons</a:t>
            </a:r>
            <a:r>
              <a:rPr lang="de-DE" b="0" i="0" u="none" strike="noStrike" baseline="0" dirty="0" smtClean="0">
                <a:latin typeface="Calibri" panose="020F0502020204030204" pitchFamily="34" charset="0"/>
              </a:rPr>
              <a:t> (71cm)</a:t>
            </a:r>
          </a:p>
          <a:p>
            <a:r>
              <a:rPr lang="de-DE" b="0" i="0" u="none" strike="noStrike" baseline="0" dirty="0" smtClean="0">
                <a:latin typeface="Calibri" panose="020F0502020204030204" pitchFamily="34" charset="0"/>
              </a:rPr>
              <a:t>Diameter: 1cm</a:t>
            </a:r>
          </a:p>
          <a:p>
            <a:r>
              <a:rPr lang="de-DE" b="0" i="0" u="none" strike="noStrike" baseline="0" dirty="0" smtClean="0">
                <a:latin typeface="Calibri" panose="020F0502020204030204" pitchFamily="34" charset="0"/>
              </a:rPr>
              <a:t>Air </a:t>
            </a:r>
            <a:r>
              <a:rPr lang="de-DE" b="0" i="0" u="none" strike="noStrike" baseline="0" dirty="0" err="1" smtClean="0">
                <a:latin typeface="Calibri" panose="020F0502020204030204" pitchFamily="34" charset="0"/>
              </a:rPr>
              <a:t>cooled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98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940"/>
            <a:ext cx="9144000" cy="15247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R="68700"/>
            <a:r>
              <a:rPr lang="en-US" b="0" i="0" u="none" strike="noStrike" baseline="0" dirty="0" smtClean="0">
                <a:latin typeface="Calibri" panose="020F0502020204030204" pitchFamily="34" charset="0"/>
              </a:rPr>
              <a:t>Example: </a:t>
            </a:r>
            <a:r>
              <a:rPr lang="en-US" b="0" i="0" u="none" strike="noStrike" baseline="0" dirty="0" err="1" smtClean="0">
                <a:latin typeface="Calibri" panose="020F0502020204030204" pitchFamily="34" charset="0"/>
              </a:rPr>
              <a:t>NuMI</a:t>
            </a:r>
            <a:r>
              <a:rPr lang="en-US" b="0" i="0" u="none" strike="noStrike" baseline="0" dirty="0" smtClean="0">
                <a:latin typeface="Calibri" panose="020F0502020204030204" pitchFamily="34" charset="0"/>
              </a:rPr>
              <a:t> (MINOS) target Material: Graphite with Al casing</a:t>
            </a:r>
          </a:p>
          <a:p>
            <a:r>
              <a:rPr lang="en-US" b="0" i="0" u="none" strike="noStrike" baseline="0" dirty="0" smtClean="0">
                <a:latin typeface="Calibri" panose="020F0502020204030204" pitchFamily="34" charset="0"/>
              </a:rPr>
              <a:t>Shape: ruler      6.4 mm x 15 mm x 20 mm ) x 47 (2 </a:t>
            </a:r>
            <a:r>
              <a:rPr lang="en-US" b="0" i="0" u="none" strike="noStrike" baseline="0" dirty="0" err="1" smtClean="0">
                <a:latin typeface="Calibri" panose="020F0502020204030204" pitchFamily="34" charset="0"/>
              </a:rPr>
              <a:t>interacCon</a:t>
            </a:r>
            <a:r>
              <a:rPr lang="en-US" b="0" i="0" u="none" strike="noStrike" baseline="0" dirty="0" smtClean="0">
                <a:latin typeface="Calibri" panose="020F0502020204030204" pitchFamily="34" charset="0"/>
              </a:rPr>
              <a:t> lengths)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3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6" y="1094921"/>
            <a:ext cx="9146719" cy="43697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5057" y="725589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NuMI</a:t>
            </a:r>
            <a:r>
              <a:rPr lang="de-DE" dirty="0" smtClean="0"/>
              <a:t> </a:t>
            </a:r>
            <a:r>
              <a:rPr lang="de-DE" dirty="0" err="1" smtClean="0"/>
              <a:t>horn</a:t>
            </a:r>
            <a:r>
              <a:rPr lang="de-DE" dirty="0" smtClean="0"/>
              <a:t> (MINOS)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50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685"/>
            <a:ext cx="9144000" cy="5106629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10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42"/>
            <a:ext cx="9144000" cy="673191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75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423"/>
            <a:ext cx="9144000" cy="4887153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8" y="247719"/>
            <a:ext cx="7500257" cy="59321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688107" y="6079093"/>
            <a:ext cx="568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T2K 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tunnel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, 1 </a:t>
            </a:r>
            <a:r>
              <a:rPr lang="de-DE" dirty="0" err="1" smtClean="0"/>
              <a:t>atm</a:t>
            </a:r>
            <a:r>
              <a:rPr lang="de-DE" dirty="0" smtClean="0"/>
              <a:t> He, 94 m </a:t>
            </a:r>
            <a:r>
              <a:rPr lang="de-DE" dirty="0" err="1" smtClean="0"/>
              <a:t>long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0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0EFA2-4B13-483B-89BA-249BF9D09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ylinder 4"/>
          <p:cNvSpPr/>
          <p:nvPr/>
        </p:nvSpPr>
        <p:spPr>
          <a:xfrm rot="5400000">
            <a:off x="3243240" y="2577284"/>
            <a:ext cx="157001" cy="1426098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343150" y="3216037"/>
            <a:ext cx="571500" cy="148592"/>
          </a:xfrm>
          <a:prstGeom prst="ellipse">
            <a:avLst/>
          </a:prstGeom>
          <a:gradFill flip="none" rotWithShape="1">
            <a:gsLst>
              <a:gs pos="0">
                <a:srgbClr val="232853"/>
              </a:gs>
              <a:gs pos="49000">
                <a:srgbClr val="FF0000"/>
              </a:gs>
              <a:gs pos="100000">
                <a:srgbClr val="14162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939391" y="3807069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9382" y="0"/>
            <a:ext cx="5130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all" spc="0" normalizeH="0" baseline="0" noProof="0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Neutrino Beam</a:t>
            </a:r>
            <a:endParaRPr kumimoji="0" lang="de-DE" sz="4800" b="1" i="0" u="none" strike="noStrike" kern="1200" cap="all" spc="0" normalizeH="0" baseline="0" noProof="0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373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3" y="259442"/>
            <a:ext cx="7667026" cy="535940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53886" y="5618843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NuMI</a:t>
            </a:r>
            <a:r>
              <a:rPr lang="de-DE" dirty="0" smtClean="0"/>
              <a:t>: </a:t>
            </a:r>
            <a:r>
              <a:rPr lang="de-DE" dirty="0" err="1" smtClean="0"/>
              <a:t>copper</a:t>
            </a:r>
            <a:r>
              <a:rPr lang="de-DE" dirty="0" smtClean="0"/>
              <a:t> </a:t>
            </a:r>
            <a:r>
              <a:rPr lang="de-DE" dirty="0" err="1" smtClean="0"/>
              <a:t>pipe</a:t>
            </a:r>
            <a:r>
              <a:rPr lang="de-DE" dirty="0" smtClean="0"/>
              <a:t> @ </a:t>
            </a:r>
            <a:r>
              <a:rPr lang="de-DE" dirty="0" err="1" smtClean="0"/>
              <a:t>vacuum</a:t>
            </a:r>
            <a:r>
              <a:rPr lang="de-DE" dirty="0" smtClean="0"/>
              <a:t>, 2 m </a:t>
            </a:r>
            <a:r>
              <a:rPr lang="de-DE" dirty="0" err="1" smtClean="0"/>
              <a:t>diameter</a:t>
            </a:r>
            <a:r>
              <a:rPr lang="de-DE" dirty="0" smtClean="0"/>
              <a:t>, 677 m </a:t>
            </a:r>
            <a:r>
              <a:rPr lang="de-DE" dirty="0" err="1" smtClean="0"/>
              <a:t>long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68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60" y="408011"/>
            <a:ext cx="7429559" cy="494139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62406" y="5592638"/>
            <a:ext cx="670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NuMI</a:t>
            </a:r>
            <a:r>
              <a:rPr lang="de-DE" dirty="0" smtClean="0"/>
              <a:t>: beam </a:t>
            </a:r>
            <a:r>
              <a:rPr lang="de-DE" dirty="0" err="1" smtClean="0"/>
              <a:t>dump</a:t>
            </a:r>
            <a:r>
              <a:rPr lang="de-DE" dirty="0" smtClean="0"/>
              <a:t>, 1 </a:t>
            </a:r>
            <a:r>
              <a:rPr lang="de-DE" dirty="0" err="1" smtClean="0"/>
              <a:t>kt</a:t>
            </a:r>
            <a:r>
              <a:rPr lang="de-DE" dirty="0" smtClean="0"/>
              <a:t> Al-core, </a:t>
            </a:r>
            <a:r>
              <a:rPr lang="de-DE" dirty="0" err="1" smtClean="0"/>
              <a:t>embedded</a:t>
            </a:r>
            <a:r>
              <a:rPr lang="de-DE" dirty="0" smtClean="0"/>
              <a:t> in </a:t>
            </a:r>
            <a:r>
              <a:rPr lang="de-DE" dirty="0" err="1" smtClean="0"/>
              <a:t>concrete</a:t>
            </a:r>
            <a:r>
              <a:rPr lang="de-DE" dirty="0" smtClean="0"/>
              <a:t>,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cooled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62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D1D57"/>
            </a:gs>
            <a:gs pos="79000">
              <a:srgbClr val="2C2C84"/>
            </a:gs>
            <a:gs pos="97000">
              <a:srgbClr val="1D1D57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-38593" r="-1097" b="38593"/>
          <a:stretch/>
        </p:blipFill>
        <p:spPr>
          <a:xfrm>
            <a:off x="-167084" y="-4242352"/>
            <a:ext cx="9593890" cy="63959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feld 28"/>
          <p:cNvSpPr txBox="1"/>
          <p:nvPr/>
        </p:nvSpPr>
        <p:spPr>
          <a:xfrm>
            <a:off x="4049732" y="6478729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54879" y="969942"/>
            <a:ext cx="3748142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Neutrino </a:t>
            </a:r>
            <a:r>
              <a:rPr lang="de-DE" sz="3600" b="1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de-DE" sz="36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3944" y="2803386"/>
            <a:ext cx="3546677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 smtClean="0">
                <a:ln/>
                <a:solidFill>
                  <a:srgbClr val="A5A5A5"/>
                </a:solidFill>
              </a:rPr>
              <a:t>6.3 Off-</a:t>
            </a:r>
            <a:r>
              <a:rPr lang="de-DE" sz="3600" b="1" dirty="0" err="1" smtClean="0">
                <a:ln/>
                <a:solidFill>
                  <a:srgbClr val="A5A5A5"/>
                </a:solidFill>
              </a:rPr>
              <a:t>axis</a:t>
            </a:r>
            <a:r>
              <a:rPr lang="de-DE" sz="3600" b="1" dirty="0" smtClean="0">
                <a:ln/>
                <a:solidFill>
                  <a:srgbClr val="A5A5A5"/>
                </a:solidFill>
              </a:rPr>
              <a:t> beam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60084"/>
            <a:ext cx="5238750" cy="148590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645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09" y="114714"/>
            <a:ext cx="6552381" cy="662857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8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5" y="169796"/>
            <a:ext cx="6019455" cy="64611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71656" y="5181600"/>
            <a:ext cx="1289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T2K-beam</a:t>
            </a:r>
          </a:p>
          <a:p>
            <a:r>
              <a:rPr lang="de-DE" dirty="0" smtClean="0"/>
              <a:t>2.5° off-</a:t>
            </a:r>
            <a:r>
              <a:rPr lang="de-DE" dirty="0" err="1" smtClean="0"/>
              <a:t>axis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01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D1D57"/>
            </a:gs>
            <a:gs pos="79000">
              <a:srgbClr val="2C2C84"/>
            </a:gs>
            <a:gs pos="97000">
              <a:srgbClr val="1D1D57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-38593" r="-1097" b="38593"/>
          <a:stretch/>
        </p:blipFill>
        <p:spPr>
          <a:xfrm>
            <a:off x="-167084" y="-4242352"/>
            <a:ext cx="9593890" cy="63959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feld 28"/>
          <p:cNvSpPr txBox="1"/>
          <p:nvPr/>
        </p:nvSpPr>
        <p:spPr>
          <a:xfrm>
            <a:off x="4049732" y="6478729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54879" y="969942"/>
            <a:ext cx="3748142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Neutrino </a:t>
            </a:r>
            <a:r>
              <a:rPr lang="de-DE" sz="3600" b="1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de-DE" sz="36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3944" y="2803386"/>
            <a:ext cx="4515147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 smtClean="0">
                <a:ln/>
                <a:solidFill>
                  <a:srgbClr val="A5A5A5"/>
                </a:solidFill>
              </a:rPr>
              <a:t>6.4 </a:t>
            </a:r>
            <a:r>
              <a:rPr lang="de-DE" sz="3600" b="1" dirty="0" err="1" smtClean="0">
                <a:ln/>
                <a:solidFill>
                  <a:srgbClr val="A5A5A5"/>
                </a:solidFill>
              </a:rPr>
              <a:t>Example</a:t>
            </a:r>
            <a:r>
              <a:rPr lang="de-DE" sz="3600" b="1" dirty="0" smtClean="0">
                <a:ln/>
                <a:solidFill>
                  <a:srgbClr val="A5A5A5"/>
                </a:solidFill>
              </a:rPr>
              <a:t> T2K beam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60084"/>
            <a:ext cx="5238750" cy="148590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29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" y="0"/>
            <a:ext cx="911006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645" y="2812098"/>
            <a:ext cx="3802710" cy="30190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454" y="164927"/>
            <a:ext cx="5350836" cy="26471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952" y="1332484"/>
            <a:ext cx="4363867" cy="1436352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04657" y="2623457"/>
            <a:ext cx="4347266" cy="41900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" y="2534"/>
            <a:ext cx="8919865" cy="6852932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15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2" y="81555"/>
            <a:ext cx="8852995" cy="6694889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14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85800"/>
            <a:ext cx="8353425" cy="5486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0625" y="162580"/>
            <a:ext cx="8162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NA61/SHINE: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@ CERN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772" y="4191881"/>
            <a:ext cx="3733940" cy="2439106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73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/>
          <p:cNvGrpSpPr/>
          <p:nvPr/>
        </p:nvGrpSpPr>
        <p:grpSpPr>
          <a:xfrm>
            <a:off x="2904871" y="2457620"/>
            <a:ext cx="1763844" cy="1562154"/>
            <a:chOff x="2904871" y="2457620"/>
            <a:chExt cx="1763844" cy="1562154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2926079" y="2556287"/>
              <a:ext cx="1742636" cy="1463487"/>
              <a:chOff x="2926079" y="2556287"/>
              <a:chExt cx="1742636" cy="1463487"/>
            </a:xfrm>
          </p:grpSpPr>
          <p:sp>
            <p:nvSpPr>
              <p:cNvPr id="34" name="Trapezoid 33"/>
              <p:cNvSpPr/>
              <p:nvPr/>
            </p:nvSpPr>
            <p:spPr>
              <a:xfrm rot="-5400000">
                <a:off x="3059519" y="2422849"/>
                <a:ext cx="1463487" cy="1730364"/>
              </a:xfrm>
              <a:prstGeom prst="trapezoi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" name="Gerader Verbinder 34"/>
              <p:cNvCxnSpPr/>
              <p:nvPr/>
            </p:nvCxnSpPr>
            <p:spPr>
              <a:xfrm flipV="1">
                <a:off x="2926080" y="2556287"/>
                <a:ext cx="1730365" cy="358363"/>
              </a:xfrm>
              <a:prstGeom prst="line">
                <a:avLst/>
              </a:prstGeom>
              <a:ln w="63500" cap="rnd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>
              <a:xfrm>
                <a:off x="2926079" y="3656399"/>
                <a:ext cx="1742636" cy="361074"/>
              </a:xfrm>
              <a:prstGeom prst="line">
                <a:avLst/>
              </a:prstGeom>
              <a:ln w="63500" cap="rnd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feld 32"/>
            <p:cNvSpPr txBox="1"/>
            <p:nvPr/>
          </p:nvSpPr>
          <p:spPr>
            <a:xfrm>
              <a:off x="2904871" y="24576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orn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3870164" y="2183805"/>
            <a:ext cx="471985" cy="1645904"/>
            <a:chOff x="3870164" y="2183805"/>
            <a:chExt cx="471985" cy="1645904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4162149" y="2775365"/>
              <a:ext cx="180000" cy="180000"/>
              <a:chOff x="5086569" y="2889867"/>
              <a:chExt cx="180000" cy="180000"/>
            </a:xfrm>
          </p:grpSpPr>
          <p:sp>
            <p:nvSpPr>
              <p:cNvPr id="46" name="Ellipse 45"/>
              <p:cNvSpPr>
                <a:spLocks noChangeAspect="1"/>
              </p:cNvSpPr>
              <p:nvPr/>
            </p:nvSpPr>
            <p:spPr>
              <a:xfrm>
                <a:off x="5086569" y="2889867"/>
                <a:ext cx="180000" cy="180000"/>
              </a:xfrm>
              <a:prstGeom prst="ellipse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Ellipse 46"/>
              <p:cNvSpPr>
                <a:spLocks noChangeAspect="1"/>
              </p:cNvSpPr>
              <p:nvPr/>
            </p:nvSpPr>
            <p:spPr>
              <a:xfrm>
                <a:off x="5140569" y="2943867"/>
                <a:ext cx="72000" cy="72000"/>
              </a:xfrm>
              <a:prstGeom prst="ellipse">
                <a:avLst/>
              </a:prstGeom>
              <a:solidFill>
                <a:srgbClr val="00B0F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162149" y="3649709"/>
              <a:ext cx="180000" cy="180000"/>
              <a:chOff x="4162149" y="3649709"/>
              <a:chExt cx="180000" cy="180000"/>
            </a:xfrm>
          </p:grpSpPr>
          <p:sp>
            <p:nvSpPr>
              <p:cNvPr id="43" name="Ellipse 42"/>
              <p:cNvSpPr>
                <a:spLocks noChangeAspect="1"/>
              </p:cNvSpPr>
              <p:nvPr/>
            </p:nvSpPr>
            <p:spPr>
              <a:xfrm>
                <a:off x="4162149" y="3649709"/>
                <a:ext cx="180000" cy="180000"/>
              </a:xfrm>
              <a:prstGeom prst="ellipse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" name="Gerader Verbinder 43"/>
              <p:cNvCxnSpPr>
                <a:stCxn id="43" idx="3"/>
                <a:endCxn id="43" idx="7"/>
              </p:cNvCxnSpPr>
              <p:nvPr/>
            </p:nvCxnSpPr>
            <p:spPr>
              <a:xfrm flipV="1">
                <a:off x="4188509" y="3676069"/>
                <a:ext cx="127280" cy="12728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>
                <a:stCxn id="43" idx="5"/>
                <a:endCxn id="43" idx="1"/>
              </p:cNvCxnSpPr>
              <p:nvPr/>
            </p:nvCxnSpPr>
            <p:spPr>
              <a:xfrm flipH="1" flipV="1">
                <a:off x="4188509" y="3676069"/>
                <a:ext cx="127280" cy="12728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ieren 39"/>
            <p:cNvGrpSpPr/>
            <p:nvPr/>
          </p:nvGrpSpPr>
          <p:grpSpPr>
            <a:xfrm>
              <a:off x="3870164" y="2183805"/>
              <a:ext cx="407484" cy="584775"/>
              <a:chOff x="4730543" y="2487001"/>
              <a:chExt cx="407484" cy="584775"/>
            </a:xfrm>
          </p:grpSpPr>
          <p:sp>
            <p:nvSpPr>
              <p:cNvPr id="41" name="Textfeld 40"/>
              <p:cNvSpPr txBox="1"/>
              <p:nvPr/>
            </p:nvSpPr>
            <p:spPr>
              <a:xfrm>
                <a:off x="4730543" y="2487001"/>
                <a:ext cx="4074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endPara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2" name="Gerade Verbindung mit Pfeil 41"/>
              <p:cNvCxnSpPr/>
              <p:nvPr/>
            </p:nvCxnSpPr>
            <p:spPr>
              <a:xfrm>
                <a:off x="4829097" y="2606259"/>
                <a:ext cx="219791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0EFA2-4B13-483B-89BA-249BF9D09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ylinder 4"/>
          <p:cNvSpPr/>
          <p:nvPr/>
        </p:nvSpPr>
        <p:spPr>
          <a:xfrm rot="5400000">
            <a:off x="3243240" y="2577284"/>
            <a:ext cx="157001" cy="1426098"/>
          </a:xfrm>
          <a:prstGeom prst="can">
            <a:avLst/>
          </a:prstGeom>
          <a:gradFill>
            <a:gsLst>
              <a:gs pos="0">
                <a:srgbClr val="232853"/>
              </a:gs>
              <a:gs pos="86000">
                <a:srgbClr val="FF0000"/>
              </a:gs>
              <a:gs pos="99000">
                <a:srgbClr val="14162E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1292468" y="2867667"/>
            <a:ext cx="3376247" cy="798349"/>
            <a:chOff x="1292468" y="2867667"/>
            <a:chExt cx="3376247" cy="798349"/>
          </a:xfrm>
        </p:grpSpPr>
        <p:cxnSp>
          <p:nvCxnSpPr>
            <p:cNvPr id="16" name="Gerade Verbindung mit Pfeil 15"/>
            <p:cNvCxnSpPr/>
            <p:nvPr/>
          </p:nvCxnSpPr>
          <p:spPr>
            <a:xfrm>
              <a:off x="2758608" y="3267226"/>
              <a:ext cx="1676218" cy="39879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/>
            <p:cNvCxnSpPr/>
            <p:nvPr/>
          </p:nvCxnSpPr>
          <p:spPr>
            <a:xfrm flipV="1">
              <a:off x="2926080" y="2914650"/>
              <a:ext cx="788670" cy="29718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V="1">
              <a:off x="3692769" y="3063241"/>
              <a:ext cx="975946" cy="203985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/>
            <p:cNvCxnSpPr/>
            <p:nvPr/>
          </p:nvCxnSpPr>
          <p:spPr>
            <a:xfrm flipV="1">
              <a:off x="3391192" y="3063241"/>
              <a:ext cx="406205" cy="195574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>
              <a:off x="3008727" y="3309619"/>
              <a:ext cx="948691" cy="356397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>
              <a:off x="3496261" y="3311530"/>
              <a:ext cx="591042" cy="197484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>
              <a:off x="2831563" y="3288032"/>
              <a:ext cx="280621" cy="357178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V="1">
              <a:off x="3126098" y="2867667"/>
              <a:ext cx="1054644" cy="383385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1292468" y="3184168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328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328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2939391" y="3807069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4180742" y="3975505"/>
                <a:ext cx="1222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de-DE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742" y="3975505"/>
                <a:ext cx="1222514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hteck 47"/>
          <p:cNvSpPr/>
          <p:nvPr/>
        </p:nvSpPr>
        <p:spPr>
          <a:xfrm>
            <a:off x="39382" y="0"/>
            <a:ext cx="5130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all" spc="0" normalizeH="0" baseline="0" noProof="0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Neutrino Beam</a:t>
            </a:r>
            <a:endParaRPr kumimoji="0" lang="de-DE" sz="4800" b="1" i="0" u="none" strike="noStrike" kern="1200" cap="all" spc="0" normalizeH="0" baseline="0" noProof="0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138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258"/>
            <a:ext cx="9144000" cy="48043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0625" y="162580"/>
            <a:ext cx="5137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SHINE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T2K Target </a:t>
            </a:r>
            <a:r>
              <a:rPr lang="de-DE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eplica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176" y="5340443"/>
            <a:ext cx="6466114" cy="1517557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10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D1D57"/>
            </a:gs>
            <a:gs pos="79000">
              <a:srgbClr val="2C2C84"/>
            </a:gs>
            <a:gs pos="97000">
              <a:srgbClr val="1D1D57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-38593" r="-1097" b="38593"/>
          <a:stretch/>
        </p:blipFill>
        <p:spPr>
          <a:xfrm>
            <a:off x="-167084" y="-4242352"/>
            <a:ext cx="9593890" cy="63959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feld 28"/>
          <p:cNvSpPr txBox="1"/>
          <p:nvPr/>
        </p:nvSpPr>
        <p:spPr>
          <a:xfrm>
            <a:off x="4049732" y="6478729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54879" y="969942"/>
            <a:ext cx="3748142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Neutrino </a:t>
            </a:r>
            <a:r>
              <a:rPr lang="de-DE" sz="3600" b="1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de-DE" sz="36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3944" y="2803386"/>
            <a:ext cx="3270960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 smtClean="0">
                <a:ln/>
                <a:solidFill>
                  <a:srgbClr val="A5A5A5"/>
                </a:solidFill>
              </a:rPr>
              <a:t>6.5 Experiments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60084"/>
            <a:ext cx="5238750" cy="148590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220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211"/>
            <a:ext cx="9144000" cy="4418133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315686" y="2732314"/>
            <a:ext cx="772885" cy="217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28600" y="238397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p-beam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1382486" y="2460171"/>
            <a:ext cx="10885" cy="56605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028700" y="2122714"/>
            <a:ext cx="105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B050"/>
                </a:solidFill>
              </a:rPr>
              <a:t>Be</a:t>
            </a:r>
            <a:r>
              <a:rPr lang="de-DE" dirty="0" smtClean="0">
                <a:solidFill>
                  <a:srgbClr val="00B050"/>
                </a:solidFill>
              </a:rPr>
              <a:t>-target</a:t>
            </a:r>
            <a:endParaRPr lang="de-DE" dirty="0">
              <a:solidFill>
                <a:srgbClr val="00B05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775857" y="3026229"/>
            <a:ext cx="824459" cy="1088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550528">
            <a:off x="2820410" y="2773912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pions</a:t>
            </a:r>
            <a:endParaRPr lang="de-DE" dirty="0">
              <a:solidFill>
                <a:srgbClr val="0070C0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5633325" y="3440278"/>
            <a:ext cx="824459" cy="10885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550528">
            <a:off x="5472695" y="3068215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7030A0"/>
                </a:solidFill>
              </a:rPr>
              <a:t>neutrinos</a:t>
            </a:r>
            <a:endParaRPr lang="de-DE" b="1" dirty="0">
              <a:solidFill>
                <a:srgbClr val="7030A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006590" y="4016829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2060"/>
                </a:solidFill>
              </a:rPr>
              <a:t>detector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088633" y="61980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1962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490625" y="162580"/>
            <a:ext cx="4921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 of the muon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137823" y="957943"/>
            <a:ext cx="503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Lederman, Steinberger, Schwartz (nobel </a:t>
            </a:r>
            <a:r>
              <a:rPr lang="de-DE" dirty="0" err="1" smtClean="0"/>
              <a:t>price</a:t>
            </a:r>
            <a:r>
              <a:rPr lang="de-DE" dirty="0" smtClean="0"/>
              <a:t> 1988)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1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11" y="464052"/>
            <a:ext cx="6235193" cy="4259683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2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81" y="816083"/>
            <a:ext cx="6555638" cy="542178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50236" y="147964"/>
            <a:ext cx="1887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Gargamelle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8633" y="61980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1970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0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97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8" y="173734"/>
            <a:ext cx="8091134" cy="63512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382547" y="64442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1973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97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6" y="3726656"/>
            <a:ext cx="7172325" cy="19621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0625" y="162580"/>
            <a:ext cx="336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K2K: KEK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Kamioka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445419"/>
            <a:ext cx="6686550" cy="18192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88" y="835286"/>
            <a:ext cx="7505019" cy="5463653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01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32" y="1277710"/>
            <a:ext cx="4438650" cy="43243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0625" y="162580"/>
            <a:ext cx="1878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K2K: </a:t>
            </a:r>
            <a:r>
              <a:rPr lang="de-D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330012" y="1093044"/>
                <a:ext cx="1448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e-DE" dirty="0" smtClean="0"/>
                  <a:t>-</a:t>
                </a:r>
                <a:r>
                  <a:rPr lang="de-DE" dirty="0" err="1" smtClean="0"/>
                  <a:t>apearance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012" y="1093044"/>
                <a:ext cx="1448217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8197" r="-3361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445131" y="4408714"/>
            <a:ext cx="3224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confirmation</a:t>
            </a:r>
            <a:r>
              <a:rPr lang="de-DE" dirty="0" smtClean="0"/>
              <a:t> of the</a:t>
            </a:r>
          </a:p>
          <a:p>
            <a:r>
              <a:rPr lang="de-DE" dirty="0" err="1" smtClean="0"/>
              <a:t>atmospheric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oscillation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6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39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1947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OPERA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" y="1041676"/>
            <a:ext cx="7829884" cy="52405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02" y="157530"/>
            <a:ext cx="1004886" cy="752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4286515" y="4282582"/>
                <a:ext cx="3752869" cy="231613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rgbClr val="0070C0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300"/>
                  </a:spcAft>
                </a:pPr>
                <a:r>
                  <a:rPr lang="de-DE" dirty="0">
                    <a:solidFill>
                      <a:srgbClr val="0070C0"/>
                    </a:solidFill>
                  </a:rPr>
                  <a:t>1998: Super-K </a:t>
                </a:r>
                <a:r>
                  <a:rPr lang="de-DE" dirty="0" err="1">
                    <a:solidFill>
                      <a:srgbClr val="0070C0"/>
                    </a:solidFill>
                  </a:rPr>
                  <a:t>discovers</a:t>
                </a:r>
                <a:r>
                  <a:rPr lang="de-DE" dirty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>
                    <a:solidFill>
                      <a:srgbClr val="0070C0"/>
                    </a:solidFill>
                  </a:rPr>
                  <a:t>oscillation</a:t>
                </a:r>
                <a:r>
                  <a:rPr lang="de-DE" dirty="0">
                    <a:solidFill>
                      <a:srgbClr val="0070C0"/>
                    </a:solidFill>
                  </a:rPr>
                  <a:t> of </a:t>
                </a:r>
                <a:br>
                  <a:rPr lang="de-DE" dirty="0">
                    <a:solidFill>
                      <a:srgbClr val="0070C0"/>
                    </a:solidFill>
                  </a:rPr>
                </a:br>
                <a:r>
                  <a:rPr lang="de-DE" dirty="0">
                    <a:solidFill>
                      <a:srgbClr val="0070C0"/>
                    </a:solidFill>
                  </a:rPr>
                  <a:t>     </a:t>
                </a:r>
                <a:r>
                  <a:rPr lang="de-DE" dirty="0" err="1">
                    <a:solidFill>
                      <a:srgbClr val="0070C0"/>
                    </a:solidFill>
                  </a:rPr>
                  <a:t>atmospheric</a:t>
                </a:r>
                <a:r>
                  <a:rPr lang="de-DE" dirty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>
                    <a:solidFill>
                      <a:srgbClr val="0070C0"/>
                    </a:solidFill>
                  </a:rPr>
                  <a:t>neutrinos</a:t>
                </a:r>
                <a:r>
                  <a:rPr lang="de-DE" dirty="0">
                    <a:solidFill>
                      <a:srgbClr val="0070C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0070C0"/>
                    </a:solidFill>
                  </a:rPr>
                  <a:t>-</a:t>
                </a:r>
                <a:r>
                  <a:rPr lang="de-DE" dirty="0" err="1">
                    <a:solidFill>
                      <a:srgbClr val="0070C0"/>
                    </a:solidFill>
                  </a:rPr>
                  <a:t>disapp</a:t>
                </a:r>
                <a:r>
                  <a:rPr lang="de-DE" dirty="0">
                    <a:solidFill>
                      <a:srgbClr val="0070C0"/>
                    </a:solidFill>
                  </a:rPr>
                  <a:t>.)</a:t>
                </a:r>
              </a:p>
              <a:p>
                <a:pPr>
                  <a:spcAft>
                    <a:spcPts val="300"/>
                  </a:spcAft>
                </a:pPr>
                <a:r>
                  <a:rPr lang="de-DE" dirty="0">
                    <a:solidFill>
                      <a:srgbClr val="0070C0"/>
                    </a:solidFill>
                  </a:rPr>
                  <a:t>1999: Letter-of-</a:t>
                </a:r>
                <a:r>
                  <a:rPr lang="de-DE" dirty="0" err="1">
                    <a:solidFill>
                      <a:srgbClr val="0070C0"/>
                    </a:solidFill>
                  </a:rPr>
                  <a:t>Intent</a:t>
                </a:r>
                <a:r>
                  <a:rPr lang="de-DE" dirty="0">
                    <a:solidFill>
                      <a:srgbClr val="0070C0"/>
                    </a:solidFill>
                  </a:rPr>
                  <a:t> OPERA</a:t>
                </a:r>
              </a:p>
              <a:p>
                <a:pPr>
                  <a:spcAft>
                    <a:spcPts val="300"/>
                  </a:spcAft>
                </a:pPr>
                <a:r>
                  <a:rPr lang="de-DE" dirty="0">
                    <a:solidFill>
                      <a:srgbClr val="0070C0"/>
                    </a:solidFill>
                  </a:rPr>
                  <a:t>2003: </a:t>
                </a:r>
                <a:r>
                  <a:rPr lang="de-DE" dirty="0" err="1">
                    <a:solidFill>
                      <a:srgbClr val="0070C0"/>
                    </a:solidFill>
                  </a:rPr>
                  <a:t>start</a:t>
                </a:r>
                <a:r>
                  <a:rPr lang="de-DE" dirty="0">
                    <a:solidFill>
                      <a:srgbClr val="0070C0"/>
                    </a:solidFill>
                  </a:rPr>
                  <a:t> of </a:t>
                </a:r>
                <a:r>
                  <a:rPr lang="de-DE" dirty="0" err="1">
                    <a:solidFill>
                      <a:srgbClr val="0070C0"/>
                    </a:solidFill>
                  </a:rPr>
                  <a:t>construction</a:t>
                </a:r>
                <a:endParaRPr lang="de-DE" dirty="0">
                  <a:solidFill>
                    <a:srgbClr val="0070C0"/>
                  </a:solidFill>
                </a:endParaRPr>
              </a:p>
              <a:p>
                <a:pPr>
                  <a:spcAft>
                    <a:spcPts val="300"/>
                  </a:spcAft>
                </a:pPr>
                <a:r>
                  <a:rPr lang="de-DE" dirty="0">
                    <a:solidFill>
                      <a:srgbClr val="0070C0"/>
                    </a:solidFill>
                  </a:rPr>
                  <a:t>2008: </a:t>
                </a:r>
                <a:r>
                  <a:rPr lang="de-DE" dirty="0" err="1">
                    <a:solidFill>
                      <a:srgbClr val="0070C0"/>
                    </a:solidFill>
                  </a:rPr>
                  <a:t>first</a:t>
                </a:r>
                <a:r>
                  <a:rPr lang="de-DE" dirty="0">
                    <a:solidFill>
                      <a:srgbClr val="0070C0"/>
                    </a:solidFill>
                  </a:rPr>
                  <a:t> beam</a:t>
                </a:r>
              </a:p>
              <a:p>
                <a:pPr>
                  <a:spcAft>
                    <a:spcPts val="300"/>
                  </a:spcAft>
                </a:pPr>
                <a:r>
                  <a:rPr lang="de-DE" dirty="0">
                    <a:solidFill>
                      <a:srgbClr val="0070C0"/>
                    </a:solidFill>
                  </a:rPr>
                  <a:t>2010: </a:t>
                </a:r>
                <a:r>
                  <a:rPr lang="de-DE" dirty="0" err="1">
                    <a:solidFill>
                      <a:srgbClr val="0070C0"/>
                    </a:solidFill>
                  </a:rPr>
                  <a:t>first</a:t>
                </a:r>
                <a:r>
                  <a:rPr lang="de-DE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0070C0"/>
                    </a:solidFill>
                  </a:rPr>
                  <a:t> detected</a:t>
                </a:r>
              </a:p>
              <a:p>
                <a:pPr>
                  <a:spcAft>
                    <a:spcPts val="300"/>
                  </a:spcAft>
                </a:pPr>
                <a:r>
                  <a:rPr lang="de-DE" dirty="0">
                    <a:solidFill>
                      <a:srgbClr val="0070C0"/>
                    </a:solidFill>
                  </a:rPr>
                  <a:t>2012: last beam</a:t>
                </a: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515" y="4282582"/>
                <a:ext cx="3752869" cy="231613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285067" y="339578"/>
                <a:ext cx="2762423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>
                    <a:solidFill>
                      <a:prstClr val="white"/>
                    </a:solidFill>
                  </a:rPr>
                  <a:t>Verification: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de-DE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de-DE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067" y="339578"/>
                <a:ext cx="2762423" cy="491417"/>
              </a:xfrm>
              <a:prstGeom prst="rect">
                <a:avLst/>
              </a:prstGeom>
              <a:blipFill rotWithShape="0">
                <a:blip r:embed="rId5"/>
                <a:stretch>
                  <a:fillRect l="-3532" t="-8750" b="-237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4554415" y="2457620"/>
            <a:ext cx="3429000" cy="1630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2904871" y="2457620"/>
            <a:ext cx="1763844" cy="1562154"/>
            <a:chOff x="2904871" y="2457620"/>
            <a:chExt cx="1763844" cy="1562154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2926079" y="2556287"/>
              <a:ext cx="1742636" cy="1463487"/>
              <a:chOff x="2926079" y="2556287"/>
              <a:chExt cx="1742636" cy="1463487"/>
            </a:xfrm>
          </p:grpSpPr>
          <p:sp>
            <p:nvSpPr>
              <p:cNvPr id="30" name="Trapezoid 29"/>
              <p:cNvSpPr/>
              <p:nvPr/>
            </p:nvSpPr>
            <p:spPr>
              <a:xfrm rot="-5400000">
                <a:off x="3059519" y="2422849"/>
                <a:ext cx="1463487" cy="1730364"/>
              </a:xfrm>
              <a:prstGeom prst="trapezoi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Gerader Verbinder 5"/>
              <p:cNvCxnSpPr/>
              <p:nvPr/>
            </p:nvCxnSpPr>
            <p:spPr>
              <a:xfrm flipV="1">
                <a:off x="2926080" y="2556287"/>
                <a:ext cx="1730365" cy="358363"/>
              </a:xfrm>
              <a:prstGeom prst="line">
                <a:avLst/>
              </a:prstGeom>
              <a:ln w="63500" cap="rnd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/>
              <p:cNvCxnSpPr/>
              <p:nvPr/>
            </p:nvCxnSpPr>
            <p:spPr>
              <a:xfrm>
                <a:off x="2926079" y="3656399"/>
                <a:ext cx="1742636" cy="361074"/>
              </a:xfrm>
              <a:prstGeom prst="line">
                <a:avLst/>
              </a:prstGeom>
              <a:ln w="63500" cap="rnd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feld 35"/>
            <p:cNvSpPr txBox="1"/>
            <p:nvPr/>
          </p:nvSpPr>
          <p:spPr>
            <a:xfrm>
              <a:off x="2904871" y="245762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orn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0EFA2-4B13-483B-89BA-249BF9D09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ylinder 4"/>
          <p:cNvSpPr/>
          <p:nvPr/>
        </p:nvSpPr>
        <p:spPr>
          <a:xfrm rot="5400000">
            <a:off x="3243240" y="2577284"/>
            <a:ext cx="157001" cy="1426098"/>
          </a:xfrm>
          <a:prstGeom prst="can">
            <a:avLst/>
          </a:prstGeom>
          <a:gradFill>
            <a:gsLst>
              <a:gs pos="0">
                <a:srgbClr val="232853"/>
              </a:gs>
              <a:gs pos="86000">
                <a:srgbClr val="FF0000"/>
              </a:gs>
              <a:gs pos="99000">
                <a:srgbClr val="14162E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939391" y="3807069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4180742" y="3975505"/>
                <a:ext cx="1222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de-DE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742" y="3975505"/>
                <a:ext cx="1222514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uppieren 41"/>
          <p:cNvGrpSpPr/>
          <p:nvPr/>
        </p:nvGrpSpPr>
        <p:grpSpPr>
          <a:xfrm>
            <a:off x="3870164" y="2183805"/>
            <a:ext cx="471985" cy="1645904"/>
            <a:chOff x="3870164" y="2183805"/>
            <a:chExt cx="471985" cy="1645904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4162149" y="2775365"/>
              <a:ext cx="180000" cy="180000"/>
              <a:chOff x="5086569" y="2889867"/>
              <a:chExt cx="180000" cy="180000"/>
            </a:xfrm>
          </p:grpSpPr>
          <p:sp>
            <p:nvSpPr>
              <p:cNvPr id="11" name="Ellipse 10"/>
              <p:cNvSpPr>
                <a:spLocks noChangeAspect="1"/>
              </p:cNvSpPr>
              <p:nvPr/>
            </p:nvSpPr>
            <p:spPr>
              <a:xfrm>
                <a:off x="5086569" y="2889867"/>
                <a:ext cx="180000" cy="180000"/>
              </a:xfrm>
              <a:prstGeom prst="ellipse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Ellipse 22"/>
              <p:cNvSpPr>
                <a:spLocks noChangeAspect="1"/>
              </p:cNvSpPr>
              <p:nvPr/>
            </p:nvSpPr>
            <p:spPr>
              <a:xfrm>
                <a:off x="5140569" y="2943867"/>
                <a:ext cx="72000" cy="72000"/>
              </a:xfrm>
              <a:prstGeom prst="ellipse">
                <a:avLst/>
              </a:prstGeom>
              <a:solidFill>
                <a:srgbClr val="00B0F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uppieren 23"/>
            <p:cNvGrpSpPr/>
            <p:nvPr/>
          </p:nvGrpSpPr>
          <p:grpSpPr>
            <a:xfrm>
              <a:off x="4162149" y="3649709"/>
              <a:ext cx="180000" cy="180000"/>
              <a:chOff x="4162149" y="3649709"/>
              <a:chExt cx="180000" cy="180000"/>
            </a:xfrm>
          </p:grpSpPr>
          <p:sp>
            <p:nvSpPr>
              <p:cNvPr id="31" name="Ellipse 30"/>
              <p:cNvSpPr>
                <a:spLocks noChangeAspect="1"/>
              </p:cNvSpPr>
              <p:nvPr/>
            </p:nvSpPr>
            <p:spPr>
              <a:xfrm>
                <a:off x="4162149" y="3649709"/>
                <a:ext cx="180000" cy="180000"/>
              </a:xfrm>
              <a:prstGeom prst="ellipse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Gerader Verbinder 16"/>
              <p:cNvCxnSpPr>
                <a:stCxn id="31" idx="3"/>
                <a:endCxn id="31" idx="7"/>
              </p:cNvCxnSpPr>
              <p:nvPr/>
            </p:nvCxnSpPr>
            <p:spPr>
              <a:xfrm flipV="1">
                <a:off x="4188509" y="3676069"/>
                <a:ext cx="127280" cy="12728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>
                <a:stCxn id="31" idx="5"/>
                <a:endCxn id="31" idx="1"/>
              </p:cNvCxnSpPr>
              <p:nvPr/>
            </p:nvCxnSpPr>
            <p:spPr>
              <a:xfrm flipH="1" flipV="1">
                <a:off x="4188509" y="3676069"/>
                <a:ext cx="127280" cy="127280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ieren 40"/>
            <p:cNvGrpSpPr/>
            <p:nvPr/>
          </p:nvGrpSpPr>
          <p:grpSpPr>
            <a:xfrm>
              <a:off x="3870164" y="2183805"/>
              <a:ext cx="407484" cy="584775"/>
              <a:chOff x="4730543" y="2487001"/>
              <a:chExt cx="407484" cy="584775"/>
            </a:xfrm>
          </p:grpSpPr>
          <p:sp>
            <p:nvSpPr>
              <p:cNvPr id="38" name="Textfeld 37"/>
              <p:cNvSpPr txBox="1"/>
              <p:nvPr/>
            </p:nvSpPr>
            <p:spPr>
              <a:xfrm>
                <a:off x="4730543" y="2487001"/>
                <a:ext cx="4074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endPara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0" name="Gerade Verbindung mit Pfeil 39"/>
              <p:cNvCxnSpPr/>
              <p:nvPr/>
            </p:nvCxnSpPr>
            <p:spPr>
              <a:xfrm>
                <a:off x="4829097" y="2606259"/>
                <a:ext cx="219791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Freihandform 47"/>
          <p:cNvSpPr/>
          <p:nvPr/>
        </p:nvSpPr>
        <p:spPr>
          <a:xfrm>
            <a:off x="3702424" y="3074894"/>
            <a:ext cx="1295400" cy="192741"/>
          </a:xfrm>
          <a:custGeom>
            <a:avLst/>
            <a:gdLst>
              <a:gd name="connsiteX0" fmla="*/ 0 w 1295400"/>
              <a:gd name="connsiteY0" fmla="*/ 192741 h 192741"/>
              <a:gd name="connsiteX1" fmla="*/ 537882 w 1295400"/>
              <a:gd name="connsiteY1" fmla="*/ 76200 h 192741"/>
              <a:gd name="connsiteX2" fmla="*/ 1295400 w 1295400"/>
              <a:gd name="connsiteY2" fmla="*/ 0 h 19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0" h="192741">
                <a:moveTo>
                  <a:pt x="0" y="192741"/>
                </a:moveTo>
                <a:cubicBezTo>
                  <a:pt x="160991" y="150532"/>
                  <a:pt x="321982" y="108324"/>
                  <a:pt x="537882" y="76200"/>
                </a:cubicBezTo>
                <a:cubicBezTo>
                  <a:pt x="753782" y="44076"/>
                  <a:pt x="1024591" y="22038"/>
                  <a:pt x="1295400" y="0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ihandform 48"/>
          <p:cNvSpPr/>
          <p:nvPr/>
        </p:nvSpPr>
        <p:spPr>
          <a:xfrm>
            <a:off x="2866749" y="2899549"/>
            <a:ext cx="1003415" cy="341210"/>
          </a:xfrm>
          <a:custGeom>
            <a:avLst/>
            <a:gdLst>
              <a:gd name="connsiteX0" fmla="*/ 0 w 1295400"/>
              <a:gd name="connsiteY0" fmla="*/ 192741 h 192741"/>
              <a:gd name="connsiteX1" fmla="*/ 537882 w 1295400"/>
              <a:gd name="connsiteY1" fmla="*/ 76200 h 192741"/>
              <a:gd name="connsiteX2" fmla="*/ 1295400 w 1295400"/>
              <a:gd name="connsiteY2" fmla="*/ 0 h 19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0" h="192741">
                <a:moveTo>
                  <a:pt x="0" y="192741"/>
                </a:moveTo>
                <a:cubicBezTo>
                  <a:pt x="160991" y="150532"/>
                  <a:pt x="321982" y="108324"/>
                  <a:pt x="537882" y="76200"/>
                </a:cubicBezTo>
                <a:cubicBezTo>
                  <a:pt x="753782" y="44076"/>
                  <a:pt x="1024591" y="22038"/>
                  <a:pt x="1295400" y="0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ihandform 49"/>
          <p:cNvSpPr/>
          <p:nvPr/>
        </p:nvSpPr>
        <p:spPr>
          <a:xfrm>
            <a:off x="3373315" y="3060415"/>
            <a:ext cx="696867" cy="192741"/>
          </a:xfrm>
          <a:custGeom>
            <a:avLst/>
            <a:gdLst>
              <a:gd name="connsiteX0" fmla="*/ 0 w 1295400"/>
              <a:gd name="connsiteY0" fmla="*/ 192741 h 192741"/>
              <a:gd name="connsiteX1" fmla="*/ 537882 w 1295400"/>
              <a:gd name="connsiteY1" fmla="*/ 76200 h 192741"/>
              <a:gd name="connsiteX2" fmla="*/ 1295400 w 1295400"/>
              <a:gd name="connsiteY2" fmla="*/ 0 h 19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0" h="192741">
                <a:moveTo>
                  <a:pt x="0" y="192741"/>
                </a:moveTo>
                <a:cubicBezTo>
                  <a:pt x="160991" y="150532"/>
                  <a:pt x="321982" y="108324"/>
                  <a:pt x="537882" y="76200"/>
                </a:cubicBezTo>
                <a:cubicBezTo>
                  <a:pt x="753782" y="44076"/>
                  <a:pt x="1024591" y="22038"/>
                  <a:pt x="1295400" y="0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ihandform 50"/>
          <p:cNvSpPr/>
          <p:nvPr/>
        </p:nvSpPr>
        <p:spPr>
          <a:xfrm flipV="1">
            <a:off x="2831563" y="3317123"/>
            <a:ext cx="1960071" cy="304931"/>
          </a:xfrm>
          <a:custGeom>
            <a:avLst/>
            <a:gdLst>
              <a:gd name="connsiteX0" fmla="*/ 0 w 1295400"/>
              <a:gd name="connsiteY0" fmla="*/ 192741 h 192741"/>
              <a:gd name="connsiteX1" fmla="*/ 537882 w 1295400"/>
              <a:gd name="connsiteY1" fmla="*/ 76200 h 192741"/>
              <a:gd name="connsiteX2" fmla="*/ 1295400 w 1295400"/>
              <a:gd name="connsiteY2" fmla="*/ 0 h 19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0" h="192741">
                <a:moveTo>
                  <a:pt x="0" y="192741"/>
                </a:moveTo>
                <a:cubicBezTo>
                  <a:pt x="160991" y="150532"/>
                  <a:pt x="321982" y="108324"/>
                  <a:pt x="537882" y="76200"/>
                </a:cubicBezTo>
                <a:cubicBezTo>
                  <a:pt x="753782" y="44076"/>
                  <a:pt x="1024591" y="22038"/>
                  <a:pt x="1295400" y="0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ihandform 52"/>
          <p:cNvSpPr/>
          <p:nvPr/>
        </p:nvSpPr>
        <p:spPr>
          <a:xfrm>
            <a:off x="3142129" y="2348753"/>
            <a:ext cx="1313330" cy="900953"/>
          </a:xfrm>
          <a:custGeom>
            <a:avLst/>
            <a:gdLst>
              <a:gd name="connsiteX0" fmla="*/ 0 w 1313330"/>
              <a:gd name="connsiteY0" fmla="*/ 900953 h 900953"/>
              <a:gd name="connsiteX1" fmla="*/ 475130 w 1313330"/>
              <a:gd name="connsiteY1" fmla="*/ 735106 h 900953"/>
              <a:gd name="connsiteX2" fmla="*/ 1313330 w 1313330"/>
              <a:gd name="connsiteY2" fmla="*/ 0 h 9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3330" h="900953">
                <a:moveTo>
                  <a:pt x="0" y="900953"/>
                </a:moveTo>
                <a:cubicBezTo>
                  <a:pt x="128121" y="893109"/>
                  <a:pt x="256242" y="885265"/>
                  <a:pt x="475130" y="735106"/>
                </a:cubicBezTo>
                <a:cubicBezTo>
                  <a:pt x="694018" y="584947"/>
                  <a:pt x="1003674" y="292473"/>
                  <a:pt x="1313330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ihandform 53"/>
          <p:cNvSpPr/>
          <p:nvPr/>
        </p:nvSpPr>
        <p:spPr>
          <a:xfrm flipV="1">
            <a:off x="3496261" y="3326355"/>
            <a:ext cx="639528" cy="492524"/>
          </a:xfrm>
          <a:custGeom>
            <a:avLst/>
            <a:gdLst>
              <a:gd name="connsiteX0" fmla="*/ 0 w 1313330"/>
              <a:gd name="connsiteY0" fmla="*/ 900953 h 900953"/>
              <a:gd name="connsiteX1" fmla="*/ 475130 w 1313330"/>
              <a:gd name="connsiteY1" fmla="*/ 735106 h 900953"/>
              <a:gd name="connsiteX2" fmla="*/ 1313330 w 1313330"/>
              <a:gd name="connsiteY2" fmla="*/ 0 h 9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3330" h="900953">
                <a:moveTo>
                  <a:pt x="0" y="900953"/>
                </a:moveTo>
                <a:cubicBezTo>
                  <a:pt x="128121" y="893109"/>
                  <a:pt x="256242" y="885265"/>
                  <a:pt x="475130" y="735106"/>
                </a:cubicBezTo>
                <a:cubicBezTo>
                  <a:pt x="694018" y="584947"/>
                  <a:pt x="1003674" y="292473"/>
                  <a:pt x="1313330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ihandform 54"/>
          <p:cNvSpPr/>
          <p:nvPr/>
        </p:nvSpPr>
        <p:spPr>
          <a:xfrm flipV="1">
            <a:off x="3015822" y="3312971"/>
            <a:ext cx="1018968" cy="857474"/>
          </a:xfrm>
          <a:custGeom>
            <a:avLst/>
            <a:gdLst>
              <a:gd name="connsiteX0" fmla="*/ 0 w 1313330"/>
              <a:gd name="connsiteY0" fmla="*/ 900953 h 900953"/>
              <a:gd name="connsiteX1" fmla="*/ 475130 w 1313330"/>
              <a:gd name="connsiteY1" fmla="*/ 735106 h 900953"/>
              <a:gd name="connsiteX2" fmla="*/ 1313330 w 1313330"/>
              <a:gd name="connsiteY2" fmla="*/ 0 h 9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3330" h="900953">
                <a:moveTo>
                  <a:pt x="0" y="900953"/>
                </a:moveTo>
                <a:cubicBezTo>
                  <a:pt x="128121" y="893109"/>
                  <a:pt x="256242" y="885265"/>
                  <a:pt x="475130" y="735106"/>
                </a:cubicBezTo>
                <a:cubicBezTo>
                  <a:pt x="694018" y="584947"/>
                  <a:pt x="1003674" y="292473"/>
                  <a:pt x="1313330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ihandform 56"/>
          <p:cNvSpPr/>
          <p:nvPr/>
        </p:nvSpPr>
        <p:spPr>
          <a:xfrm flipV="1">
            <a:off x="2790891" y="3298866"/>
            <a:ext cx="663077" cy="553878"/>
          </a:xfrm>
          <a:custGeom>
            <a:avLst/>
            <a:gdLst>
              <a:gd name="connsiteX0" fmla="*/ 0 w 1313330"/>
              <a:gd name="connsiteY0" fmla="*/ 900953 h 900953"/>
              <a:gd name="connsiteX1" fmla="*/ 475130 w 1313330"/>
              <a:gd name="connsiteY1" fmla="*/ 735106 h 900953"/>
              <a:gd name="connsiteX2" fmla="*/ 1313330 w 1313330"/>
              <a:gd name="connsiteY2" fmla="*/ 0 h 9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3330" h="900953">
                <a:moveTo>
                  <a:pt x="0" y="900953"/>
                </a:moveTo>
                <a:cubicBezTo>
                  <a:pt x="128121" y="893109"/>
                  <a:pt x="256242" y="885265"/>
                  <a:pt x="475130" y="735106"/>
                </a:cubicBezTo>
                <a:cubicBezTo>
                  <a:pt x="694018" y="584947"/>
                  <a:pt x="1003674" y="292473"/>
                  <a:pt x="1313330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uppieren 62"/>
          <p:cNvGrpSpPr/>
          <p:nvPr/>
        </p:nvGrpSpPr>
        <p:grpSpPr>
          <a:xfrm>
            <a:off x="4754980" y="3060415"/>
            <a:ext cx="2234905" cy="579896"/>
            <a:chOff x="4754980" y="3060415"/>
            <a:chExt cx="2234905" cy="579896"/>
          </a:xfrm>
        </p:grpSpPr>
        <p:cxnSp>
          <p:nvCxnSpPr>
            <p:cNvPr id="60" name="Gerade Verbindung mit Pfeil 59"/>
            <p:cNvCxnSpPr/>
            <p:nvPr/>
          </p:nvCxnSpPr>
          <p:spPr>
            <a:xfrm flipV="1">
              <a:off x="4997824" y="3060415"/>
              <a:ext cx="989738" cy="1447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>
              <a:off x="4754980" y="3621570"/>
              <a:ext cx="2234905" cy="1874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en 70"/>
          <p:cNvGrpSpPr/>
          <p:nvPr/>
        </p:nvGrpSpPr>
        <p:grpSpPr>
          <a:xfrm>
            <a:off x="5973166" y="2409270"/>
            <a:ext cx="993498" cy="651146"/>
            <a:chOff x="5973166" y="2409270"/>
            <a:chExt cx="993498" cy="651146"/>
          </a:xfrm>
        </p:grpSpPr>
        <p:cxnSp>
          <p:nvCxnSpPr>
            <p:cNvPr id="66" name="Gerade Verbindung mit Pfeil 65"/>
            <p:cNvCxnSpPr/>
            <p:nvPr/>
          </p:nvCxnSpPr>
          <p:spPr>
            <a:xfrm flipV="1">
              <a:off x="5973166" y="2799229"/>
              <a:ext cx="993498" cy="261187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feld 69"/>
                <p:cNvSpPr txBox="1"/>
                <p:nvPr/>
              </p:nvSpPr>
              <p:spPr>
                <a:xfrm>
                  <a:off x="6287825" y="2409270"/>
                  <a:ext cx="6788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de-DE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de-DE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p>
                            <m:r>
                              <a:rPr kumimoji="0" lang="de-DE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Textfeld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7825" y="2409270"/>
                  <a:ext cx="678839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uppieren 72"/>
          <p:cNvGrpSpPr/>
          <p:nvPr/>
        </p:nvGrpSpPr>
        <p:grpSpPr>
          <a:xfrm>
            <a:off x="5976926" y="2599292"/>
            <a:ext cx="1780080" cy="571972"/>
            <a:chOff x="5976926" y="2599292"/>
            <a:chExt cx="1780080" cy="571972"/>
          </a:xfrm>
        </p:grpSpPr>
        <p:cxnSp>
          <p:nvCxnSpPr>
            <p:cNvPr id="64" name="Gerade Verbindung mit Pfeil 63"/>
            <p:cNvCxnSpPr/>
            <p:nvPr/>
          </p:nvCxnSpPr>
          <p:spPr>
            <a:xfrm>
              <a:off x="5976926" y="3070360"/>
              <a:ext cx="1327357" cy="100904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feld 71"/>
                <p:cNvSpPr txBox="1"/>
                <p:nvPr/>
              </p:nvSpPr>
              <p:spPr>
                <a:xfrm>
                  <a:off x="7144787" y="2599292"/>
                  <a:ext cx="612219" cy="5579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de-DE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de-DE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Textfeld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4787" y="2599292"/>
                  <a:ext cx="612219" cy="5579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uppieren 79"/>
          <p:cNvGrpSpPr/>
          <p:nvPr/>
        </p:nvGrpSpPr>
        <p:grpSpPr>
          <a:xfrm>
            <a:off x="6989885" y="3594558"/>
            <a:ext cx="923192" cy="258186"/>
            <a:chOff x="6989885" y="3594558"/>
            <a:chExt cx="923192" cy="258186"/>
          </a:xfrm>
        </p:grpSpPr>
        <p:cxnSp>
          <p:nvCxnSpPr>
            <p:cNvPr id="74" name="Gerade Verbindung mit Pfeil 73"/>
            <p:cNvCxnSpPr/>
            <p:nvPr/>
          </p:nvCxnSpPr>
          <p:spPr>
            <a:xfrm>
              <a:off x="6989885" y="3649709"/>
              <a:ext cx="688071" cy="203035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mit Pfeil 77"/>
            <p:cNvCxnSpPr/>
            <p:nvPr/>
          </p:nvCxnSpPr>
          <p:spPr>
            <a:xfrm flipV="1">
              <a:off x="6989885" y="3594558"/>
              <a:ext cx="923192" cy="25065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ieren 82"/>
          <p:cNvGrpSpPr/>
          <p:nvPr/>
        </p:nvGrpSpPr>
        <p:grpSpPr>
          <a:xfrm>
            <a:off x="7714626" y="2183805"/>
            <a:ext cx="1047531" cy="2547765"/>
            <a:chOff x="7714626" y="2183805"/>
            <a:chExt cx="1047531" cy="2547765"/>
          </a:xfrm>
        </p:grpSpPr>
        <p:sp>
          <p:nvSpPr>
            <p:cNvPr id="81" name="Rechteck 80"/>
            <p:cNvSpPr/>
            <p:nvPr/>
          </p:nvSpPr>
          <p:spPr>
            <a:xfrm>
              <a:off x="7983415" y="2183805"/>
              <a:ext cx="509954" cy="221234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7714626" y="4362238"/>
              <a:ext cx="1047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Absorber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7306407" y="3166601"/>
            <a:ext cx="1652955" cy="428989"/>
            <a:chOff x="7306407" y="3166601"/>
            <a:chExt cx="1652955" cy="428989"/>
          </a:xfrm>
        </p:grpSpPr>
        <p:cxnSp>
          <p:nvCxnSpPr>
            <p:cNvPr id="84" name="Gerade Verbindung mit Pfeil 83"/>
            <p:cNvCxnSpPr/>
            <p:nvPr/>
          </p:nvCxnSpPr>
          <p:spPr>
            <a:xfrm flipV="1">
              <a:off x="7913077" y="3572617"/>
              <a:ext cx="1046285" cy="22973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mit Pfeil 85"/>
            <p:cNvCxnSpPr/>
            <p:nvPr/>
          </p:nvCxnSpPr>
          <p:spPr>
            <a:xfrm>
              <a:off x="7306407" y="3166601"/>
              <a:ext cx="1607824" cy="70600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chteck 88"/>
          <p:cNvSpPr/>
          <p:nvPr/>
        </p:nvSpPr>
        <p:spPr>
          <a:xfrm>
            <a:off x="39382" y="0"/>
            <a:ext cx="5130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all" spc="0" normalizeH="0" baseline="0" noProof="0" dirty="0" smtClean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Neutrino Beam</a:t>
            </a:r>
            <a:endParaRPr kumimoji="0" lang="de-DE" sz="4800" b="1" i="0" u="none" strike="noStrike" kern="1200" cap="all" spc="0" normalizeH="0" baseline="0" noProof="0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2161960" y="4695614"/>
            <a:ext cx="475732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technological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target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horn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hadron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in the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target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dedicated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NA61/SHINE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detectors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87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9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40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200329"/>
            <a:ext cx="8001000" cy="304907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9382" y="0"/>
            <a:ext cx="44700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 CNGS-BEAM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551370" y="830997"/>
            <a:ext cx="202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CERN </a:t>
            </a:r>
            <a:r>
              <a:rPr lang="de-DE" dirty="0" err="1">
                <a:solidFill>
                  <a:prstClr val="white"/>
                </a:solidFill>
              </a:rPr>
              <a:t>to</a:t>
            </a:r>
            <a:r>
              <a:rPr lang="de-DE" dirty="0">
                <a:solidFill>
                  <a:prstClr val="white"/>
                </a:solidFill>
              </a:rPr>
              <a:t> Gran </a:t>
            </a:r>
            <a:r>
              <a:rPr lang="de-DE" dirty="0" err="1">
                <a:solidFill>
                  <a:prstClr val="white"/>
                </a:solidFill>
              </a:rPr>
              <a:t>Sasso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67" y="4342470"/>
            <a:ext cx="3435239" cy="23329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483063"/>
            <a:ext cx="2762536" cy="318895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38320" y="4295573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CERN-SPS</a:t>
            </a:r>
          </a:p>
          <a:p>
            <a:pPr algn="ctr"/>
            <a:r>
              <a:rPr lang="de-DE" dirty="0">
                <a:solidFill>
                  <a:prstClr val="white"/>
                </a:solidFill>
              </a:rPr>
              <a:t>400 </a:t>
            </a:r>
            <a:r>
              <a:rPr lang="de-DE" dirty="0" err="1">
                <a:solidFill>
                  <a:prstClr val="white"/>
                </a:solidFill>
              </a:rPr>
              <a:t>GeV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4"/>
          <p:cNvGrpSpPr/>
          <p:nvPr/>
        </p:nvGrpSpPr>
        <p:grpSpPr>
          <a:xfrm>
            <a:off x="93617" y="1248949"/>
            <a:ext cx="8905008" cy="2807346"/>
            <a:chOff x="179512" y="3726764"/>
            <a:chExt cx="8905008" cy="2807346"/>
          </a:xfrm>
        </p:grpSpPr>
        <p:sp>
          <p:nvSpPr>
            <p:cNvPr id="3" name="Rectangle 72"/>
            <p:cNvSpPr/>
            <p:nvPr/>
          </p:nvSpPr>
          <p:spPr>
            <a:xfrm>
              <a:off x="179512" y="3742531"/>
              <a:ext cx="8905008" cy="2782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21"/>
            <p:cNvGrpSpPr/>
            <p:nvPr/>
          </p:nvGrpSpPr>
          <p:grpSpPr>
            <a:xfrm>
              <a:off x="205471" y="3751103"/>
              <a:ext cx="4488261" cy="2783007"/>
              <a:chOff x="2964059" y="3742337"/>
              <a:chExt cx="4488261" cy="2783007"/>
            </a:xfrm>
          </p:grpSpPr>
          <p:grpSp>
            <p:nvGrpSpPr>
              <p:cNvPr id="6" name="Group 10"/>
              <p:cNvGrpSpPr/>
              <p:nvPr/>
            </p:nvGrpSpPr>
            <p:grpSpPr>
              <a:xfrm>
                <a:off x="4210260" y="3742337"/>
                <a:ext cx="3242060" cy="2783007"/>
                <a:chOff x="5794436" y="3958361"/>
                <a:chExt cx="3242060" cy="2783007"/>
              </a:xfrm>
            </p:grpSpPr>
            <p:sp>
              <p:nvSpPr>
                <p:cNvPr id="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794436" y="6214684"/>
                  <a:ext cx="3242060" cy="526684"/>
                </a:xfrm>
                <a:prstGeom prst="rect">
                  <a:avLst/>
                </a:prstGeom>
                <a:noFill/>
                <a:ln w="9360">
                  <a:solidFill>
                    <a:srgbClr val="CC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hangingPunct="0">
                    <a:lnSpc>
                      <a:spcPct val="117000"/>
                    </a:lnSpc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 altLang="it-IT" sz="1200" dirty="0" smtClean="0">
                      <a:solidFill>
                        <a:srgbClr val="000066"/>
                      </a:solidFill>
                    </a:rPr>
                    <a:t>57  × 2 </a:t>
                  </a: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emulsion layers (42 </a:t>
                  </a:r>
                  <a:r>
                    <a:rPr lang="en-GB" altLang="it-IT" sz="1200" dirty="0">
                      <a:solidFill>
                        <a:srgbClr val="000066"/>
                      </a:solidFill>
                      <a:latin typeface="Symbol" pitchFamily="18" charset="2"/>
                    </a:rPr>
                    <a:t></a:t>
                  </a: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m thick)</a:t>
                  </a:r>
                </a:p>
                <a:p>
                  <a:pPr eaLnBrk="0" hangingPunct="0">
                    <a:lnSpc>
                      <a:spcPct val="117000"/>
                    </a:lnSpc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poured on a 200</a:t>
                  </a:r>
                  <a:r>
                    <a:rPr lang="en-GB" altLang="it-IT" sz="1200" dirty="0">
                      <a:solidFill>
                        <a:srgbClr val="000066"/>
                      </a:solidFill>
                      <a:latin typeface="Comic Sans MS" pitchFamily="66" charset="0"/>
                    </a:rPr>
                    <a:t> </a:t>
                  </a:r>
                  <a:r>
                    <a:rPr lang="en-GB" altLang="it-IT" sz="1200" dirty="0">
                      <a:solidFill>
                        <a:srgbClr val="000066"/>
                      </a:solidFill>
                      <a:latin typeface="Symbol" pitchFamily="18" charset="2"/>
                    </a:rPr>
                    <a:t></a:t>
                  </a: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m  plastic base</a:t>
                  </a:r>
                </a:p>
              </p:txBody>
            </p:sp>
            <p:grpSp>
              <p:nvGrpSpPr>
                <p:cNvPr id="9" name="Gruppo 2"/>
                <p:cNvGrpSpPr/>
                <p:nvPr/>
              </p:nvGrpSpPr>
              <p:grpSpPr>
                <a:xfrm>
                  <a:off x="5831062" y="3958361"/>
                  <a:ext cx="2688432" cy="1990409"/>
                  <a:chOff x="5105400" y="1328738"/>
                  <a:chExt cx="3033713" cy="2160587"/>
                </a:xfrm>
              </p:grpSpPr>
              <p:sp>
                <p:nvSpPr>
                  <p:cNvPr id="1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5110163" y="2566988"/>
                    <a:ext cx="666750" cy="1587"/>
                  </a:xfrm>
                  <a:prstGeom prst="line">
                    <a:avLst/>
                  </a:prstGeom>
                  <a:noFill/>
                  <a:ln w="9360">
                    <a:solidFill>
                      <a:srgbClr val="CC0000"/>
                    </a:solidFill>
                    <a:prstDash val="sysDot"/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3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05400" y="2308225"/>
                    <a:ext cx="500063" cy="3233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0" hangingPunct="0">
                      <a:lnSpc>
                        <a:spcPct val="102000"/>
                      </a:lnSpc>
                      <a:spcBef>
                        <a:spcPts val="875"/>
                      </a:spcBef>
                      <a:buClr>
                        <a:srgbClr val="FFFFFF"/>
                      </a:buClr>
                      <a:buSzPct val="100000"/>
                      <a:buFont typeface="Times New Roman" pitchFamily="18" charset="0"/>
                      <a:buNone/>
                    </a:pPr>
                    <a:r>
                      <a:rPr lang="en-GB" altLang="it-IT" sz="1400" b="1" dirty="0" smtClean="0">
                        <a:solidFill>
                          <a:srgbClr val="CC0000"/>
                        </a:solidFill>
                        <a:latin typeface="Symbol" pitchFamily="18" charset="2"/>
                      </a:rPr>
                      <a:t></a:t>
                    </a:r>
                    <a:r>
                      <a:rPr lang="en-GB" altLang="it-IT" sz="1400" b="1" baseline="-25000" dirty="0" smtClean="0">
                        <a:solidFill>
                          <a:srgbClr val="CC0000"/>
                        </a:solidFill>
                        <a:latin typeface="Symbol" pitchFamily="18" charset="2"/>
                      </a:rPr>
                      <a:t>t</a:t>
                    </a:r>
                    <a:endParaRPr lang="en-GB" altLang="it-IT" sz="1400" b="1" dirty="0">
                      <a:solidFill>
                        <a:srgbClr val="CC0000"/>
                      </a:solidFill>
                      <a:latin typeface="Symbol" pitchFamily="18" charset="2"/>
                    </a:endParaRPr>
                  </a:p>
                </p:txBody>
              </p:sp>
              <p:grpSp>
                <p:nvGrpSpPr>
                  <p:cNvPr id="14" name="Gruppo 1"/>
                  <p:cNvGrpSpPr/>
                  <p:nvPr/>
                </p:nvGrpSpPr>
                <p:grpSpPr>
                  <a:xfrm>
                    <a:off x="5511800" y="1328738"/>
                    <a:ext cx="2627313" cy="2160587"/>
                    <a:chOff x="5511800" y="1328738"/>
                    <a:chExt cx="2627313" cy="2160587"/>
                  </a:xfrm>
                </p:grpSpPr>
                <p:sp>
                  <p:nvSpPr>
                    <p:cNvPr id="15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9188" y="1333500"/>
                      <a:ext cx="649287" cy="2152650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6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88000" y="1333500"/>
                      <a:ext cx="647700" cy="2152650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7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42088" y="1333500"/>
                      <a:ext cx="647700" cy="2152650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8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35700" y="1333500"/>
                      <a:ext cx="58738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9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83350" y="1333500"/>
                      <a:ext cx="60325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35850" y="1333500"/>
                      <a:ext cx="61913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88200" y="1333500"/>
                      <a:ext cx="61913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2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91225" y="2563813"/>
                      <a:ext cx="1712913" cy="657225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3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05513" y="2560638"/>
                      <a:ext cx="1731962" cy="342900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4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19750" y="2560638"/>
                      <a:ext cx="355600" cy="4762"/>
                    </a:xfrm>
                    <a:prstGeom prst="line">
                      <a:avLst/>
                    </a:prstGeom>
                    <a:noFill/>
                    <a:ln w="9360">
                      <a:solidFill>
                        <a:srgbClr val="CC00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5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003925" y="2171700"/>
                      <a:ext cx="809625" cy="387350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8313" y="2170113"/>
                      <a:ext cx="954087" cy="15875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810375" y="1370013"/>
                      <a:ext cx="719138" cy="804862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826250" y="1719263"/>
                      <a:ext cx="862013" cy="447675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9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480175" y="2300288"/>
                      <a:ext cx="61913" cy="301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229350" y="2419350"/>
                      <a:ext cx="61913" cy="31750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1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23000" y="2605088"/>
                      <a:ext cx="71438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2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8113" y="2657475"/>
                      <a:ext cx="69850" cy="19050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3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34263" y="2846388"/>
                      <a:ext cx="69850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4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81850" y="2797175"/>
                      <a:ext cx="69850" cy="19050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5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29350" y="2660650"/>
                      <a:ext cx="53975" cy="17463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6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9700" y="2755900"/>
                      <a:ext cx="53975" cy="17463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7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89788" y="3027363"/>
                      <a:ext cx="53975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8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34263" y="3119438"/>
                      <a:ext cx="53975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9" name="Text Box 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86413" y="3108325"/>
                      <a:ext cx="650875" cy="381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0" hangingPunct="0">
                        <a:lnSpc>
                          <a:spcPct val="95000"/>
                        </a:lnSpc>
                        <a:spcBef>
                          <a:spcPts val="875"/>
                        </a:spcBef>
                        <a:buClr>
                          <a:srgbClr val="FFFFFF"/>
                        </a:buClr>
                        <a:buSzPct val="100000"/>
                        <a:buFont typeface="Times New Roman" pitchFamily="18" charset="0"/>
                        <a:buNone/>
                      </a:pPr>
                      <a:r>
                        <a:rPr lang="en-GB" altLang="it-IT" sz="2000" b="1">
                          <a:solidFill>
                            <a:srgbClr val="292929"/>
                          </a:solidFill>
                        </a:rPr>
                        <a:t>Pb</a:t>
                      </a:r>
                    </a:p>
                  </p:txBody>
                </p:sp>
                <p:sp>
                  <p:nvSpPr>
                    <p:cNvPr id="40" name="Text Box 5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07150" y="1927225"/>
                      <a:ext cx="500063" cy="3095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0" hangingPunct="0">
                        <a:lnSpc>
                          <a:spcPct val="102000"/>
                        </a:lnSpc>
                        <a:spcBef>
                          <a:spcPts val="875"/>
                        </a:spcBef>
                        <a:buClr>
                          <a:srgbClr val="FFFFFF"/>
                        </a:buClr>
                        <a:buSzPct val="100000"/>
                        <a:buFont typeface="Times New Roman" pitchFamily="18" charset="0"/>
                        <a:buNone/>
                      </a:pPr>
                      <a:r>
                        <a:rPr lang="en-GB" altLang="it-IT" sz="1400" b="1" dirty="0">
                          <a:solidFill>
                            <a:srgbClr val="CC0000"/>
                          </a:solidFill>
                          <a:latin typeface="Symbol" pitchFamily="18" charset="2"/>
                        </a:rPr>
                        <a:t></a:t>
                      </a:r>
                    </a:p>
                  </p:txBody>
                </p:sp>
                <p:sp>
                  <p:nvSpPr>
                    <p:cNvPr id="41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3713" y="1665288"/>
                      <a:ext cx="666750" cy="1587"/>
                    </a:xfrm>
                    <a:prstGeom prst="line">
                      <a:avLst/>
                    </a:prstGeom>
                    <a:noFill/>
                    <a:ln w="9360">
                      <a:solidFill>
                        <a:srgbClr val="000000"/>
                      </a:solidFill>
                      <a:miter lim="800000"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2" name="Text Box 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11800" y="1336675"/>
                      <a:ext cx="779463" cy="3238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0" hangingPunct="0">
                        <a:lnSpc>
                          <a:spcPct val="95000"/>
                        </a:lnSpc>
                        <a:spcBef>
                          <a:spcPts val="750"/>
                        </a:spcBef>
                        <a:buClr>
                          <a:srgbClr val="FFFFFF"/>
                        </a:buClr>
                        <a:buSzPct val="100000"/>
                        <a:buFont typeface="Times New Roman" pitchFamily="18" charset="0"/>
                        <a:buNone/>
                      </a:pPr>
                      <a:r>
                        <a:rPr lang="en-GB" altLang="it-IT" sz="1600" b="1">
                          <a:solidFill>
                            <a:prstClr val="black"/>
                          </a:solidFill>
                        </a:rPr>
                        <a:t>1 mm</a:t>
                      </a:r>
                    </a:p>
                  </p:txBody>
                </p:sp>
                <p:sp>
                  <p:nvSpPr>
                    <p:cNvPr id="43" name="AutoShap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83238" y="1328738"/>
                      <a:ext cx="2555875" cy="2160587"/>
                    </a:xfrm>
                    <a:prstGeom prst="roundRect">
                      <a:avLst>
                        <a:gd name="adj" fmla="val 69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7021101" y="5957912"/>
                  <a:ext cx="71179" cy="256772"/>
                </a:xfrm>
                <a:prstGeom prst="line">
                  <a:avLst/>
                </a:prstGeom>
                <a:noFill/>
                <a:ln w="9360">
                  <a:solidFill>
                    <a:srgbClr val="292929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6888509" y="5954736"/>
                  <a:ext cx="86296" cy="259947"/>
                </a:xfrm>
                <a:prstGeom prst="line">
                  <a:avLst/>
                </a:prstGeom>
                <a:noFill/>
                <a:ln w="9360">
                  <a:solidFill>
                    <a:srgbClr val="292929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" name="Rectangle 20"/>
              <p:cNvSpPr/>
              <p:nvPr/>
            </p:nvSpPr>
            <p:spPr>
              <a:xfrm>
                <a:off x="2964059" y="3789040"/>
                <a:ext cx="16079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i="1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Reconstruction</a:t>
                </a:r>
                <a:endParaRPr lang="it-IT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478" y="3726764"/>
              <a:ext cx="3779962" cy="265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Foliennummernplatzhalt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41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39382" y="0"/>
            <a:ext cx="40496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OPERA Events</a:t>
            </a: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02" y="157530"/>
            <a:ext cx="1004886" cy="752694"/>
          </a:xfrm>
          <a:prstGeom prst="rect">
            <a:avLst/>
          </a:prstGeom>
        </p:spPr>
      </p:pic>
      <p:sp>
        <p:nvSpPr>
          <p:cNvPr id="49" name="Datumsplatzhalt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4"/>
          <p:cNvGrpSpPr/>
          <p:nvPr/>
        </p:nvGrpSpPr>
        <p:grpSpPr>
          <a:xfrm>
            <a:off x="93617" y="1248949"/>
            <a:ext cx="8905008" cy="2807346"/>
            <a:chOff x="179512" y="3726764"/>
            <a:chExt cx="8905008" cy="2807346"/>
          </a:xfrm>
        </p:grpSpPr>
        <p:sp>
          <p:nvSpPr>
            <p:cNvPr id="3" name="Rectangle 72"/>
            <p:cNvSpPr/>
            <p:nvPr/>
          </p:nvSpPr>
          <p:spPr>
            <a:xfrm>
              <a:off x="179512" y="3742531"/>
              <a:ext cx="8905008" cy="2782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21"/>
            <p:cNvGrpSpPr/>
            <p:nvPr/>
          </p:nvGrpSpPr>
          <p:grpSpPr>
            <a:xfrm>
              <a:off x="205471" y="3751103"/>
              <a:ext cx="4488261" cy="2783007"/>
              <a:chOff x="2964059" y="3742337"/>
              <a:chExt cx="4488261" cy="2783007"/>
            </a:xfrm>
          </p:grpSpPr>
          <p:grpSp>
            <p:nvGrpSpPr>
              <p:cNvPr id="6" name="Group 10"/>
              <p:cNvGrpSpPr/>
              <p:nvPr/>
            </p:nvGrpSpPr>
            <p:grpSpPr>
              <a:xfrm>
                <a:off x="4210260" y="3742337"/>
                <a:ext cx="3242060" cy="2783007"/>
                <a:chOff x="5794436" y="3958361"/>
                <a:chExt cx="3242060" cy="2783007"/>
              </a:xfrm>
            </p:grpSpPr>
            <p:sp>
              <p:nvSpPr>
                <p:cNvPr id="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794436" y="6214684"/>
                  <a:ext cx="3242060" cy="526684"/>
                </a:xfrm>
                <a:prstGeom prst="rect">
                  <a:avLst/>
                </a:prstGeom>
                <a:noFill/>
                <a:ln w="9360">
                  <a:solidFill>
                    <a:srgbClr val="CC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hangingPunct="0">
                    <a:lnSpc>
                      <a:spcPct val="117000"/>
                    </a:lnSpc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 altLang="it-IT" sz="1200" dirty="0" smtClean="0">
                      <a:solidFill>
                        <a:srgbClr val="000066"/>
                      </a:solidFill>
                    </a:rPr>
                    <a:t>57  × 2 </a:t>
                  </a: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emulsion layers (42 </a:t>
                  </a:r>
                  <a:r>
                    <a:rPr lang="en-GB" altLang="it-IT" sz="1200" dirty="0">
                      <a:solidFill>
                        <a:srgbClr val="000066"/>
                      </a:solidFill>
                      <a:latin typeface="Symbol" pitchFamily="18" charset="2"/>
                    </a:rPr>
                    <a:t></a:t>
                  </a: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m thick)</a:t>
                  </a:r>
                </a:p>
                <a:p>
                  <a:pPr eaLnBrk="0" hangingPunct="0">
                    <a:lnSpc>
                      <a:spcPct val="117000"/>
                    </a:lnSpc>
                    <a:buClr>
                      <a:srgbClr val="FFFFFF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poured on a 200</a:t>
                  </a:r>
                  <a:r>
                    <a:rPr lang="en-GB" altLang="it-IT" sz="1200" dirty="0">
                      <a:solidFill>
                        <a:srgbClr val="000066"/>
                      </a:solidFill>
                      <a:latin typeface="Comic Sans MS" pitchFamily="66" charset="0"/>
                    </a:rPr>
                    <a:t> </a:t>
                  </a:r>
                  <a:r>
                    <a:rPr lang="en-GB" altLang="it-IT" sz="1200" dirty="0">
                      <a:solidFill>
                        <a:srgbClr val="000066"/>
                      </a:solidFill>
                      <a:latin typeface="Symbol" pitchFamily="18" charset="2"/>
                    </a:rPr>
                    <a:t></a:t>
                  </a:r>
                  <a:r>
                    <a:rPr lang="en-GB" altLang="it-IT" sz="1200" dirty="0">
                      <a:solidFill>
                        <a:srgbClr val="000066"/>
                      </a:solidFill>
                    </a:rPr>
                    <a:t>m  plastic base</a:t>
                  </a:r>
                </a:p>
              </p:txBody>
            </p:sp>
            <p:grpSp>
              <p:nvGrpSpPr>
                <p:cNvPr id="9" name="Gruppo 2"/>
                <p:cNvGrpSpPr/>
                <p:nvPr/>
              </p:nvGrpSpPr>
              <p:grpSpPr>
                <a:xfrm>
                  <a:off x="5831062" y="3958361"/>
                  <a:ext cx="2688432" cy="1990409"/>
                  <a:chOff x="5105400" y="1328738"/>
                  <a:chExt cx="3033713" cy="2160587"/>
                </a:xfrm>
              </p:grpSpPr>
              <p:sp>
                <p:nvSpPr>
                  <p:cNvPr id="1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5110163" y="2566988"/>
                    <a:ext cx="666750" cy="1587"/>
                  </a:xfrm>
                  <a:prstGeom prst="line">
                    <a:avLst/>
                  </a:prstGeom>
                  <a:noFill/>
                  <a:ln w="9360">
                    <a:solidFill>
                      <a:srgbClr val="CC0000"/>
                    </a:solidFill>
                    <a:prstDash val="sysDot"/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3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05400" y="2308225"/>
                    <a:ext cx="500063" cy="3233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0" hangingPunct="0">
                      <a:lnSpc>
                        <a:spcPct val="102000"/>
                      </a:lnSpc>
                      <a:spcBef>
                        <a:spcPts val="875"/>
                      </a:spcBef>
                      <a:buClr>
                        <a:srgbClr val="FFFFFF"/>
                      </a:buClr>
                      <a:buSzPct val="100000"/>
                      <a:buFont typeface="Times New Roman" pitchFamily="18" charset="0"/>
                      <a:buNone/>
                    </a:pPr>
                    <a:r>
                      <a:rPr lang="en-GB" altLang="it-IT" sz="1400" b="1" dirty="0" smtClean="0">
                        <a:solidFill>
                          <a:srgbClr val="CC0000"/>
                        </a:solidFill>
                        <a:latin typeface="Symbol" pitchFamily="18" charset="2"/>
                      </a:rPr>
                      <a:t></a:t>
                    </a:r>
                    <a:r>
                      <a:rPr lang="en-GB" altLang="it-IT" sz="1400" b="1" baseline="-25000" dirty="0" smtClean="0">
                        <a:solidFill>
                          <a:srgbClr val="CC0000"/>
                        </a:solidFill>
                        <a:latin typeface="Symbol" pitchFamily="18" charset="2"/>
                      </a:rPr>
                      <a:t>t</a:t>
                    </a:r>
                    <a:endParaRPr lang="en-GB" altLang="it-IT" sz="1400" b="1" dirty="0">
                      <a:solidFill>
                        <a:srgbClr val="CC0000"/>
                      </a:solidFill>
                      <a:latin typeface="Symbol" pitchFamily="18" charset="2"/>
                    </a:endParaRPr>
                  </a:p>
                </p:txBody>
              </p:sp>
              <p:grpSp>
                <p:nvGrpSpPr>
                  <p:cNvPr id="14" name="Gruppo 1"/>
                  <p:cNvGrpSpPr/>
                  <p:nvPr/>
                </p:nvGrpSpPr>
                <p:grpSpPr>
                  <a:xfrm>
                    <a:off x="5511800" y="1328738"/>
                    <a:ext cx="2627313" cy="2160587"/>
                    <a:chOff x="5511800" y="1328738"/>
                    <a:chExt cx="2627313" cy="2160587"/>
                  </a:xfrm>
                </p:grpSpPr>
                <p:sp>
                  <p:nvSpPr>
                    <p:cNvPr id="15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9188" y="1333500"/>
                      <a:ext cx="649287" cy="2152650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6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88000" y="1333500"/>
                      <a:ext cx="647700" cy="2152650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7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42088" y="1333500"/>
                      <a:ext cx="647700" cy="2152650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8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35700" y="1333500"/>
                      <a:ext cx="58738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9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83350" y="1333500"/>
                      <a:ext cx="60325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0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35850" y="1333500"/>
                      <a:ext cx="61913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1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88200" y="1333500"/>
                      <a:ext cx="61913" cy="215265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2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91225" y="2563813"/>
                      <a:ext cx="1712913" cy="657225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3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005513" y="2560638"/>
                      <a:ext cx="1731962" cy="342900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4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619750" y="2560638"/>
                      <a:ext cx="355600" cy="4762"/>
                    </a:xfrm>
                    <a:prstGeom prst="line">
                      <a:avLst/>
                    </a:prstGeom>
                    <a:noFill/>
                    <a:ln w="9360">
                      <a:solidFill>
                        <a:srgbClr val="CC00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5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003925" y="2171700"/>
                      <a:ext cx="809625" cy="387350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8313" y="2170113"/>
                      <a:ext cx="954087" cy="15875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810375" y="1370013"/>
                      <a:ext cx="719138" cy="804862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826250" y="1719263"/>
                      <a:ext cx="862013" cy="447675"/>
                    </a:xfrm>
                    <a:prstGeom prst="line">
                      <a:avLst/>
                    </a:prstGeom>
                    <a:noFill/>
                    <a:ln w="6480">
                      <a:solidFill>
                        <a:srgbClr val="CC00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9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480175" y="2300288"/>
                      <a:ext cx="61913" cy="301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229350" y="2419350"/>
                      <a:ext cx="61913" cy="31750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CC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1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23000" y="2605088"/>
                      <a:ext cx="71438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2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8113" y="2657475"/>
                      <a:ext cx="69850" cy="19050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3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34263" y="2846388"/>
                      <a:ext cx="69850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4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81850" y="2797175"/>
                      <a:ext cx="69850" cy="19050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5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29350" y="2660650"/>
                      <a:ext cx="53975" cy="17463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6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89700" y="2755900"/>
                      <a:ext cx="53975" cy="17463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7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89788" y="3027363"/>
                      <a:ext cx="53975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8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34263" y="3119438"/>
                      <a:ext cx="53975" cy="17462"/>
                    </a:xfrm>
                    <a:prstGeom prst="line">
                      <a:avLst/>
                    </a:prstGeom>
                    <a:noFill/>
                    <a:ln w="2844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9" name="Text Box 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86413" y="3108325"/>
                      <a:ext cx="650875" cy="381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0" hangingPunct="0">
                        <a:lnSpc>
                          <a:spcPct val="95000"/>
                        </a:lnSpc>
                        <a:spcBef>
                          <a:spcPts val="875"/>
                        </a:spcBef>
                        <a:buClr>
                          <a:srgbClr val="FFFFFF"/>
                        </a:buClr>
                        <a:buSzPct val="100000"/>
                        <a:buFont typeface="Times New Roman" pitchFamily="18" charset="0"/>
                        <a:buNone/>
                      </a:pPr>
                      <a:r>
                        <a:rPr lang="en-GB" altLang="it-IT" sz="2000" b="1">
                          <a:solidFill>
                            <a:srgbClr val="292929"/>
                          </a:solidFill>
                        </a:rPr>
                        <a:t>Pb</a:t>
                      </a:r>
                    </a:p>
                  </p:txBody>
                </p:sp>
                <p:sp>
                  <p:nvSpPr>
                    <p:cNvPr id="40" name="Text Box 5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07150" y="1927225"/>
                      <a:ext cx="500063" cy="3095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0" hangingPunct="0">
                        <a:lnSpc>
                          <a:spcPct val="102000"/>
                        </a:lnSpc>
                        <a:spcBef>
                          <a:spcPts val="875"/>
                        </a:spcBef>
                        <a:buClr>
                          <a:srgbClr val="FFFFFF"/>
                        </a:buClr>
                        <a:buSzPct val="100000"/>
                        <a:buFont typeface="Times New Roman" pitchFamily="18" charset="0"/>
                        <a:buNone/>
                      </a:pPr>
                      <a:r>
                        <a:rPr lang="en-GB" altLang="it-IT" sz="1400" b="1" dirty="0">
                          <a:solidFill>
                            <a:srgbClr val="CC0000"/>
                          </a:solidFill>
                          <a:latin typeface="Symbol" pitchFamily="18" charset="2"/>
                        </a:rPr>
                        <a:t></a:t>
                      </a:r>
                    </a:p>
                  </p:txBody>
                </p:sp>
                <p:sp>
                  <p:nvSpPr>
                    <p:cNvPr id="41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3713" y="1665288"/>
                      <a:ext cx="666750" cy="1587"/>
                    </a:xfrm>
                    <a:prstGeom prst="line">
                      <a:avLst/>
                    </a:prstGeom>
                    <a:noFill/>
                    <a:ln w="9360">
                      <a:solidFill>
                        <a:srgbClr val="000000"/>
                      </a:solidFill>
                      <a:miter lim="800000"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2" name="Text Box 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11800" y="1336675"/>
                      <a:ext cx="779463" cy="3238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0" hangingPunct="0">
                        <a:lnSpc>
                          <a:spcPct val="95000"/>
                        </a:lnSpc>
                        <a:spcBef>
                          <a:spcPts val="750"/>
                        </a:spcBef>
                        <a:buClr>
                          <a:srgbClr val="FFFFFF"/>
                        </a:buClr>
                        <a:buSzPct val="100000"/>
                        <a:buFont typeface="Times New Roman" pitchFamily="18" charset="0"/>
                        <a:buNone/>
                      </a:pPr>
                      <a:r>
                        <a:rPr lang="en-GB" altLang="it-IT" sz="1600" b="1">
                          <a:solidFill>
                            <a:prstClr val="black"/>
                          </a:solidFill>
                        </a:rPr>
                        <a:t>1 mm</a:t>
                      </a:r>
                    </a:p>
                  </p:txBody>
                </p:sp>
                <p:sp>
                  <p:nvSpPr>
                    <p:cNvPr id="43" name="AutoShap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83238" y="1328738"/>
                      <a:ext cx="2555875" cy="2160587"/>
                    </a:xfrm>
                    <a:prstGeom prst="roundRect">
                      <a:avLst>
                        <a:gd name="adj" fmla="val 69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7021101" y="5957912"/>
                  <a:ext cx="71179" cy="256772"/>
                </a:xfrm>
                <a:prstGeom prst="line">
                  <a:avLst/>
                </a:prstGeom>
                <a:noFill/>
                <a:ln w="9360">
                  <a:solidFill>
                    <a:srgbClr val="292929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6888509" y="5954736"/>
                  <a:ext cx="86296" cy="259947"/>
                </a:xfrm>
                <a:prstGeom prst="line">
                  <a:avLst/>
                </a:prstGeom>
                <a:noFill/>
                <a:ln w="9360">
                  <a:solidFill>
                    <a:srgbClr val="292929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" name="Rectangle 20"/>
              <p:cNvSpPr/>
              <p:nvPr/>
            </p:nvSpPr>
            <p:spPr>
              <a:xfrm>
                <a:off x="2964059" y="3789040"/>
                <a:ext cx="16079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i="1" dirty="0" err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Reconstruction</a:t>
                </a:r>
                <a:endParaRPr lang="it-IT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478" y="3726764"/>
              <a:ext cx="3779962" cy="265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Foliennummernplatzhalt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42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39382" y="0"/>
            <a:ext cx="40496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OPERA Events</a:t>
            </a: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02" y="157530"/>
            <a:ext cx="1004886" cy="752694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543464" y="2109815"/>
            <a:ext cx="8160589" cy="4141516"/>
            <a:chOff x="543464" y="2109815"/>
            <a:chExt cx="8160589" cy="4141516"/>
          </a:xfrm>
        </p:grpSpPr>
        <p:sp>
          <p:nvSpPr>
            <p:cNvPr id="49" name="Rechteck 48"/>
            <p:cNvSpPr/>
            <p:nvPr/>
          </p:nvSpPr>
          <p:spPr>
            <a:xfrm>
              <a:off x="543464" y="2109815"/>
              <a:ext cx="8160589" cy="41415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045" y="2236283"/>
              <a:ext cx="7753300" cy="349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82" y="5047598"/>
            <a:ext cx="3936949" cy="1001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" name="Rectangle 1"/>
          <p:cNvSpPr/>
          <p:nvPr/>
        </p:nvSpPr>
        <p:spPr>
          <a:xfrm>
            <a:off x="5199288" y="5369970"/>
            <a:ext cx="188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44546A"/>
                </a:solidFill>
              </a:rPr>
              <a:t>5.2 </a:t>
            </a:r>
            <a:r>
              <a:rPr lang="it-IT" b="1" dirty="0">
                <a:solidFill>
                  <a:srgbClr val="44546A"/>
                </a:solidFill>
                <a:latin typeface="Symbol" panose="05050102010706020507" pitchFamily="18" charset="2"/>
              </a:rPr>
              <a:t>s</a:t>
            </a:r>
            <a:r>
              <a:rPr lang="it-IT" b="1" dirty="0">
                <a:solidFill>
                  <a:srgbClr val="44546A"/>
                </a:solidFill>
              </a:rPr>
              <a:t> </a:t>
            </a:r>
            <a:r>
              <a:rPr lang="it-IT" b="1" dirty="0" err="1">
                <a:solidFill>
                  <a:srgbClr val="44546A"/>
                </a:solidFill>
              </a:rPr>
              <a:t>significance</a:t>
            </a:r>
            <a:r>
              <a:rPr lang="it-IT" b="1" dirty="0">
                <a:solidFill>
                  <a:srgbClr val="44546A"/>
                </a:solidFill>
              </a:rPr>
              <a:t> </a:t>
            </a:r>
          </a:p>
        </p:txBody>
      </p:sp>
      <p:sp>
        <p:nvSpPr>
          <p:cNvPr id="54" name="Datumsplatzhalter 5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-436"/>
          <a:stretch/>
        </p:blipFill>
        <p:spPr>
          <a:xfrm>
            <a:off x="0" y="2736000"/>
            <a:ext cx="9144000" cy="414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5" y="5160547"/>
            <a:ext cx="2536134" cy="1652450"/>
          </a:xfrm>
          <a:prstGeom prst="rect">
            <a:avLst/>
          </a:prstGeom>
        </p:spPr>
      </p:pic>
      <p:sp>
        <p:nvSpPr>
          <p:cNvPr id="6" name="Foliennummernplatzhalter 12"/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z="1400" smtClean="0">
                <a:solidFill>
                  <a:prstClr val="black"/>
                </a:solidFill>
              </a:rPr>
              <a:pPr/>
              <a:t>43</a:t>
            </a:fld>
            <a:endParaRPr lang="de-DE" sz="1400" dirty="0">
              <a:solidFill>
                <a:prstClr val="black"/>
              </a:solidFill>
            </a:endParaRPr>
          </a:p>
        </p:txBody>
      </p:sp>
      <p:pic>
        <p:nvPicPr>
          <p:cNvPr id="7" name="Picture 2" descr="http://www.fnal.gov/fnalincludes/v6_0/images/logo-f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90" y="5299578"/>
            <a:ext cx="1220738" cy="22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564829" y="3648173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MINOS</a:t>
            </a:r>
          </a:p>
          <a:p>
            <a:pPr algn="ctr"/>
            <a:r>
              <a:rPr lang="de-DE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Soudan</a:t>
            </a:r>
            <a:endParaRPr lang="de-D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789190" y="4266223"/>
            <a:ext cx="235670" cy="2262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5328848" y="4022696"/>
            <a:ext cx="235670" cy="226243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573151" y="3360165"/>
            <a:ext cx="1081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</a:t>
            </a:r>
          </a:p>
          <a:p>
            <a:pPr algn="ctr"/>
            <a:r>
              <a:rPr lang="de-DE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 River</a:t>
            </a:r>
            <a:endParaRPr lang="de-DE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Gerader Verbinder 11"/>
          <p:cNvCxnSpPr>
            <a:stCxn id="9" idx="5"/>
          </p:cNvCxnSpPr>
          <p:nvPr/>
        </p:nvCxnSpPr>
        <p:spPr>
          <a:xfrm>
            <a:off x="5990347" y="4459333"/>
            <a:ext cx="2041290" cy="16303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>
            <a:stCxn id="10" idx="5"/>
          </p:cNvCxnSpPr>
          <p:nvPr/>
        </p:nvCxnSpPr>
        <p:spPr>
          <a:xfrm>
            <a:off x="5530005" y="4215806"/>
            <a:ext cx="2445412" cy="187643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446683" y="465729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810 km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314129" y="44169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735 km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08560" y="541301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1300 km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965809" y="4841961"/>
            <a:ext cx="235670" cy="226243"/>
          </a:xfrm>
          <a:prstGeom prst="ellipse">
            <a:avLst/>
          </a:prstGeom>
          <a:solidFill>
            <a:srgbClr val="00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620760" y="4191663"/>
            <a:ext cx="92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</a:t>
            </a:r>
          </a:p>
          <a:p>
            <a:pPr algn="ctr"/>
            <a:r>
              <a:rPr lang="de-DE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Sanford</a:t>
            </a:r>
            <a:endParaRPr lang="de-DE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9382" y="0"/>
            <a:ext cx="34328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NuMI</a:t>
            </a:r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-Beam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2" name="Freihandform 21"/>
          <p:cNvSpPr/>
          <p:nvPr/>
        </p:nvSpPr>
        <p:spPr>
          <a:xfrm>
            <a:off x="1160585" y="4976446"/>
            <a:ext cx="6796453" cy="1092099"/>
          </a:xfrm>
          <a:custGeom>
            <a:avLst/>
            <a:gdLst>
              <a:gd name="connsiteX0" fmla="*/ 0 w 6796453"/>
              <a:gd name="connsiteY0" fmla="*/ 0 h 1125416"/>
              <a:gd name="connsiteX1" fmla="*/ 3138853 w 6796453"/>
              <a:gd name="connsiteY1" fmla="*/ 422031 h 1125416"/>
              <a:gd name="connsiteX2" fmla="*/ 3138853 w 6796453"/>
              <a:gd name="connsiteY2" fmla="*/ 422031 h 1125416"/>
              <a:gd name="connsiteX3" fmla="*/ 6796453 w 6796453"/>
              <a:gd name="connsiteY3" fmla="*/ 1125416 h 112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6453" h="1125416">
                <a:moveTo>
                  <a:pt x="0" y="0"/>
                </a:moveTo>
                <a:lnTo>
                  <a:pt x="3138853" y="422031"/>
                </a:lnTo>
                <a:lnTo>
                  <a:pt x="3138853" y="422031"/>
                </a:lnTo>
                <a:lnTo>
                  <a:pt x="6796453" y="1125416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140677" y="928307"/>
                <a:ext cx="2639312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de-DE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MINOS: </a:t>
                </a:r>
                <a:r>
                  <a:rPr lang="de-DE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completed</a:t>
                </a:r>
                <a:endParaRPr lang="de-DE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spcAft>
                    <a:spcPts val="600"/>
                  </a:spcAft>
                </a:pPr>
                <a:r>
                  <a:rPr lang="de-DE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de-DE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a:    </a:t>
                </a:r>
                <a:r>
                  <a:rPr lang="de-DE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started</a:t>
                </a:r>
                <a:r>
                  <a:rPr lang="de-DE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Oct</a:t>
                </a:r>
                <a:r>
                  <a:rPr lang="de-DE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2014 </a:t>
                </a:r>
                <a:endParaRPr lang="de-D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77" y="928307"/>
                <a:ext cx="2639312" cy="723275"/>
              </a:xfrm>
              <a:prstGeom prst="rect">
                <a:avLst/>
              </a:prstGeom>
              <a:blipFill rotWithShape="0">
                <a:blip r:embed="rId5"/>
                <a:stretch>
                  <a:fillRect l="-2079" t="-5042" r="-2079" b="-168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uppieren 29"/>
          <p:cNvGrpSpPr/>
          <p:nvPr/>
        </p:nvGrpSpPr>
        <p:grpSpPr>
          <a:xfrm>
            <a:off x="5852592" y="-25194"/>
            <a:ext cx="3268103" cy="2725732"/>
            <a:chOff x="5852592" y="-25194"/>
            <a:chExt cx="3268103" cy="2725732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285" y="9974"/>
              <a:ext cx="2359410" cy="2690564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5852592" y="-25194"/>
              <a:ext cx="9230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bg1"/>
                  </a:solidFill>
                </a:rPr>
                <a:t>f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ar</a:t>
              </a:r>
              <a:r>
                <a:rPr lang="de-DE" sz="1200" dirty="0" smtClean="0">
                  <a:solidFill>
                    <a:schemeClr val="bg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detector</a:t>
              </a:r>
              <a:endParaRPr lang="de-DE" sz="1200" dirty="0" smtClean="0">
                <a:solidFill>
                  <a:schemeClr val="bg1"/>
                </a:solidFill>
              </a:endParaRPr>
            </a:p>
            <a:p>
              <a:pPr algn="r"/>
              <a:r>
                <a:rPr lang="de-DE" sz="1200" dirty="0" smtClean="0">
                  <a:solidFill>
                    <a:schemeClr val="bg1"/>
                  </a:solidFill>
                </a:rPr>
                <a:t>(14 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kt</a:t>
              </a:r>
              <a:r>
                <a:rPr lang="de-DE" sz="1200" dirty="0" smtClean="0">
                  <a:solidFill>
                    <a:schemeClr val="bg1"/>
                  </a:solidFill>
                </a:rPr>
                <a:t>)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355287" y="223192"/>
            <a:ext cx="2333692" cy="2467243"/>
            <a:chOff x="4355287" y="223192"/>
            <a:chExt cx="2333692" cy="2467243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4355287" y="912252"/>
              <a:ext cx="2333692" cy="1778183"/>
              <a:chOff x="4355287" y="912252"/>
              <a:chExt cx="2333692" cy="1778183"/>
            </a:xfrm>
          </p:grpSpPr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5943" y="1186982"/>
                <a:ext cx="2253036" cy="1503453"/>
              </a:xfrm>
              <a:prstGeom prst="rect">
                <a:avLst/>
              </a:prstGeom>
            </p:spPr>
          </p:pic>
          <p:sp>
            <p:nvSpPr>
              <p:cNvPr id="25" name="Textfeld 24"/>
              <p:cNvSpPr txBox="1"/>
              <p:nvPr/>
            </p:nvSpPr>
            <p:spPr>
              <a:xfrm>
                <a:off x="4355287" y="912252"/>
                <a:ext cx="14871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 smtClean="0">
                    <a:solidFill>
                      <a:schemeClr val="bg1"/>
                    </a:solidFill>
                  </a:rPr>
                  <a:t>near</a:t>
                </a:r>
                <a:r>
                  <a:rPr lang="de-DE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200" dirty="0" err="1" smtClean="0">
                    <a:solidFill>
                      <a:schemeClr val="bg1"/>
                    </a:solidFill>
                  </a:rPr>
                  <a:t>detector</a:t>
                </a:r>
                <a:r>
                  <a:rPr lang="de-DE" sz="1200" dirty="0" smtClean="0">
                    <a:solidFill>
                      <a:schemeClr val="bg1"/>
                    </a:solidFill>
                  </a:rPr>
                  <a:t> (300 t)</a:t>
                </a:r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244" y="223192"/>
              <a:ext cx="793813" cy="495364"/>
            </a:xfrm>
            <a:prstGeom prst="rect">
              <a:avLst/>
            </a:prstGeom>
          </p:spPr>
        </p:pic>
      </p:grpSp>
      <p:sp>
        <p:nvSpPr>
          <p:cNvPr id="21" name="Datumsplatzhalt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3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61697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NOVA-</a:t>
            </a:r>
            <a:r>
              <a:rPr lang="de-DE" sz="4800" b="1" cap="all" dirty="0" err="1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DISAppearance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46" y="64930"/>
            <a:ext cx="1357919" cy="8473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7" y="1135887"/>
            <a:ext cx="4389796" cy="377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38682" y="5214241"/>
                <a:ext cx="3506729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2.67±0.11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82" y="5214241"/>
                <a:ext cx="3506729" cy="312650"/>
              </a:xfrm>
              <a:prstGeom prst="rect">
                <a:avLst/>
              </a:prstGeom>
              <a:blipFill rotWithShape="0">
                <a:blip r:embed="rId4"/>
                <a:stretch>
                  <a:fillRect r="-348" b="-1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38682" y="5675456"/>
                <a:ext cx="3822778" cy="284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0.404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−0.022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+0.030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de-DE" dirty="0" smtClean="0">
                    <a:solidFill>
                      <a:schemeClr val="bg1"/>
                    </a:solidFill>
                  </a:rPr>
                  <a:t>  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or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0.624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−0.030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+0.022</m:t>
                        </m:r>
                      </m:sup>
                    </m:sSubSup>
                  </m:oMath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82" y="5675456"/>
                <a:ext cx="3822778" cy="284180"/>
              </a:xfrm>
              <a:prstGeom prst="rect">
                <a:avLst/>
              </a:prstGeom>
              <a:blipFill rotWithShape="0">
                <a:blip r:embed="rId5"/>
                <a:stretch>
                  <a:fillRect l="-2073" t="-23404" r="-478" b="-510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527" y="1938064"/>
            <a:ext cx="3852021" cy="2611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218650" y="4635509"/>
                <a:ext cx="3483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Maximal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mixing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disfavored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2.6 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650" y="4635509"/>
                <a:ext cx="3483774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399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91" y="1168400"/>
            <a:ext cx="7429039" cy="541276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/>
              <a:t>45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9382" y="0"/>
            <a:ext cx="5339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Maximal Mixing ?</a:t>
            </a:r>
            <a:endParaRPr lang="de-DE" sz="4800" b="1" cap="all" spc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D1D57"/>
            </a:gs>
            <a:gs pos="79000">
              <a:srgbClr val="2C2C84"/>
            </a:gs>
            <a:gs pos="97000">
              <a:srgbClr val="1D1D57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-38593" r="-1097" b="38593"/>
          <a:stretch/>
        </p:blipFill>
        <p:spPr>
          <a:xfrm>
            <a:off x="-167084" y="-4242352"/>
            <a:ext cx="9593890" cy="63959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feld 28"/>
          <p:cNvSpPr txBox="1"/>
          <p:nvPr/>
        </p:nvSpPr>
        <p:spPr>
          <a:xfrm>
            <a:off x="4049732" y="6478729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54879" y="969942"/>
            <a:ext cx="3715441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de-DE" sz="3600" b="1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Hierarchie</a:t>
            </a:r>
            <a:endParaRPr lang="de-DE" sz="36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3944" y="2803386"/>
            <a:ext cx="3012556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 smtClean="0">
                <a:ln/>
                <a:solidFill>
                  <a:srgbClr val="A5A5A5"/>
                </a:solidFill>
              </a:rPr>
              <a:t>7.1 Motivation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52977" y="3098912"/>
            <a:ext cx="4721475" cy="30381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16" y="3341541"/>
            <a:ext cx="4235196" cy="243237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25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47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76629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Impact </a:t>
            </a:r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of</a:t>
            </a:r>
            <a:r>
              <a:rPr lang="de-DE" sz="4800" b="1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the</a:t>
            </a:r>
            <a:r>
              <a:rPr lang="de-DE" sz="4800" b="1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Mass</a:t>
            </a:r>
            <a:r>
              <a:rPr lang="de-DE" sz="4800" b="1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Hierarchy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16" y="1664804"/>
            <a:ext cx="3977640" cy="39700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16077" y="976372"/>
            <a:ext cx="226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 Violation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880766" y="980728"/>
            <a:ext cx="3615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Majorana</a:t>
            </a:r>
            <a:r>
              <a:rPr lang="de-DE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Neutrinos</a:t>
            </a:r>
          </a:p>
        </p:txBody>
      </p:sp>
      <p:pic>
        <p:nvPicPr>
          <p:cNvPr id="8" name="59DA9C31-6859-41F2-944C-262661069C60" descr="020B304D-2F15-47CE-8B4E-A166F6F969BB@Phys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1" y="1664804"/>
            <a:ext cx="3888432" cy="398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48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496" y="80628"/>
            <a:ext cx="45015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Neutrino </a:t>
            </a:r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Masses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9532" y="1188236"/>
            <a:ext cx="412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</a:rPr>
              <a:t>Chirality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err="1">
                <a:solidFill>
                  <a:prstClr val="white"/>
                </a:solidFill>
              </a:rPr>
              <a:t>Structures</a:t>
            </a:r>
            <a:r>
              <a:rPr lang="de-DE" dirty="0">
                <a:solidFill>
                  <a:prstClr val="white"/>
                </a:solidFill>
              </a:rPr>
              <a:t> in the Standard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446215" y="1880828"/>
                <a:ext cx="1023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215" y="1880828"/>
                <a:ext cx="1023934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7"/>
          <p:cNvCxnSpPr/>
          <p:nvPr/>
        </p:nvCxnSpPr>
        <p:spPr>
          <a:xfrm>
            <a:off x="2765236" y="2105289"/>
            <a:ext cx="1260140" cy="3193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9"/>
          <p:cNvCxnSpPr/>
          <p:nvPr/>
        </p:nvCxnSpPr>
        <p:spPr>
          <a:xfrm flipH="1">
            <a:off x="4025376" y="2105289"/>
            <a:ext cx="1260140" cy="3193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0"/>
          <p:cNvCxnSpPr/>
          <p:nvPr/>
        </p:nvCxnSpPr>
        <p:spPr>
          <a:xfrm>
            <a:off x="3292314" y="2240396"/>
            <a:ext cx="260412" cy="7201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2"/>
          <p:cNvCxnSpPr/>
          <p:nvPr/>
        </p:nvCxnSpPr>
        <p:spPr>
          <a:xfrm flipV="1">
            <a:off x="4457424" y="2249760"/>
            <a:ext cx="252028" cy="62646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3960273" y="2370673"/>
            <a:ext cx="108000" cy="1080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12" name="Gerade Verbindung 18"/>
          <p:cNvCxnSpPr>
            <a:endCxn id="11" idx="4"/>
          </p:cNvCxnSpPr>
          <p:nvPr/>
        </p:nvCxnSpPr>
        <p:spPr>
          <a:xfrm flipH="1" flipV="1">
            <a:off x="4014273" y="2478685"/>
            <a:ext cx="2" cy="91810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088262" y="2763421"/>
                <a:ext cx="6296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262" y="2763421"/>
                <a:ext cx="629660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722895" y="1740603"/>
                <a:ext cx="539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895" y="1740603"/>
                <a:ext cx="539442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909252" y="1710986"/>
                <a:ext cx="539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252" y="1710986"/>
                <a:ext cx="539442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/>
          <p:cNvGrpSpPr/>
          <p:nvPr/>
        </p:nvGrpSpPr>
        <p:grpSpPr>
          <a:xfrm>
            <a:off x="585545" y="3732986"/>
            <a:ext cx="5816096" cy="2642788"/>
            <a:chOff x="585545" y="3732986"/>
            <a:chExt cx="5816096" cy="2642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585545" y="3819753"/>
                  <a:ext cx="3179909" cy="25560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solidFill>
                                            <a:prstClr val="white"/>
                                          </a:solidFill>
                                          <a:latin typeface="Cambria Math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solidFill>
                                            <a:prstClr val="white"/>
                                          </a:solidFill>
                                          <a:latin typeface="Cambria Math"/>
                                        </a:rPr>
                                        <m:t>L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R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de-DE" dirty="0">
                      <a:solidFill>
                        <a:prstClr val="white"/>
                      </a:solidFill>
                    </a:rPr>
                    <a:t> </a:t>
                  </a:r>
                </a:p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de-DE" i="1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>
                                          <a:solidFill>
                                            <a:prstClr val="white"/>
                                          </a:solidFill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/>
                                            </a:rPr>
                                            <m:t>5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de-DE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(1+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de-DE" dirty="0">
                      <a:solidFill>
                        <a:prstClr val="white"/>
                      </a:solidFill>
                    </a:rPr>
                    <a:t> </a:t>
                  </a:r>
                </a:p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de-DE" i="1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de-DE" dirty="0">
                      <a:solidFill>
                        <a:prstClr val="white"/>
                      </a:solidFill>
                    </a:rPr>
                    <a:t> </a:t>
                  </a:r>
                </a:p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de-DE" i="1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de-DE" dirty="0">
                      <a:solidFill>
                        <a:prstClr val="white"/>
                      </a:solidFill>
                    </a:rPr>
                    <a:t> </a:t>
                  </a:r>
                </a:p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de-DE" i="1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d>
                            <m:d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de-DE" dirty="0">
                      <a:solidFill>
                        <a:prstClr val="white"/>
                      </a:solidFill>
                    </a:rPr>
                    <a:t> </a:t>
                  </a:r>
                </a:p>
                <a:p>
                  <a:endParaRPr lang="de-DE" dirty="0">
                    <a:solidFill>
                      <a:prstClr val="white"/>
                    </a:solidFill>
                  </a:endParaRPr>
                </a:p>
                <a:p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feld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45" y="3819753"/>
                  <a:ext cx="3179909" cy="25560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Gerade Verbindung 27"/>
            <p:cNvCxnSpPr/>
            <p:nvPr/>
          </p:nvCxnSpPr>
          <p:spPr>
            <a:xfrm>
              <a:off x="3881361" y="4219347"/>
              <a:ext cx="1260140" cy="31939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8"/>
            <p:cNvCxnSpPr/>
            <p:nvPr/>
          </p:nvCxnSpPr>
          <p:spPr>
            <a:xfrm flipH="1">
              <a:off x="5141501" y="4219347"/>
              <a:ext cx="1260140" cy="31939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9"/>
            <p:cNvCxnSpPr/>
            <p:nvPr/>
          </p:nvCxnSpPr>
          <p:spPr>
            <a:xfrm>
              <a:off x="4408439" y="4354454"/>
              <a:ext cx="260412" cy="72010"/>
            </a:xfrm>
            <a:prstGeom prst="line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0"/>
            <p:cNvCxnSpPr/>
            <p:nvPr/>
          </p:nvCxnSpPr>
          <p:spPr>
            <a:xfrm flipV="1">
              <a:off x="5573549" y="4363818"/>
              <a:ext cx="252028" cy="62646"/>
            </a:xfrm>
            <a:prstGeom prst="line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/>
            <p:cNvSpPr/>
            <p:nvPr/>
          </p:nvSpPr>
          <p:spPr>
            <a:xfrm>
              <a:off x="5076398" y="4484731"/>
              <a:ext cx="108000" cy="10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cxnSp>
          <p:nvCxnSpPr>
            <p:cNvPr id="23" name="Gerade Verbindung 32"/>
            <p:cNvCxnSpPr>
              <a:endCxn id="22" idx="4"/>
            </p:cNvCxnSpPr>
            <p:nvPr/>
          </p:nvCxnSpPr>
          <p:spPr>
            <a:xfrm flipH="1" flipV="1">
              <a:off x="5130398" y="4592743"/>
              <a:ext cx="2" cy="918102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5204387" y="4877479"/>
                  <a:ext cx="62966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de-DE" sz="2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feld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4387" y="4877479"/>
                  <a:ext cx="629660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/>
                <p:cNvSpPr txBox="1"/>
                <p:nvPr/>
              </p:nvSpPr>
              <p:spPr>
                <a:xfrm>
                  <a:off x="4025376" y="3732986"/>
                  <a:ext cx="6020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𝐿</m:t>
                            </m:r>
                          </m:sub>
                          <m:sup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de-DE" sz="2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feld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5376" y="3732986"/>
                  <a:ext cx="602024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feld 25"/>
                <p:cNvSpPr txBox="1"/>
                <p:nvPr/>
              </p:nvSpPr>
              <p:spPr>
                <a:xfrm>
                  <a:off x="5753464" y="3746611"/>
                  <a:ext cx="6020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𝑅</m:t>
                            </m:r>
                          </m:sub>
                          <m:sup>
                            <m:r>
                              <a:rPr lang="de-DE" sz="2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de-DE" sz="2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feld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464" y="3746611"/>
                  <a:ext cx="602024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feld 26"/>
          <p:cNvSpPr txBox="1"/>
          <p:nvPr/>
        </p:nvSpPr>
        <p:spPr>
          <a:xfrm>
            <a:off x="4388683" y="5542737"/>
            <a:ext cx="172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prstClr val="white"/>
                </a:solidFill>
              </a:rPr>
              <a:t>chirality</a:t>
            </a:r>
            <a:r>
              <a:rPr lang="de-DE" b="1" dirty="0">
                <a:solidFill>
                  <a:prstClr val="white"/>
                </a:solidFill>
              </a:rPr>
              <a:t> </a:t>
            </a:r>
            <a:r>
              <a:rPr lang="de-DE" b="1" dirty="0" err="1">
                <a:solidFill>
                  <a:prstClr val="white"/>
                </a:solidFill>
              </a:rPr>
              <a:t>flipping</a:t>
            </a: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699563" y="3746611"/>
            <a:ext cx="655925" cy="6324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6355488" y="3424986"/>
            <a:ext cx="2355695" cy="646331"/>
            <a:chOff x="6355488" y="3424986"/>
            <a:chExt cx="2355695" cy="646331"/>
          </a:xfrm>
        </p:grpSpPr>
        <p:cxnSp>
          <p:nvCxnSpPr>
            <p:cNvPr id="30" name="Gerade Verbindung mit Pfeil 29"/>
            <p:cNvCxnSpPr>
              <a:endCxn id="26" idx="3"/>
            </p:cNvCxnSpPr>
            <p:nvPr/>
          </p:nvCxnSpPr>
          <p:spPr>
            <a:xfrm flipH="1">
              <a:off x="6355488" y="3819753"/>
              <a:ext cx="700788" cy="15769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/>
            <p:cNvSpPr txBox="1"/>
            <p:nvPr/>
          </p:nvSpPr>
          <p:spPr>
            <a:xfrm>
              <a:off x="7174929" y="3424986"/>
              <a:ext cx="15362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prstClr val="white"/>
                  </a:solidFill>
                </a:rPr>
                <a:t>Does</a:t>
              </a:r>
              <a:r>
                <a:rPr lang="de-DE" b="1" dirty="0">
                  <a:solidFill>
                    <a:prstClr val="white"/>
                  </a:solidFill>
                </a:rPr>
                <a:t> not </a:t>
              </a:r>
              <a:r>
                <a:rPr lang="de-DE" b="1" dirty="0" err="1">
                  <a:solidFill>
                    <a:prstClr val="white"/>
                  </a:solidFill>
                </a:rPr>
                <a:t>exist</a:t>
              </a:r>
              <a:endParaRPr lang="de-DE" b="1" dirty="0">
                <a:solidFill>
                  <a:prstClr val="white"/>
                </a:solidFill>
              </a:endParaRPr>
            </a:p>
            <a:p>
              <a:r>
                <a:rPr lang="de-DE" b="1" dirty="0">
                  <a:solidFill>
                    <a:prstClr val="white"/>
                  </a:solidFill>
                </a:rPr>
                <a:t>in </a:t>
              </a:r>
              <a:r>
                <a:rPr lang="de-DE" b="1" dirty="0" err="1">
                  <a:solidFill>
                    <a:prstClr val="white"/>
                  </a:solidFill>
                </a:rPr>
                <a:t>the</a:t>
              </a:r>
              <a:r>
                <a:rPr lang="de-DE" b="1" dirty="0">
                  <a:solidFill>
                    <a:prstClr val="white"/>
                  </a:solidFill>
                </a:rPr>
                <a:t> S.M.</a:t>
              </a:r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7174929" y="4103298"/>
            <a:ext cx="13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prstClr val="white"/>
                </a:solidFill>
              </a:rPr>
              <a:t>It‘s</a:t>
            </a:r>
            <a:r>
              <a:rPr lang="de-DE" b="1" dirty="0">
                <a:solidFill>
                  <a:prstClr val="white"/>
                </a:solidFill>
              </a:rPr>
              <a:t> a sterile </a:t>
            </a:r>
          </a:p>
          <a:p>
            <a:r>
              <a:rPr lang="de-DE" b="1" dirty="0" err="1">
                <a:solidFill>
                  <a:prstClr val="white"/>
                </a:solidFill>
              </a:rPr>
              <a:t>component</a:t>
            </a:r>
            <a:endParaRPr lang="de-DE" b="1" dirty="0">
              <a:solidFill>
                <a:prstClr val="white"/>
              </a:solidFill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01" y="169836"/>
            <a:ext cx="3069761" cy="2050162"/>
          </a:xfrm>
          <a:prstGeom prst="rect">
            <a:avLst/>
          </a:prstGeom>
        </p:spPr>
      </p:pic>
      <p:sp>
        <p:nvSpPr>
          <p:cNvPr id="35" name="Datumsplatzhalt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D1D57"/>
            </a:gs>
            <a:gs pos="79000">
              <a:srgbClr val="2C2C84"/>
            </a:gs>
            <a:gs pos="97000">
              <a:srgbClr val="1D1D57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-38593" r="-1097" b="38593"/>
          <a:stretch/>
        </p:blipFill>
        <p:spPr>
          <a:xfrm>
            <a:off x="-167084" y="-4242352"/>
            <a:ext cx="9593890" cy="63959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Textfeld 28"/>
          <p:cNvSpPr txBox="1"/>
          <p:nvPr/>
        </p:nvSpPr>
        <p:spPr>
          <a:xfrm>
            <a:off x="4049732" y="6478729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Achim Stahl – RWTH Aachen University – JARA-FAME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54879" y="969942"/>
            <a:ext cx="3715441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de-DE" sz="3600" b="1" dirty="0" err="1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de-DE" sz="36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Hierarchie</a:t>
            </a:r>
            <a:endParaRPr lang="de-DE" sz="36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3944" y="2803386"/>
            <a:ext cx="2603661" cy="646331"/>
          </a:xfrm>
          <a:prstGeom prst="rect">
            <a:avLst/>
          </a:prstGeom>
          <a:noFill/>
          <a:effectLst>
            <a:reflection blurRad="6350" stA="50000" endA="300" endPos="49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600" b="1" dirty="0" smtClean="0">
                <a:ln/>
                <a:solidFill>
                  <a:srgbClr val="A5A5A5"/>
                </a:solidFill>
              </a:rPr>
              <a:t>7.2 </a:t>
            </a:r>
            <a:r>
              <a:rPr lang="de-DE" sz="3600" b="1" dirty="0" err="1" smtClean="0">
                <a:ln/>
                <a:solidFill>
                  <a:srgbClr val="A5A5A5"/>
                </a:solidFill>
              </a:rPr>
              <a:t>Methods</a:t>
            </a:r>
            <a:endParaRPr lang="de-DE" sz="3600" b="1" dirty="0">
              <a:ln/>
              <a:solidFill>
                <a:srgbClr val="A5A5A5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604634" y="2925111"/>
            <a:ext cx="4721475" cy="30381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73" y="3167740"/>
            <a:ext cx="4235196" cy="243237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642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1426028"/>
            <a:ext cx="4036219" cy="36902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72885"/>
            <a:ext cx="4266530" cy="4343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48343" y="311220"/>
            <a:ext cx="344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PIDAR: </a:t>
            </a:r>
            <a:r>
              <a:rPr lang="de-DE" sz="2400" b="1" dirty="0" err="1" smtClean="0"/>
              <a:t>pion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decay</a:t>
            </a:r>
            <a:r>
              <a:rPr lang="de-DE" sz="2400" b="1" dirty="0" smtClean="0"/>
              <a:t>-at-rest</a:t>
            </a:r>
            <a:endParaRPr lang="de-DE" sz="2400" b="1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09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50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Foliennummernplatzhalter 2"/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EA0E8A-3F44-4A82-9375-7286D86EB2AF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50</a:t>
            </a:fld>
            <a:endParaRPr lang="de-DE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9382" y="0"/>
            <a:ext cx="7624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Method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1: Matter </a:t>
            </a:r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Effects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72432" y="1211818"/>
            <a:ext cx="2497393" cy="4916255"/>
            <a:chOff x="408405" y="671040"/>
            <a:chExt cx="2497393" cy="4916255"/>
          </a:xfrm>
        </p:grpSpPr>
        <p:sp>
          <p:nvSpPr>
            <p:cNvPr id="7" name="Rechteck 6"/>
            <p:cNvSpPr/>
            <p:nvPr/>
          </p:nvSpPr>
          <p:spPr>
            <a:xfrm>
              <a:off x="408405" y="680967"/>
              <a:ext cx="2497393" cy="49063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  <a:effectLst>
              <a:outerShdw blurRad="101600" dist="165100" dir="264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Gruppieren 7"/>
            <p:cNvGrpSpPr/>
            <p:nvPr/>
          </p:nvGrpSpPr>
          <p:grpSpPr>
            <a:xfrm>
              <a:off x="734077" y="949166"/>
              <a:ext cx="1927457" cy="2300068"/>
              <a:chOff x="734077" y="949166"/>
              <a:chExt cx="1927457" cy="2300068"/>
            </a:xfrm>
          </p:grpSpPr>
          <p:grpSp>
            <p:nvGrpSpPr>
              <p:cNvPr id="34" name="Gruppieren 33"/>
              <p:cNvGrpSpPr/>
              <p:nvPr/>
            </p:nvGrpSpPr>
            <p:grpSpPr>
              <a:xfrm>
                <a:off x="735583" y="1538748"/>
                <a:ext cx="1821725" cy="1194620"/>
                <a:chOff x="1168203" y="1351935"/>
                <a:chExt cx="2435910" cy="1597380"/>
              </a:xfrm>
            </p:grpSpPr>
            <p:grpSp>
              <p:nvGrpSpPr>
                <p:cNvPr id="40" name="Gruppieren 39"/>
                <p:cNvGrpSpPr/>
                <p:nvPr/>
              </p:nvGrpSpPr>
              <p:grpSpPr>
                <a:xfrm>
                  <a:off x="1170039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53" name="Gerader Verbinder 52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Gerade Verbindung mit Pfeil 53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uppieren 40"/>
                <p:cNvGrpSpPr/>
                <p:nvPr/>
              </p:nvGrpSpPr>
              <p:grpSpPr>
                <a:xfrm flipV="1">
                  <a:off x="2394746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51" name="Gerader Verbinder 50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Gerade Verbindung mit Pfeil 51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uppieren 41"/>
                <p:cNvGrpSpPr/>
                <p:nvPr/>
              </p:nvGrpSpPr>
              <p:grpSpPr>
                <a:xfrm flipV="1">
                  <a:off x="1168203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49" name="Gerader Verbinder 48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Gerade Verbindung mit Pfeil 49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uppieren 42"/>
                <p:cNvGrpSpPr/>
                <p:nvPr/>
              </p:nvGrpSpPr>
              <p:grpSpPr>
                <a:xfrm>
                  <a:off x="2392910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47" name="Gerader Verbinder 46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Gerade Verbindung mit Pfeil 47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" name="Gerader Verbinder 43"/>
                <p:cNvCxnSpPr/>
                <p:nvPr/>
              </p:nvCxnSpPr>
              <p:spPr>
                <a:xfrm>
                  <a:off x="2392910" y="1794387"/>
                  <a:ext cx="0" cy="71247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Ellipse 44"/>
                <p:cNvSpPr>
                  <a:spLocks noChangeAspect="1"/>
                </p:cNvSpPr>
                <p:nvPr/>
              </p:nvSpPr>
              <p:spPr>
                <a:xfrm>
                  <a:off x="2319612" y="1735455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Ellipse 45"/>
                <p:cNvSpPr>
                  <a:spLocks noChangeAspect="1"/>
                </p:cNvSpPr>
                <p:nvPr/>
              </p:nvSpPr>
              <p:spPr>
                <a:xfrm>
                  <a:off x="2322540" y="2436626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5" name="Textfeld 34"/>
              <p:cNvSpPr txBox="1"/>
              <p:nvPr/>
            </p:nvSpPr>
            <p:spPr>
              <a:xfrm>
                <a:off x="734077" y="949166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2193137" y="993027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2149855" y="260290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1653319" y="1762243"/>
                <a:ext cx="5613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Z</a:t>
                </a:r>
                <a:r>
                  <a:rPr lang="de-DE" sz="3600" b="1" baseline="30000" dirty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0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9" name="Gruppieren 8"/>
            <p:cNvGrpSpPr/>
            <p:nvPr/>
          </p:nvGrpSpPr>
          <p:grpSpPr>
            <a:xfrm>
              <a:off x="738997" y="3274502"/>
              <a:ext cx="1927457" cy="2300068"/>
              <a:chOff x="734077" y="949166"/>
              <a:chExt cx="1927457" cy="2300068"/>
            </a:xfrm>
          </p:grpSpPr>
          <p:grpSp>
            <p:nvGrpSpPr>
              <p:cNvPr id="13" name="Gruppieren 12"/>
              <p:cNvGrpSpPr/>
              <p:nvPr/>
            </p:nvGrpSpPr>
            <p:grpSpPr>
              <a:xfrm>
                <a:off x="735583" y="1538748"/>
                <a:ext cx="1821725" cy="1194620"/>
                <a:chOff x="1168203" y="1351935"/>
                <a:chExt cx="2435910" cy="1597380"/>
              </a:xfrm>
            </p:grpSpPr>
            <p:grpSp>
              <p:nvGrpSpPr>
                <p:cNvPr id="19" name="Gruppieren 18"/>
                <p:cNvGrpSpPr/>
                <p:nvPr/>
              </p:nvGrpSpPr>
              <p:grpSpPr>
                <a:xfrm>
                  <a:off x="1170039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32" name="Gerader Verbinder 31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Gerade Verbindung mit Pfeil 32"/>
                  <p:cNvCxnSpPr/>
                  <p:nvPr/>
                </p:nvCxnSpPr>
                <p:spPr>
                  <a:xfrm flipH="1" flipV="1">
                    <a:off x="1728052" y="1406743"/>
                    <a:ext cx="395955" cy="13396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uppieren 19"/>
                <p:cNvGrpSpPr/>
                <p:nvPr/>
              </p:nvGrpSpPr>
              <p:grpSpPr>
                <a:xfrm flipV="1">
                  <a:off x="2394746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30" name="Gerader Verbinder 29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Gerade Verbindung mit Pfeil 30"/>
                  <p:cNvCxnSpPr/>
                  <p:nvPr/>
                </p:nvCxnSpPr>
                <p:spPr>
                  <a:xfrm flipH="1" flipV="1">
                    <a:off x="1617413" y="1367796"/>
                    <a:ext cx="486840" cy="18003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uppieren 20"/>
                <p:cNvGrpSpPr/>
                <p:nvPr/>
              </p:nvGrpSpPr>
              <p:grpSpPr>
                <a:xfrm flipV="1">
                  <a:off x="1168203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28" name="Gerader Verbinder 27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Gerade Verbindung mit Pfeil 28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uppieren 21"/>
                <p:cNvGrpSpPr/>
                <p:nvPr/>
              </p:nvGrpSpPr>
              <p:grpSpPr>
                <a:xfrm>
                  <a:off x="2392910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26" name="Gerader Verbinder 25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Gerade Verbindung mit Pfeil 26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" name="Gerader Verbinder 22"/>
                <p:cNvCxnSpPr/>
                <p:nvPr/>
              </p:nvCxnSpPr>
              <p:spPr>
                <a:xfrm>
                  <a:off x="2392910" y="1794387"/>
                  <a:ext cx="0" cy="71247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Ellipse 23"/>
                <p:cNvSpPr>
                  <a:spLocks noChangeAspect="1"/>
                </p:cNvSpPr>
                <p:nvPr/>
              </p:nvSpPr>
              <p:spPr>
                <a:xfrm>
                  <a:off x="2313033" y="1722637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Ellipse 24"/>
                <p:cNvSpPr>
                  <a:spLocks noChangeAspect="1"/>
                </p:cNvSpPr>
                <p:nvPr/>
              </p:nvSpPr>
              <p:spPr>
                <a:xfrm>
                  <a:off x="2315961" y="2438736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" name="Textfeld 13"/>
              <p:cNvSpPr txBox="1"/>
              <p:nvPr/>
            </p:nvSpPr>
            <p:spPr>
              <a:xfrm>
                <a:off x="734077" y="949166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2193137" y="993027"/>
                <a:ext cx="4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prstClr val="black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endParaRPr lang="de-DE" sz="3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2149855" y="260290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1653319" y="1762243"/>
                <a:ext cx="5613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Z</a:t>
                </a:r>
                <a:r>
                  <a:rPr lang="de-DE" sz="3600" b="1" baseline="30000" dirty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0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cxnSp>
          <p:nvCxnSpPr>
            <p:cNvPr id="10" name="Gerader Verbinder 9"/>
            <p:cNvCxnSpPr/>
            <p:nvPr/>
          </p:nvCxnSpPr>
          <p:spPr>
            <a:xfrm>
              <a:off x="811369" y="3468452"/>
              <a:ext cx="25435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>
            <a:xfrm>
              <a:off x="2278515" y="3492063"/>
              <a:ext cx="25435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961226" y="671040"/>
              <a:ext cx="137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all </a:t>
              </a:r>
              <a:r>
                <a:rPr lang="de-DE" dirty="0" err="1">
                  <a:solidFill>
                    <a:prstClr val="black"/>
                  </a:solidFill>
                </a:rPr>
                <a:t>neutrinos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3018880" y="1206906"/>
            <a:ext cx="2497393" cy="4916255"/>
            <a:chOff x="408405" y="671040"/>
            <a:chExt cx="2497393" cy="4916255"/>
          </a:xfrm>
        </p:grpSpPr>
        <p:sp>
          <p:nvSpPr>
            <p:cNvPr id="56" name="Rechteck 55"/>
            <p:cNvSpPr/>
            <p:nvPr/>
          </p:nvSpPr>
          <p:spPr>
            <a:xfrm>
              <a:off x="408405" y="680967"/>
              <a:ext cx="2497393" cy="49063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  <a:effectLst>
              <a:outerShdw blurRad="101600" dist="165100" dir="264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prstClr val="white"/>
                </a:solidFill>
              </a:endParaRPr>
            </a:p>
          </p:txBody>
        </p:sp>
        <p:grpSp>
          <p:nvGrpSpPr>
            <p:cNvPr id="57" name="Gruppieren 56"/>
            <p:cNvGrpSpPr/>
            <p:nvPr/>
          </p:nvGrpSpPr>
          <p:grpSpPr>
            <a:xfrm>
              <a:off x="734077" y="949166"/>
              <a:ext cx="2032568" cy="2298042"/>
              <a:chOff x="734077" y="949166"/>
              <a:chExt cx="2032568" cy="2298042"/>
            </a:xfrm>
          </p:grpSpPr>
          <p:grpSp>
            <p:nvGrpSpPr>
              <p:cNvPr id="83" name="Gruppieren 82"/>
              <p:cNvGrpSpPr/>
              <p:nvPr/>
            </p:nvGrpSpPr>
            <p:grpSpPr>
              <a:xfrm>
                <a:off x="735583" y="1538748"/>
                <a:ext cx="1821725" cy="1194620"/>
                <a:chOff x="1168203" y="1351935"/>
                <a:chExt cx="2435910" cy="1597380"/>
              </a:xfrm>
            </p:grpSpPr>
            <p:grpSp>
              <p:nvGrpSpPr>
                <p:cNvPr id="89" name="Gruppieren 88"/>
                <p:cNvGrpSpPr/>
                <p:nvPr/>
              </p:nvGrpSpPr>
              <p:grpSpPr>
                <a:xfrm>
                  <a:off x="1170039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02" name="Gerader Verbinder 101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Gerade Verbindung mit Pfeil 102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" name="Gruppieren 89"/>
                <p:cNvGrpSpPr/>
                <p:nvPr/>
              </p:nvGrpSpPr>
              <p:grpSpPr>
                <a:xfrm flipV="1">
                  <a:off x="2394746" y="1351935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100" name="Gerader Verbinder 99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Gerade Verbindung mit Pfeil 100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1" name="Gruppieren 90"/>
                <p:cNvGrpSpPr/>
                <p:nvPr/>
              </p:nvGrpSpPr>
              <p:grpSpPr>
                <a:xfrm flipV="1">
                  <a:off x="1168203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98" name="Gerader Verbinder 97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mit Pfeil 98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" name="Gruppieren 91"/>
                <p:cNvGrpSpPr/>
                <p:nvPr/>
              </p:nvGrpSpPr>
              <p:grpSpPr>
                <a:xfrm>
                  <a:off x="2392910" y="2506863"/>
                  <a:ext cx="1209367" cy="442452"/>
                  <a:chOff x="1170039" y="1199535"/>
                  <a:chExt cx="1209367" cy="442452"/>
                </a:xfrm>
              </p:grpSpPr>
              <p:cxnSp>
                <p:nvCxnSpPr>
                  <p:cNvPr id="96" name="Gerader Verbinder 95"/>
                  <p:cNvCxnSpPr/>
                  <p:nvPr/>
                </p:nvCxnSpPr>
                <p:spPr>
                  <a:xfrm>
                    <a:off x="1170039" y="1199535"/>
                    <a:ext cx="1209367" cy="44245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Gerade Verbindung mit Pfeil 96"/>
                  <p:cNvCxnSpPr/>
                  <p:nvPr/>
                </p:nvCxnSpPr>
                <p:spPr>
                  <a:xfrm>
                    <a:off x="1656202" y="1380781"/>
                    <a:ext cx="235027" cy="7711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3" name="Gerader Verbinder 92"/>
                <p:cNvCxnSpPr/>
                <p:nvPr/>
              </p:nvCxnSpPr>
              <p:spPr>
                <a:xfrm>
                  <a:off x="2392910" y="1794387"/>
                  <a:ext cx="0" cy="71247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Ellipse 93"/>
                <p:cNvSpPr>
                  <a:spLocks noChangeAspect="1"/>
                </p:cNvSpPr>
                <p:nvPr/>
              </p:nvSpPr>
              <p:spPr>
                <a:xfrm>
                  <a:off x="2319612" y="1735455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Ellipse 94"/>
                <p:cNvSpPr>
                  <a:spLocks noChangeAspect="1"/>
                </p:cNvSpPr>
                <p:nvPr/>
              </p:nvSpPr>
              <p:spPr>
                <a:xfrm>
                  <a:off x="2322540" y="2436626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84" name="Textfeld 83"/>
              <p:cNvSpPr txBox="1"/>
              <p:nvPr/>
            </p:nvSpPr>
            <p:spPr>
              <a:xfrm>
                <a:off x="734077" y="949166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5" name="Textfeld 84"/>
              <p:cNvSpPr txBox="1"/>
              <p:nvPr/>
            </p:nvSpPr>
            <p:spPr>
              <a:xfrm>
                <a:off x="2190846" y="2596187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6" name="Textfeld 85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Textfeld 86"/>
              <p:cNvSpPr txBox="1"/>
              <p:nvPr/>
            </p:nvSpPr>
            <p:spPr>
              <a:xfrm>
                <a:off x="2147564" y="95719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Textfeld 87"/>
              <p:cNvSpPr txBox="1"/>
              <p:nvPr/>
            </p:nvSpPr>
            <p:spPr>
              <a:xfrm>
                <a:off x="1653319" y="1762243"/>
                <a:ext cx="6030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W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58" name="Gruppieren 57"/>
            <p:cNvGrpSpPr/>
            <p:nvPr/>
          </p:nvGrpSpPr>
          <p:grpSpPr>
            <a:xfrm>
              <a:off x="738997" y="3274502"/>
              <a:ext cx="2034859" cy="2300068"/>
              <a:chOff x="734077" y="949166"/>
              <a:chExt cx="2034859" cy="2300068"/>
            </a:xfrm>
          </p:grpSpPr>
          <p:grpSp>
            <p:nvGrpSpPr>
              <p:cNvPr id="62" name="Gruppieren 61"/>
              <p:cNvGrpSpPr/>
              <p:nvPr/>
            </p:nvGrpSpPr>
            <p:grpSpPr>
              <a:xfrm>
                <a:off x="735583" y="1538748"/>
                <a:ext cx="1821725" cy="1194621"/>
                <a:chOff x="1168203" y="1351935"/>
                <a:chExt cx="2435910" cy="1597381"/>
              </a:xfrm>
            </p:grpSpPr>
            <p:grpSp>
              <p:nvGrpSpPr>
                <p:cNvPr id="68" name="Gruppieren 67"/>
                <p:cNvGrpSpPr/>
                <p:nvPr/>
              </p:nvGrpSpPr>
              <p:grpSpPr>
                <a:xfrm>
                  <a:off x="1170039" y="1351935"/>
                  <a:ext cx="825208" cy="813024"/>
                  <a:chOff x="1170039" y="1199535"/>
                  <a:chExt cx="825208" cy="813024"/>
                </a:xfrm>
              </p:grpSpPr>
              <p:cxnSp>
                <p:nvCxnSpPr>
                  <p:cNvPr id="81" name="Gerader Verbinder 80"/>
                  <p:cNvCxnSpPr/>
                  <p:nvPr/>
                </p:nvCxnSpPr>
                <p:spPr>
                  <a:xfrm>
                    <a:off x="1170039" y="1199535"/>
                    <a:ext cx="825208" cy="813024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Gerade Verbindung mit Pfeil 81"/>
                  <p:cNvCxnSpPr/>
                  <p:nvPr/>
                </p:nvCxnSpPr>
                <p:spPr>
                  <a:xfrm flipH="1" flipV="1">
                    <a:off x="1501704" y="1534756"/>
                    <a:ext cx="369362" cy="34785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uppieren 68"/>
                <p:cNvGrpSpPr/>
                <p:nvPr/>
              </p:nvGrpSpPr>
              <p:grpSpPr>
                <a:xfrm flipV="1">
                  <a:off x="2722667" y="1351937"/>
                  <a:ext cx="881446" cy="840862"/>
                  <a:chOff x="1497960" y="801123"/>
                  <a:chExt cx="881446" cy="840862"/>
                </a:xfrm>
              </p:grpSpPr>
              <p:cxnSp>
                <p:nvCxnSpPr>
                  <p:cNvPr id="79" name="Gerader Verbinder 78"/>
                  <p:cNvCxnSpPr/>
                  <p:nvPr/>
                </p:nvCxnSpPr>
                <p:spPr>
                  <a:xfrm>
                    <a:off x="1497960" y="801123"/>
                    <a:ext cx="881446" cy="840862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Gerade Verbindung mit Pfeil 79"/>
                  <p:cNvCxnSpPr/>
                  <p:nvPr/>
                </p:nvCxnSpPr>
                <p:spPr>
                  <a:xfrm flipH="1" flipV="1">
                    <a:off x="1834582" y="1120305"/>
                    <a:ext cx="379266" cy="35437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" name="Gruppieren 69"/>
                <p:cNvGrpSpPr/>
                <p:nvPr/>
              </p:nvGrpSpPr>
              <p:grpSpPr>
                <a:xfrm flipV="1">
                  <a:off x="1168203" y="2206231"/>
                  <a:ext cx="827044" cy="743085"/>
                  <a:chOff x="1170039" y="1199534"/>
                  <a:chExt cx="827044" cy="743085"/>
                </a:xfrm>
              </p:grpSpPr>
              <p:cxnSp>
                <p:nvCxnSpPr>
                  <p:cNvPr id="77" name="Gerader Verbinder 76"/>
                  <p:cNvCxnSpPr/>
                  <p:nvPr/>
                </p:nvCxnSpPr>
                <p:spPr>
                  <a:xfrm>
                    <a:off x="1170039" y="1199534"/>
                    <a:ext cx="827044" cy="743085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Gerade Verbindung mit Pfeil 77"/>
                  <p:cNvCxnSpPr/>
                  <p:nvPr/>
                </p:nvCxnSpPr>
                <p:spPr>
                  <a:xfrm>
                    <a:off x="1493024" y="1467555"/>
                    <a:ext cx="274512" cy="27769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Gruppieren 70"/>
                <p:cNvGrpSpPr/>
                <p:nvPr/>
              </p:nvGrpSpPr>
              <p:grpSpPr>
                <a:xfrm>
                  <a:off x="2722667" y="2185595"/>
                  <a:ext cx="879610" cy="763720"/>
                  <a:chOff x="1499796" y="878267"/>
                  <a:chExt cx="879610" cy="763720"/>
                </a:xfrm>
              </p:grpSpPr>
              <p:cxnSp>
                <p:nvCxnSpPr>
                  <p:cNvPr id="75" name="Gerader Verbinder 74"/>
                  <p:cNvCxnSpPr/>
                  <p:nvPr/>
                </p:nvCxnSpPr>
                <p:spPr>
                  <a:xfrm>
                    <a:off x="1499796" y="878267"/>
                    <a:ext cx="879610" cy="763720"/>
                  </a:xfrm>
                  <a:prstGeom prst="line">
                    <a:avLst/>
                  </a:prstGeom>
                  <a:ln w="571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Gerade Verbindung mit Pfeil 75"/>
                  <p:cNvCxnSpPr/>
                  <p:nvPr/>
                </p:nvCxnSpPr>
                <p:spPr>
                  <a:xfrm>
                    <a:off x="1767137" y="1092559"/>
                    <a:ext cx="294667" cy="27987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Gerader Verbinder 71"/>
                <p:cNvCxnSpPr/>
                <p:nvPr/>
              </p:nvCxnSpPr>
              <p:spPr>
                <a:xfrm>
                  <a:off x="1995247" y="2185595"/>
                  <a:ext cx="72742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Ellipse 72"/>
                <p:cNvSpPr>
                  <a:spLocks noChangeAspect="1"/>
                </p:cNvSpPr>
                <p:nvPr/>
              </p:nvSpPr>
              <p:spPr>
                <a:xfrm>
                  <a:off x="1924632" y="2106027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Ellipse 73"/>
                <p:cNvSpPr>
                  <a:spLocks noChangeAspect="1"/>
                </p:cNvSpPr>
                <p:nvPr/>
              </p:nvSpPr>
              <p:spPr>
                <a:xfrm>
                  <a:off x="2687385" y="2119448"/>
                  <a:ext cx="144412" cy="1444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734077" y="949166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2193137" y="993027"/>
                <a:ext cx="5757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b="1" dirty="0">
                    <a:solidFill>
                      <a:srgbClr val="0000FF"/>
                    </a:solidFill>
                    <a:latin typeface="OpenSymbol" panose="05010000000000000000" pitchFamily="2" charset="0"/>
                    <a:ea typeface="OpenSymbol" panose="05010000000000000000" pitchFamily="2" charset="0"/>
                  </a:rPr>
                  <a:t>ν</a:t>
                </a:r>
                <a:r>
                  <a:rPr lang="de-DE" sz="3600" b="1" baseline="-25000" dirty="0">
                    <a:solidFill>
                      <a:srgbClr val="0000FF"/>
                    </a:solidFill>
                    <a:ea typeface="OpenSymbol" panose="05010000000000000000" pitchFamily="2" charset="0"/>
                  </a:rPr>
                  <a:t>e</a:t>
                </a:r>
                <a:endParaRPr lang="de-DE" sz="36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734077" y="2600877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2149855" y="2602903"/>
                <a:ext cx="5116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e</a:t>
                </a:r>
                <a:r>
                  <a:rPr lang="de-DE" sz="3600" b="1" baseline="30000" dirty="0">
                    <a:solidFill>
                      <a:prstClr val="black"/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1326354" y="1614078"/>
                <a:ext cx="6976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b="1" dirty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W</a:t>
                </a:r>
                <a:r>
                  <a:rPr lang="de-DE" sz="3600" b="1" baseline="30000" dirty="0">
                    <a:solidFill>
                      <a:srgbClr val="70AD47">
                        <a:lumMod val="50000"/>
                      </a:srgbClr>
                    </a:solidFill>
                    <a:ea typeface="OpenSymbol" panose="05010000000000000000" pitchFamily="2" charset="0"/>
                  </a:rPr>
                  <a:t>-</a:t>
                </a:r>
                <a:endParaRPr lang="de-DE" sz="3600" b="1" baseline="30000" dirty="0">
                  <a:solidFill>
                    <a:srgbClr val="70AD47">
                      <a:lumMod val="50000"/>
                    </a:srgbClr>
                  </a:solidFill>
                </a:endParaRPr>
              </a:p>
            </p:txBody>
          </p:sp>
        </p:grpSp>
        <p:cxnSp>
          <p:nvCxnSpPr>
            <p:cNvPr id="59" name="Gerader Verbinder 58"/>
            <p:cNvCxnSpPr/>
            <p:nvPr/>
          </p:nvCxnSpPr>
          <p:spPr>
            <a:xfrm>
              <a:off x="811369" y="3468452"/>
              <a:ext cx="25435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/>
          </p:nvCxnSpPr>
          <p:spPr>
            <a:xfrm>
              <a:off x="2278515" y="3492063"/>
              <a:ext cx="25435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feld 60"/>
            <p:cNvSpPr txBox="1"/>
            <p:nvPr/>
          </p:nvSpPr>
          <p:spPr>
            <a:xfrm>
              <a:off x="1246374" y="671040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00FF"/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baseline="-25000" dirty="0">
                  <a:solidFill>
                    <a:srgbClr val="0000FF"/>
                  </a:solidFill>
                </a:rPr>
                <a:t>e</a:t>
              </a:r>
              <a:r>
                <a:rPr lang="de-DE" dirty="0">
                  <a:solidFill>
                    <a:prstClr val="black"/>
                  </a:solidFill>
                </a:rPr>
                <a:t> </a:t>
              </a:r>
              <a:r>
                <a:rPr lang="de-DE" dirty="0" err="1">
                  <a:solidFill>
                    <a:prstClr val="black"/>
                  </a:solidFill>
                </a:rPr>
                <a:t>only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5286298" y="1389204"/>
            <a:ext cx="3710217" cy="1863118"/>
            <a:chOff x="5433782" y="1320379"/>
            <a:chExt cx="3710217" cy="1863118"/>
          </a:xfrm>
        </p:grpSpPr>
        <p:sp>
          <p:nvSpPr>
            <p:cNvPr id="105" name="Abgerundetes Rechteck 104"/>
            <p:cNvSpPr/>
            <p:nvPr/>
          </p:nvSpPr>
          <p:spPr>
            <a:xfrm>
              <a:off x="5935424" y="1320379"/>
              <a:ext cx="3186320" cy="15977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feld 105"/>
                <p:cNvSpPr txBox="1"/>
                <p:nvPr/>
              </p:nvSpPr>
              <p:spPr>
                <a:xfrm>
                  <a:off x="5433782" y="1427952"/>
                  <a:ext cx="3710217" cy="1755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de-DE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̅"/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𝜈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𝜇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̅"/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𝜈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𝑒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de-DE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= ………………</m:t>
                                        </m:r>
                                      </m:e>
                                    </m:mr>
                                    <m:mr>
                                      <m:e>
                                        <m:eqArr>
                                          <m:eqArr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             </m:t>
                                            </m:r>
                                          </m:e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             + ………………</m:t>
                                            </m:r>
                                          </m:e>
                                        </m:eqAr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           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 …</m:t>
                                        </m:r>
                                        <m:f>
                                          <m:f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𝑎𝐿</m:t>
                                            </m:r>
                                          </m:num>
                                          <m:den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4 </m:t>
                                            </m:r>
                                            <m: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  <m:func>
                                          <m:func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f>
                                              <m:f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de-DE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Δ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𝑚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23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𝐿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4 </m:t>
                                                </m:r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den>
                                            </m:f>
                                          </m:e>
                                        </m:func>
                                        <m:func>
                                          <m:funcPr>
                                            <m:ctrlPr>
                                              <a:rPr lang="de-DE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de-DE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sin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 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f>
                                              <m:fPr>
                                                <m:ctrlP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de-DE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Δ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𝑚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13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de-DE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𝐿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4</m:t>
                                                </m:r>
                                                <m:r>
                                                  <a:rPr lang="de-DE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den>
                                            </m:f>
                                          </m:e>
                                        </m:func>
                                      </m:e>
                                    </m:mr>
                                  </m:m>
                                </m:e>
                                <m:e>
                                  <m:r>
                                    <a:rPr lang="de-DE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               </m:t>
                                  </m:r>
                                </m:e>
                                <m:e>
                                  <m:r>
                                    <a:rPr lang="de-DE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                  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mr>
                        </m:m>
                      </m:oMath>
                    </m:oMathPara>
                  </a14:m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Textfeld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3782" y="1427952"/>
                  <a:ext cx="3710217" cy="175554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uppieren 106"/>
          <p:cNvGrpSpPr/>
          <p:nvPr/>
        </p:nvGrpSpPr>
        <p:grpSpPr>
          <a:xfrm>
            <a:off x="6203475" y="3619269"/>
            <a:ext cx="3789287" cy="4085326"/>
            <a:chOff x="6203475" y="3619269"/>
            <a:chExt cx="3789287" cy="4085326"/>
          </a:xfrm>
        </p:grpSpPr>
        <p:pic>
          <p:nvPicPr>
            <p:cNvPr id="108" name="Grafik 10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4" t="685" r="10822" b="2443"/>
            <a:stretch/>
          </p:blipFill>
          <p:spPr>
            <a:xfrm rot="16200000">
              <a:off x="6639139" y="4350973"/>
              <a:ext cx="3331313" cy="3375932"/>
            </a:xfrm>
            <a:prstGeom prst="ellipse">
              <a:avLst/>
            </a:prstGeom>
            <a:effectLst>
              <a:softEdge rad="393700"/>
            </a:effectLst>
          </p:spPr>
        </p:pic>
        <p:cxnSp>
          <p:nvCxnSpPr>
            <p:cNvPr id="109" name="Gerade Verbindung mit Pfeil 108"/>
            <p:cNvCxnSpPr/>
            <p:nvPr/>
          </p:nvCxnSpPr>
          <p:spPr>
            <a:xfrm flipH="1" flipV="1">
              <a:off x="6341807" y="4399950"/>
              <a:ext cx="2078773" cy="1723211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feld 109"/>
            <p:cNvSpPr txBox="1"/>
            <p:nvPr/>
          </p:nvSpPr>
          <p:spPr>
            <a:xfrm>
              <a:off x="6203475" y="4456699"/>
              <a:ext cx="5757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600" b="1" dirty="0">
                  <a:solidFill>
                    <a:srgbClr val="4472C4">
                      <a:lumMod val="50000"/>
                    </a:srgbClr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sz="3600" b="1" baseline="-25000" dirty="0">
                  <a:solidFill>
                    <a:srgbClr val="4472C4">
                      <a:lumMod val="50000"/>
                    </a:srgbClr>
                  </a:solidFill>
                  <a:ea typeface="OpenSymbol" panose="05010000000000000000" pitchFamily="2" charset="0"/>
                </a:rPr>
                <a:t>e</a:t>
              </a:r>
              <a:endParaRPr lang="de-DE" sz="3600" b="1" baseline="-25000" dirty="0">
                <a:solidFill>
                  <a:srgbClr val="4472C4">
                    <a:lumMod val="50000"/>
                  </a:srgbClr>
                </a:solidFill>
              </a:endParaRP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6640686" y="3619269"/>
              <a:ext cx="25033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>
                  <a:solidFill>
                    <a:prstClr val="white"/>
                  </a:solidFill>
                </a:rPr>
                <a:t>Hierarchy</a:t>
              </a:r>
              <a:r>
                <a:rPr lang="de-DE" dirty="0">
                  <a:solidFill>
                    <a:prstClr val="white"/>
                  </a:solidFill>
                </a:rPr>
                <a:t> </a:t>
              </a:r>
              <a:r>
                <a:rPr lang="de-DE" dirty="0" err="1">
                  <a:solidFill>
                    <a:prstClr val="white"/>
                  </a:solidFill>
                </a:rPr>
                <a:t>of</a:t>
              </a:r>
              <a:r>
                <a:rPr lang="de-DE" dirty="0">
                  <a:solidFill>
                    <a:prstClr val="white"/>
                  </a:solidFill>
                </a:rPr>
                <a:t> </a:t>
              </a:r>
              <a:r>
                <a:rPr lang="el-GR" dirty="0">
                  <a:solidFill>
                    <a:prstClr val="white"/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baseline="-25000" dirty="0">
                  <a:solidFill>
                    <a:prstClr val="white"/>
                  </a:solidFill>
                  <a:ea typeface="OpenSymbol" panose="05010000000000000000" pitchFamily="2" charset="0"/>
                </a:rPr>
                <a:t>1</a:t>
              </a:r>
              <a:r>
                <a:rPr lang="de-DE" dirty="0">
                  <a:solidFill>
                    <a:prstClr val="white"/>
                  </a:solidFill>
                  <a:ea typeface="OpenSymbol" panose="05010000000000000000" pitchFamily="2" charset="0"/>
                </a:rPr>
                <a:t> </a:t>
              </a:r>
              <a:r>
                <a:rPr lang="de-DE" dirty="0" err="1">
                  <a:solidFill>
                    <a:prstClr val="white"/>
                  </a:solidFill>
                  <a:ea typeface="OpenSymbol" panose="05010000000000000000" pitchFamily="2" charset="0"/>
                </a:rPr>
                <a:t>and</a:t>
              </a:r>
              <a:r>
                <a:rPr lang="de-DE" dirty="0">
                  <a:solidFill>
                    <a:prstClr val="white"/>
                  </a:solidFill>
                  <a:ea typeface="OpenSymbol" panose="05010000000000000000" pitchFamily="2" charset="0"/>
                </a:rPr>
                <a:t> </a:t>
              </a:r>
              <a:r>
                <a:rPr lang="el-GR" dirty="0">
                  <a:solidFill>
                    <a:prstClr val="white"/>
                  </a:solidFill>
                  <a:latin typeface="OpenSymbol" panose="05010000000000000000" pitchFamily="2" charset="0"/>
                  <a:ea typeface="OpenSymbol" panose="05010000000000000000" pitchFamily="2" charset="0"/>
                </a:rPr>
                <a:t>ν</a:t>
              </a:r>
              <a:r>
                <a:rPr lang="de-DE" baseline="-25000" dirty="0">
                  <a:solidFill>
                    <a:prstClr val="white"/>
                  </a:solidFill>
                  <a:ea typeface="OpenSymbol" panose="05010000000000000000" pitchFamily="2" charset="0"/>
                </a:rPr>
                <a:t>2</a:t>
              </a:r>
              <a:endParaRPr lang="de-DE" dirty="0">
                <a:solidFill>
                  <a:prstClr val="white"/>
                </a:solidFill>
              </a:endParaRPr>
            </a:p>
            <a:p>
              <a:pPr algn="ctr"/>
              <a:r>
                <a:rPr lang="de-DE" dirty="0" err="1">
                  <a:solidFill>
                    <a:prstClr val="white"/>
                  </a:solidFill>
                  <a:ea typeface="OpenSymbol" panose="05010000000000000000" pitchFamily="2" charset="0"/>
                </a:rPr>
                <a:t>Determined</a:t>
              </a:r>
              <a:r>
                <a:rPr lang="de-DE" dirty="0">
                  <a:solidFill>
                    <a:prstClr val="white"/>
                  </a:solidFill>
                  <a:ea typeface="OpenSymbol" panose="05010000000000000000" pitchFamily="2" charset="0"/>
                </a:rPr>
                <a:t> </a:t>
              </a:r>
              <a:r>
                <a:rPr lang="de-DE" dirty="0" err="1">
                  <a:solidFill>
                    <a:prstClr val="white"/>
                  </a:solidFill>
                  <a:ea typeface="OpenSymbol" panose="05010000000000000000" pitchFamily="2" charset="0"/>
                </a:rPr>
                <a:t>from</a:t>
              </a:r>
              <a:r>
                <a:rPr lang="de-DE" dirty="0">
                  <a:solidFill>
                    <a:prstClr val="white"/>
                  </a:solidFill>
                  <a:ea typeface="OpenSymbol" panose="05010000000000000000" pitchFamily="2" charset="0"/>
                </a:rPr>
                <a:t> matter</a:t>
              </a:r>
            </a:p>
            <a:p>
              <a:pPr algn="ctr"/>
              <a:r>
                <a:rPr lang="de-DE" dirty="0" err="1">
                  <a:solidFill>
                    <a:prstClr val="white"/>
                  </a:solidFill>
                  <a:ea typeface="OpenSymbol" panose="05010000000000000000" pitchFamily="2" charset="0"/>
                </a:rPr>
                <a:t>effects</a:t>
              </a:r>
              <a:r>
                <a:rPr lang="de-DE" dirty="0">
                  <a:solidFill>
                    <a:prstClr val="white"/>
                  </a:solidFill>
                  <a:ea typeface="OpenSymbol" panose="05010000000000000000" pitchFamily="2" charset="0"/>
                </a:rPr>
                <a:t> in </a:t>
              </a:r>
              <a:r>
                <a:rPr lang="de-DE" dirty="0" err="1">
                  <a:solidFill>
                    <a:prstClr val="white"/>
                  </a:solidFill>
                  <a:ea typeface="OpenSymbol" panose="05010000000000000000" pitchFamily="2" charset="0"/>
                </a:rPr>
                <a:t>the</a:t>
              </a:r>
              <a:r>
                <a:rPr lang="de-DE" dirty="0">
                  <a:solidFill>
                    <a:prstClr val="white"/>
                  </a:solidFill>
                  <a:ea typeface="OpenSymbol" panose="05010000000000000000" pitchFamily="2" charset="0"/>
                </a:rPr>
                <a:t> </a:t>
              </a:r>
              <a:r>
                <a:rPr lang="de-DE" dirty="0" err="1">
                  <a:solidFill>
                    <a:prstClr val="white"/>
                  </a:solidFill>
                  <a:ea typeface="OpenSymbol" panose="05010000000000000000" pitchFamily="2" charset="0"/>
                </a:rPr>
                <a:t>sun</a:t>
              </a:r>
              <a:r>
                <a:rPr lang="de-DE" dirty="0">
                  <a:solidFill>
                    <a:prstClr val="white"/>
                  </a:solidFill>
                  <a:ea typeface="OpenSymbol" panose="05010000000000000000" pitchFamily="2" charset="0"/>
                </a:rPr>
                <a:t>.</a:t>
              </a:r>
            </a:p>
          </p:txBody>
        </p:sp>
      </p:grpSp>
      <p:sp>
        <p:nvSpPr>
          <p:cNvPr id="113" name="Datumsplatzhalter 1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9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51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62273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Oscsillation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Pattern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839761" y="690712"/>
                <a:ext cx="5928995" cy="1648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𝛼𝛽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 −4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𝑅𝑒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nary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prstClr val="white"/>
                                </a:solidFill>
                              </a:rPr>
                              <m:t> 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                          +2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&gt;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𝐼𝑚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𝛼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𝛽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de-DE" i="1">
                                                    <a:solidFill>
                                                      <a:prstClr val="white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nary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prstClr val="white"/>
                                </a:solidFill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61" y="690712"/>
                <a:ext cx="5928995" cy="164833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" y="2605690"/>
            <a:ext cx="9144256" cy="361190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200273" y="2453368"/>
            <a:ext cx="4898699" cy="64381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prstClr val="black"/>
                </a:solidFill>
              </a:rPr>
              <a:t>Numerically</a:t>
            </a:r>
            <a:r>
              <a:rPr lang="de-DE" dirty="0">
                <a:solidFill>
                  <a:prstClr val="black"/>
                </a:solidFill>
              </a:rPr>
              <a:t> relevant </a:t>
            </a:r>
            <a:r>
              <a:rPr lang="de-DE" dirty="0" err="1">
                <a:solidFill>
                  <a:prstClr val="black"/>
                </a:solidFill>
              </a:rPr>
              <a:t>terms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only</a:t>
            </a: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-7273" y="2711439"/>
            <a:ext cx="1102064" cy="3285809"/>
            <a:chOff x="-7273" y="2740014"/>
            <a:chExt cx="1102064" cy="3285809"/>
          </a:xfrm>
        </p:grpSpPr>
        <p:cxnSp>
          <p:nvCxnSpPr>
            <p:cNvPr id="9" name="Gerader Verbinder 8"/>
            <p:cNvCxnSpPr/>
            <p:nvPr/>
          </p:nvCxnSpPr>
          <p:spPr>
            <a:xfrm>
              <a:off x="289248" y="2746237"/>
              <a:ext cx="251926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>
            <a:xfrm>
              <a:off x="842865" y="2740014"/>
              <a:ext cx="251926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-7273" y="4301420"/>
              <a:ext cx="24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006600"/>
                  </a:solidFill>
                </a:rPr>
                <a:t>+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-4161" y="5564158"/>
              <a:ext cx="24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006600"/>
                  </a:solidFill>
                </a:rPr>
                <a:t>+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7086599" y="1001985"/>
            <a:ext cx="1740877" cy="93586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rgbClr val="002060"/>
                </a:solidFill>
              </a:rPr>
              <a:t>Example</a:t>
            </a:r>
            <a:r>
              <a:rPr lang="de-DE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de-DE" b="1" dirty="0">
                <a:solidFill>
                  <a:srgbClr val="002060"/>
                </a:solidFill>
              </a:rPr>
              <a:t>Neutrino </a:t>
            </a:r>
            <a:r>
              <a:rPr lang="de-DE" b="1" dirty="0" err="1">
                <a:solidFill>
                  <a:srgbClr val="002060"/>
                </a:solidFill>
              </a:rPr>
              <a:t>Beams</a:t>
            </a:r>
            <a:endParaRPr lang="de-DE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315620" y="6284388"/>
                <a:ext cx="6637330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prstClr val="white"/>
                    </a:solidFill>
                  </a:rPr>
                  <a:t>Jarlskog‘s </a:t>
                </a:r>
                <a:r>
                  <a:rPr lang="de-DE" dirty="0" err="1">
                    <a:solidFill>
                      <a:prstClr val="white"/>
                    </a:solidFill>
                  </a:rPr>
                  <a:t>Determinant</a:t>
                </a:r>
                <a:r>
                  <a:rPr lang="de-DE" dirty="0">
                    <a:solidFill>
                      <a:prstClr val="white"/>
                    </a:solidFill>
                  </a:rPr>
                  <a:t> </a:t>
                </a:r>
                <a:r>
                  <a:rPr lang="de-DE" dirty="0" err="1">
                    <a:solidFill>
                      <a:prstClr val="white"/>
                    </a:solidFill>
                  </a:rPr>
                  <a:t>for</a:t>
                </a:r>
                <a:r>
                  <a:rPr lang="de-DE" dirty="0">
                    <a:solidFill>
                      <a:prstClr val="white"/>
                    </a:solidFill>
                  </a:rPr>
                  <a:t> </a:t>
                </a:r>
                <a:r>
                  <a:rPr lang="de-DE" dirty="0" err="1">
                    <a:solidFill>
                      <a:prstClr val="white"/>
                    </a:solidFill>
                  </a:rPr>
                  <a:t>neutrinos</a:t>
                </a:r>
                <a:r>
                  <a:rPr lang="de-DE" dirty="0">
                    <a:solidFill>
                      <a:prstClr val="whit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0.033</m:t>
                    </m:r>
                    <m:func>
                      <m:funcPr>
                        <m:ctrlPr>
                          <a:rPr lang="de-DE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de-DE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</m:oMath>
                </a14:m>
                <a:r>
                  <a:rPr lang="de-DE" dirty="0">
                    <a:solidFill>
                      <a:prstClr val="white"/>
                    </a:solidFill>
                  </a:rPr>
                  <a:t>   (</a:t>
                </a:r>
                <a:r>
                  <a:rPr lang="de-DE" dirty="0" err="1">
                    <a:solidFill>
                      <a:prstClr val="white"/>
                    </a:solidFill>
                  </a:rPr>
                  <a:t>quarks</a:t>
                </a:r>
                <a:r>
                  <a:rPr lang="de-DE" dirty="0">
                    <a:solidFill>
                      <a:prstClr val="white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4⋅10</m:t>
                        </m:r>
                      </m:e>
                      <m:sup>
                        <m:r>
                          <a:rPr lang="de-DE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de-DE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prstClr val="white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620" y="6284388"/>
                <a:ext cx="6637330" cy="372410"/>
              </a:xfrm>
              <a:prstGeom prst="rect">
                <a:avLst/>
              </a:prstGeom>
              <a:blipFill rotWithShape="0">
                <a:blip r:embed="rId4"/>
                <a:stretch>
                  <a:fillRect l="-826" t="-8197" b="-262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7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52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7624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Method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1: Matter </a:t>
            </a:r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Effects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8878" r="8297" b="7563"/>
          <a:stretch/>
        </p:blipFill>
        <p:spPr>
          <a:xfrm rot="16200000">
            <a:off x="3292995" y="2331057"/>
            <a:ext cx="6807488" cy="6841309"/>
          </a:xfrm>
          <a:prstGeom prst="ellipse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4149213" y="2487561"/>
            <a:ext cx="1946787" cy="983226"/>
          </a:xfrm>
          <a:prstGeom prst="straightConnector1">
            <a:avLst/>
          </a:prstGeom>
          <a:ln w="38100">
            <a:solidFill>
              <a:srgbClr val="0D066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ylinder 6"/>
          <p:cNvSpPr/>
          <p:nvPr/>
        </p:nvSpPr>
        <p:spPr>
          <a:xfrm rot="-960000">
            <a:off x="6068923" y="2221119"/>
            <a:ext cx="275303" cy="412954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27355" y="957088"/>
            <a:ext cx="435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white"/>
                </a:solidFill>
              </a:rPr>
              <a:t>Matter </a:t>
            </a:r>
            <a:r>
              <a:rPr lang="de-DE" sz="2400" dirty="0" err="1">
                <a:solidFill>
                  <a:prstClr val="white"/>
                </a:solidFill>
              </a:rPr>
              <a:t>Effect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is</a:t>
            </a:r>
            <a:r>
              <a:rPr lang="de-DE" sz="2400" dirty="0">
                <a:solidFill>
                  <a:prstClr val="white"/>
                </a:solidFill>
              </a:rPr>
              <a:t> proportional </a:t>
            </a:r>
            <a:r>
              <a:rPr lang="de-DE" sz="2400" dirty="0" err="1">
                <a:solidFill>
                  <a:prstClr val="white"/>
                </a:solidFill>
              </a:rPr>
              <a:t>to</a:t>
            </a:r>
            <a:r>
              <a:rPr lang="de-DE" sz="2400" dirty="0">
                <a:solidFill>
                  <a:prstClr val="white"/>
                </a:solidFill>
              </a:rPr>
              <a:t> L!</a:t>
            </a:r>
          </a:p>
        </p:txBody>
      </p:sp>
      <p:sp>
        <p:nvSpPr>
          <p:cNvPr id="9" name="Textfeld 8"/>
          <p:cNvSpPr txBox="1"/>
          <p:nvPr/>
        </p:nvSpPr>
        <p:spPr>
          <a:xfrm rot="20148638">
            <a:off x="4169903" y="251875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D066A"/>
                </a:solidFill>
              </a:rPr>
              <a:t>neutrino</a:t>
            </a:r>
            <a:r>
              <a:rPr lang="de-DE" dirty="0">
                <a:solidFill>
                  <a:srgbClr val="0D066A"/>
                </a:solidFill>
              </a:rPr>
              <a:t> beam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45806" y="1729510"/>
            <a:ext cx="36040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prstClr val="white"/>
                </a:solidFill>
              </a:rPr>
              <a:t>Long </a:t>
            </a:r>
            <a:r>
              <a:rPr lang="de-DE" sz="2400" b="1" dirty="0" err="1">
                <a:solidFill>
                  <a:prstClr val="white"/>
                </a:solidFill>
              </a:rPr>
              <a:t>baseline</a:t>
            </a:r>
            <a:r>
              <a:rPr lang="de-DE" sz="2400" b="1" dirty="0">
                <a:solidFill>
                  <a:prstClr val="white"/>
                </a:solidFill>
              </a:rPr>
              <a:t> </a:t>
            </a:r>
            <a:r>
              <a:rPr lang="de-DE" sz="2400" b="1" dirty="0" err="1">
                <a:solidFill>
                  <a:prstClr val="white"/>
                </a:solidFill>
              </a:rPr>
              <a:t>Beams</a:t>
            </a:r>
            <a:endParaRPr lang="de-DE" sz="2400" b="1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prstClr val="white"/>
                </a:solidFill>
              </a:rPr>
              <a:t>T2K </a:t>
            </a:r>
            <a:r>
              <a:rPr lang="de-DE" sz="2400" dirty="0">
                <a:solidFill>
                  <a:prstClr val="white"/>
                </a:solidFill>
              </a:rPr>
              <a:t>(295 km)    </a:t>
            </a:r>
            <a:r>
              <a:rPr lang="de-DE" sz="2400" dirty="0" err="1">
                <a:solidFill>
                  <a:prstClr val="white"/>
                </a:solidFill>
              </a:rPr>
              <a:t>too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short</a:t>
            </a:r>
            <a:endParaRPr lang="de-DE" sz="2400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prstClr val="white"/>
                </a:solidFill>
              </a:rPr>
              <a:t>No</a:t>
            </a:r>
            <a:r>
              <a:rPr lang="el-GR" sz="2400" b="1" dirty="0">
                <a:solidFill>
                  <a:prstClr val="white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ν</a:t>
            </a:r>
            <a:r>
              <a:rPr lang="de-DE" sz="2400" b="1" dirty="0">
                <a:solidFill>
                  <a:prstClr val="white"/>
                </a:solidFill>
                <a:ea typeface="OpenSymbol" panose="05010000000000000000" pitchFamily="2" charset="0"/>
              </a:rPr>
              <a:t>a </a:t>
            </a:r>
            <a:r>
              <a:rPr lang="de-DE" sz="2400" dirty="0">
                <a:solidFill>
                  <a:prstClr val="white"/>
                </a:solidFill>
                <a:ea typeface="OpenSymbol" panose="05010000000000000000" pitchFamily="2" charset="0"/>
              </a:rPr>
              <a:t>(810 km)    2</a:t>
            </a:r>
            <a:r>
              <a:rPr lang="el-GR" sz="2400" dirty="0">
                <a:solidFill>
                  <a:prstClr val="white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σ</a:t>
            </a:r>
            <a:endParaRPr lang="de-DE" sz="2400" dirty="0">
              <a:solidFill>
                <a:prstClr val="white"/>
              </a:solidFill>
              <a:latin typeface="OpenSymbol" panose="05010000000000000000" pitchFamily="2" charset="0"/>
              <a:ea typeface="OpenSymbol" panose="05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prstClr val="white"/>
                </a:solidFill>
                <a:ea typeface="OpenSymbol" panose="05010000000000000000" pitchFamily="2" charset="0"/>
              </a:rPr>
              <a:t>LBNE/DUNE </a:t>
            </a:r>
            <a:r>
              <a:rPr lang="de-DE" sz="2400" dirty="0">
                <a:solidFill>
                  <a:prstClr val="white"/>
                </a:solidFill>
                <a:ea typeface="OpenSymbol" panose="05010000000000000000" pitchFamily="2" charset="0"/>
              </a:rPr>
              <a:t>(1300 km)</a:t>
            </a:r>
            <a:br>
              <a:rPr lang="de-DE" sz="2400" dirty="0">
                <a:solidFill>
                  <a:prstClr val="white"/>
                </a:solidFill>
                <a:ea typeface="OpenSymbol" panose="05010000000000000000" pitchFamily="2" charset="0"/>
              </a:rPr>
            </a:br>
            <a:r>
              <a:rPr lang="de-DE" sz="2400" dirty="0">
                <a:solidFill>
                  <a:prstClr val="white"/>
                </a:solidFill>
                <a:ea typeface="OpenSymbol" panose="05010000000000000000" pitchFamily="2" charset="0"/>
              </a:rPr>
              <a:t>                         </a:t>
            </a:r>
            <a:r>
              <a:rPr lang="de-DE" sz="2400" dirty="0" err="1">
                <a:solidFill>
                  <a:prstClr val="white"/>
                </a:solidFill>
                <a:ea typeface="OpenSymbol" panose="05010000000000000000" pitchFamily="2" charset="0"/>
              </a:rPr>
              <a:t>excellent</a:t>
            </a:r>
            <a:endParaRPr lang="de-DE" sz="2400" b="1" dirty="0">
              <a:solidFill>
                <a:prstClr val="white"/>
              </a:solidFill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370936" y="1523816"/>
            <a:ext cx="3388740" cy="2349444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53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6294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Matter </a:t>
            </a:r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Effects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Orca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8878" r="8297" b="7563"/>
          <a:stretch/>
        </p:blipFill>
        <p:spPr>
          <a:xfrm rot="16200000">
            <a:off x="4255502" y="2683974"/>
            <a:ext cx="3069603" cy="3084853"/>
          </a:xfrm>
          <a:prstGeom prst="ellipse">
            <a:avLst/>
          </a:prstGeom>
        </p:spPr>
      </p:pic>
      <p:sp>
        <p:nvSpPr>
          <p:cNvPr id="6" name="Zylinder 5"/>
          <p:cNvSpPr/>
          <p:nvPr/>
        </p:nvSpPr>
        <p:spPr>
          <a:xfrm rot="2460000">
            <a:off x="4475584" y="5224500"/>
            <a:ext cx="275303" cy="412954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7" name="Gerade Verbindung mit Pfeil 6"/>
          <p:cNvCxnSpPr>
            <a:endCxn id="5" idx="1"/>
          </p:cNvCxnSpPr>
          <p:nvPr/>
        </p:nvCxnSpPr>
        <p:spPr>
          <a:xfrm flipH="1">
            <a:off x="4699643" y="2691598"/>
            <a:ext cx="1886368" cy="2620071"/>
          </a:xfrm>
          <a:prstGeom prst="straightConnector1">
            <a:avLst/>
          </a:prstGeom>
          <a:ln w="38100">
            <a:solidFill>
              <a:srgbClr val="0D066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058502" y="911489"/>
            <a:ext cx="695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</a:t>
            </a: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(MSW)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</a:t>
            </a: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</a:t>
            </a:r>
            <a:endParaRPr lang="de-DE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 rot="2189926">
            <a:off x="6105889" y="2150459"/>
            <a:ext cx="13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</a:rPr>
              <a:t>atmospheric</a:t>
            </a:r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dirty="0" err="1">
                <a:solidFill>
                  <a:prstClr val="white"/>
                </a:solidFill>
              </a:rPr>
              <a:t>neutrinos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79" y="4149529"/>
            <a:ext cx="3295645" cy="219268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5" y="1589635"/>
            <a:ext cx="3226930" cy="22039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08" y="4149529"/>
            <a:ext cx="3330185" cy="2226360"/>
          </a:xfrm>
          <a:prstGeom prst="rect">
            <a:avLst/>
          </a:prstGeom>
        </p:spPr>
      </p:pic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214312"/>
            <a:ext cx="8582025" cy="642937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54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58" y="419221"/>
            <a:ext cx="3365628" cy="258843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0E8A-3F44-4A82-9375-7286D86EB2AF}" type="slidenum">
              <a:rPr lang="de-DE" smtClean="0">
                <a:solidFill>
                  <a:prstClr val="white"/>
                </a:solidFill>
              </a:rPr>
              <a:pPr/>
              <a:t>55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7624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Method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1: Matter </a:t>
            </a:r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Effects</a:t>
            </a:r>
            <a:endParaRPr lang="de-DE" sz="4800" b="1" dirty="0">
              <a:ln w="0"/>
              <a:solidFill>
                <a:srgbClr val="44546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8878" r="8297" b="7563"/>
          <a:stretch/>
        </p:blipFill>
        <p:spPr>
          <a:xfrm rot="16200000">
            <a:off x="3292995" y="2331057"/>
            <a:ext cx="6807488" cy="6841309"/>
          </a:xfrm>
          <a:prstGeom prst="ellipse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V="1">
            <a:off x="4149213" y="2487561"/>
            <a:ext cx="1946787" cy="983226"/>
          </a:xfrm>
          <a:prstGeom prst="straightConnector1">
            <a:avLst/>
          </a:prstGeom>
          <a:ln w="38100">
            <a:solidFill>
              <a:srgbClr val="0D066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ylinder 9"/>
          <p:cNvSpPr/>
          <p:nvPr/>
        </p:nvSpPr>
        <p:spPr>
          <a:xfrm rot="-960000">
            <a:off x="6068923" y="2221119"/>
            <a:ext cx="275303" cy="412954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27355" y="957088"/>
            <a:ext cx="435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</a:rPr>
              <a:t>Matter </a:t>
            </a:r>
            <a:r>
              <a:rPr lang="de-DE" sz="2400" dirty="0" err="1">
                <a:solidFill>
                  <a:prstClr val="black"/>
                </a:solidFill>
              </a:rPr>
              <a:t>Effect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is</a:t>
            </a:r>
            <a:r>
              <a:rPr lang="de-DE" sz="2400" dirty="0">
                <a:solidFill>
                  <a:prstClr val="black"/>
                </a:solidFill>
              </a:rPr>
              <a:t> proportional </a:t>
            </a:r>
            <a:r>
              <a:rPr lang="de-DE" sz="2400" dirty="0" err="1">
                <a:solidFill>
                  <a:prstClr val="black"/>
                </a:solidFill>
              </a:rPr>
              <a:t>to</a:t>
            </a:r>
            <a:r>
              <a:rPr lang="de-DE" sz="2400" dirty="0">
                <a:solidFill>
                  <a:prstClr val="black"/>
                </a:solidFill>
              </a:rPr>
              <a:t> L!</a:t>
            </a:r>
          </a:p>
        </p:txBody>
      </p:sp>
      <p:sp>
        <p:nvSpPr>
          <p:cNvPr id="12" name="Textfeld 11"/>
          <p:cNvSpPr txBox="1"/>
          <p:nvPr/>
        </p:nvSpPr>
        <p:spPr>
          <a:xfrm rot="20148638">
            <a:off x="4169903" y="251875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D066A"/>
                </a:solidFill>
              </a:rPr>
              <a:t>neutrino</a:t>
            </a:r>
            <a:r>
              <a:rPr lang="de-DE" dirty="0">
                <a:solidFill>
                  <a:srgbClr val="0D066A"/>
                </a:solidFill>
              </a:rPr>
              <a:t> beam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45806" y="1729510"/>
            <a:ext cx="36040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prstClr val="black"/>
                </a:solidFill>
              </a:rPr>
              <a:t>Long </a:t>
            </a:r>
            <a:r>
              <a:rPr lang="de-DE" sz="2400" b="1" dirty="0" err="1">
                <a:solidFill>
                  <a:prstClr val="black"/>
                </a:solidFill>
              </a:rPr>
              <a:t>baseline</a:t>
            </a:r>
            <a:r>
              <a:rPr lang="de-DE" sz="2400" b="1" dirty="0">
                <a:solidFill>
                  <a:prstClr val="black"/>
                </a:solidFill>
              </a:rPr>
              <a:t> </a:t>
            </a:r>
            <a:r>
              <a:rPr lang="de-DE" sz="2400" b="1" dirty="0" err="1">
                <a:solidFill>
                  <a:prstClr val="black"/>
                </a:solidFill>
              </a:rPr>
              <a:t>Beams</a:t>
            </a:r>
            <a:endParaRPr lang="de-DE" sz="24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prstClr val="black"/>
                </a:solidFill>
              </a:rPr>
              <a:t>T2K </a:t>
            </a:r>
            <a:r>
              <a:rPr lang="de-DE" sz="2400" dirty="0">
                <a:solidFill>
                  <a:prstClr val="black"/>
                </a:solidFill>
              </a:rPr>
              <a:t>(295 km)    </a:t>
            </a:r>
            <a:r>
              <a:rPr lang="de-DE" sz="2400" dirty="0" err="1">
                <a:solidFill>
                  <a:prstClr val="black"/>
                </a:solidFill>
              </a:rPr>
              <a:t>too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short</a:t>
            </a:r>
            <a:endParaRPr lang="de-DE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prstClr val="black"/>
                </a:solidFill>
              </a:rPr>
              <a:t>No</a:t>
            </a:r>
            <a:r>
              <a:rPr lang="el-GR" sz="2400" b="1" dirty="0">
                <a:solidFill>
                  <a:prstClr val="black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ν</a:t>
            </a:r>
            <a:r>
              <a:rPr lang="de-DE" sz="2400" b="1" dirty="0">
                <a:solidFill>
                  <a:prstClr val="black"/>
                </a:solidFill>
                <a:ea typeface="OpenSymbol" panose="05010000000000000000" pitchFamily="2" charset="0"/>
              </a:rPr>
              <a:t>a </a:t>
            </a:r>
            <a:r>
              <a:rPr lang="de-DE" sz="2400" dirty="0">
                <a:solidFill>
                  <a:prstClr val="black"/>
                </a:solidFill>
                <a:ea typeface="OpenSymbol" panose="05010000000000000000" pitchFamily="2" charset="0"/>
              </a:rPr>
              <a:t>(810 km)    2</a:t>
            </a:r>
            <a:r>
              <a:rPr lang="el-GR" sz="2400" dirty="0">
                <a:solidFill>
                  <a:prstClr val="black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σ</a:t>
            </a:r>
            <a:endParaRPr lang="de-DE" sz="2400" dirty="0">
              <a:solidFill>
                <a:prstClr val="black"/>
              </a:solidFill>
              <a:latin typeface="OpenSymbol" panose="05010000000000000000" pitchFamily="2" charset="0"/>
              <a:ea typeface="OpenSymbol" panose="0501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prstClr val="black"/>
                </a:solidFill>
                <a:ea typeface="OpenSymbol" panose="05010000000000000000" pitchFamily="2" charset="0"/>
              </a:rPr>
              <a:t>LBNE/DUNE </a:t>
            </a:r>
            <a:r>
              <a:rPr lang="de-DE" sz="2400" dirty="0">
                <a:solidFill>
                  <a:prstClr val="black"/>
                </a:solidFill>
                <a:ea typeface="OpenSymbol" panose="05010000000000000000" pitchFamily="2" charset="0"/>
              </a:rPr>
              <a:t>(1300 km)</a:t>
            </a:r>
            <a:br>
              <a:rPr lang="de-DE" sz="2400" dirty="0">
                <a:solidFill>
                  <a:prstClr val="black"/>
                </a:solidFill>
                <a:ea typeface="OpenSymbol" panose="05010000000000000000" pitchFamily="2" charset="0"/>
              </a:rPr>
            </a:br>
            <a:r>
              <a:rPr lang="de-DE" sz="2400" dirty="0">
                <a:solidFill>
                  <a:prstClr val="black"/>
                </a:solidFill>
                <a:ea typeface="OpenSymbol" panose="05010000000000000000" pitchFamily="2" charset="0"/>
              </a:rPr>
              <a:t>                         </a:t>
            </a:r>
            <a:r>
              <a:rPr lang="de-DE" sz="2400" dirty="0" err="1">
                <a:solidFill>
                  <a:prstClr val="black"/>
                </a:solidFill>
                <a:ea typeface="OpenSymbol" panose="05010000000000000000" pitchFamily="2" charset="0"/>
              </a:rPr>
              <a:t>excellent</a:t>
            </a:r>
            <a:endParaRPr lang="de-DE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56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716016" y="1196752"/>
            <a:ext cx="3636404" cy="46805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75556" y="1196752"/>
            <a:ext cx="3636404" cy="46805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63588" y="1649995"/>
            <a:ext cx="3240031" cy="4083261"/>
            <a:chOff x="791580" y="1649995"/>
            <a:chExt cx="3240031" cy="4083261"/>
          </a:xfrm>
        </p:grpSpPr>
        <p:grpSp>
          <p:nvGrpSpPr>
            <p:cNvPr id="7" name="Gruppieren 6"/>
            <p:cNvGrpSpPr/>
            <p:nvPr/>
          </p:nvGrpSpPr>
          <p:grpSpPr>
            <a:xfrm>
              <a:off x="791580" y="1649995"/>
              <a:ext cx="3240031" cy="461665"/>
              <a:chOff x="3491880" y="1163941"/>
              <a:chExt cx="3240031" cy="461665"/>
            </a:xfrm>
          </p:grpSpPr>
          <p:sp>
            <p:nvSpPr>
              <p:cNvPr id="26" name="Rechteck 25"/>
              <p:cNvSpPr/>
              <p:nvPr/>
            </p:nvSpPr>
            <p:spPr>
              <a:xfrm>
                <a:off x="3491880" y="1232756"/>
                <a:ext cx="2664296" cy="32403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3491880" y="1232756"/>
                <a:ext cx="2664296" cy="324036"/>
              </a:xfrm>
              <a:prstGeom prst="rect">
                <a:avLst/>
              </a:prstGeom>
              <a:solidFill>
                <a:srgbClr val="FF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3491880" y="1232756"/>
                <a:ext cx="1404156" cy="32403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3491880" y="1232756"/>
                <a:ext cx="180020" cy="3240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3491880" y="1232756"/>
                <a:ext cx="2664296" cy="32403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63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feld 30"/>
                  <p:cNvSpPr txBox="1"/>
                  <p:nvPr/>
                </p:nvSpPr>
                <p:spPr>
                  <a:xfrm>
                    <a:off x="6156176" y="1163941"/>
                    <a:ext cx="5757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de-DE" sz="2400" b="1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feld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176" y="1163941"/>
                    <a:ext cx="575735" cy="46166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uppieren 7"/>
            <p:cNvGrpSpPr/>
            <p:nvPr/>
          </p:nvGrpSpPr>
          <p:grpSpPr>
            <a:xfrm>
              <a:off x="791580" y="4710336"/>
              <a:ext cx="3240031" cy="461665"/>
              <a:chOff x="3491880" y="4224282"/>
              <a:chExt cx="3240031" cy="461665"/>
            </a:xfrm>
          </p:grpSpPr>
          <p:sp>
            <p:nvSpPr>
              <p:cNvPr id="20" name="Rechteck 19"/>
              <p:cNvSpPr/>
              <p:nvPr/>
            </p:nvSpPr>
            <p:spPr>
              <a:xfrm>
                <a:off x="3491880" y="4293096"/>
                <a:ext cx="2664296" cy="32403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3491880" y="4293096"/>
                <a:ext cx="2664296" cy="324036"/>
              </a:xfrm>
              <a:prstGeom prst="rect">
                <a:avLst/>
              </a:prstGeom>
              <a:solidFill>
                <a:srgbClr val="FF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3491880" y="4293096"/>
                <a:ext cx="1872208" cy="32403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3491880" y="4293096"/>
                <a:ext cx="972108" cy="3240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3491880" y="4293096"/>
                <a:ext cx="2664296" cy="32403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63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feld 24"/>
                  <p:cNvSpPr txBox="1"/>
                  <p:nvPr/>
                </p:nvSpPr>
                <p:spPr>
                  <a:xfrm>
                    <a:off x="6156176" y="4224282"/>
                    <a:ext cx="5757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de-DE" sz="2400" b="1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feld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176" y="4224282"/>
                    <a:ext cx="575735" cy="46166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uppieren 8"/>
            <p:cNvGrpSpPr/>
            <p:nvPr/>
          </p:nvGrpSpPr>
          <p:grpSpPr>
            <a:xfrm>
              <a:off x="791580" y="5271591"/>
              <a:ext cx="3240031" cy="461665"/>
              <a:chOff x="3491880" y="4785537"/>
              <a:chExt cx="3240031" cy="461665"/>
            </a:xfrm>
          </p:grpSpPr>
          <p:sp>
            <p:nvSpPr>
              <p:cNvPr id="14" name="Rechteck 13"/>
              <p:cNvSpPr/>
              <p:nvPr/>
            </p:nvSpPr>
            <p:spPr>
              <a:xfrm>
                <a:off x="3491880" y="4854351"/>
                <a:ext cx="2664296" cy="32403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3491880" y="4854351"/>
                <a:ext cx="2664296" cy="324036"/>
              </a:xfrm>
              <a:prstGeom prst="rect">
                <a:avLst/>
              </a:prstGeom>
              <a:solidFill>
                <a:srgbClr val="FF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3491880" y="4854351"/>
                <a:ext cx="2232248" cy="32403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3491880" y="4854351"/>
                <a:ext cx="1800200" cy="3240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3491880" y="4854351"/>
                <a:ext cx="2664296" cy="32403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63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feld 18"/>
                  <p:cNvSpPr txBox="1"/>
                  <p:nvPr/>
                </p:nvSpPr>
                <p:spPr>
                  <a:xfrm>
                    <a:off x="6156176" y="4785537"/>
                    <a:ext cx="5757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de-DE" sz="2400" b="1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feld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176" y="4785537"/>
                    <a:ext cx="575735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Pfeil nach oben und unten 9"/>
            <p:cNvSpPr/>
            <p:nvPr/>
          </p:nvSpPr>
          <p:spPr>
            <a:xfrm>
              <a:off x="1108445" y="4929552"/>
              <a:ext cx="198022" cy="623683"/>
            </a:xfrm>
            <a:prstGeom prst="upDownArrow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1173145" y="5327920"/>
                  <a:ext cx="8065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𝚫</m:t>
                            </m:r>
                            <m:r>
                              <a:rPr lang="de-DE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𝐦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𝟐𝟏</m:t>
                            </m:r>
                          </m:sub>
                        </m:sSub>
                      </m:oMath>
                    </m:oMathPara>
                  </a14:m>
                  <a:endParaRPr lang="de-DE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feld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145" y="5327920"/>
                  <a:ext cx="806567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Pfeil nach oben und unten 11"/>
            <p:cNvSpPr/>
            <p:nvPr/>
          </p:nvSpPr>
          <p:spPr>
            <a:xfrm>
              <a:off x="2717794" y="1880827"/>
              <a:ext cx="198022" cy="3066913"/>
            </a:xfrm>
            <a:prstGeom prst="upDownArrow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2735796" y="4787860"/>
                  <a:ext cx="8065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𝚫</m:t>
                            </m:r>
                            <m:r>
                              <a:rPr lang="de-DE" b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𝐦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𝟑𝟐</m:t>
                            </m:r>
                          </m:sub>
                        </m:sSub>
                      </m:oMath>
                    </m:oMathPara>
                  </a14:m>
                  <a:endParaRPr lang="de-DE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feld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796" y="4787860"/>
                  <a:ext cx="806567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uppieren 31"/>
          <p:cNvGrpSpPr/>
          <p:nvPr/>
        </p:nvGrpSpPr>
        <p:grpSpPr>
          <a:xfrm>
            <a:off x="4968373" y="5271591"/>
            <a:ext cx="3240031" cy="461665"/>
            <a:chOff x="3491880" y="1163941"/>
            <a:chExt cx="3240031" cy="461665"/>
          </a:xfrm>
        </p:grpSpPr>
        <p:sp>
          <p:nvSpPr>
            <p:cNvPr id="33" name="Rechteck 32"/>
            <p:cNvSpPr/>
            <p:nvPr/>
          </p:nvSpPr>
          <p:spPr>
            <a:xfrm>
              <a:off x="3491880" y="1232756"/>
              <a:ext cx="2664296" cy="324036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3491880" y="1232756"/>
              <a:ext cx="2664296" cy="324036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3491880" y="1232756"/>
              <a:ext cx="1404156" cy="32403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3491880" y="1232756"/>
              <a:ext cx="180020" cy="3240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3491880" y="1232756"/>
              <a:ext cx="2664296" cy="324036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/>
                <p:cNvSpPr txBox="1"/>
                <p:nvPr/>
              </p:nvSpPr>
              <p:spPr>
                <a:xfrm>
                  <a:off x="6156176" y="1163941"/>
                  <a:ext cx="5757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  <m:sub>
                            <m: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de-DE" sz="2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feld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6176" y="1163941"/>
                  <a:ext cx="575735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uppieren 38"/>
          <p:cNvGrpSpPr/>
          <p:nvPr/>
        </p:nvGrpSpPr>
        <p:grpSpPr>
          <a:xfrm>
            <a:off x="4968373" y="2226060"/>
            <a:ext cx="3240031" cy="461665"/>
            <a:chOff x="3491880" y="4224282"/>
            <a:chExt cx="3240031" cy="461665"/>
          </a:xfrm>
        </p:grpSpPr>
        <p:sp>
          <p:nvSpPr>
            <p:cNvPr id="40" name="Rechteck 39"/>
            <p:cNvSpPr/>
            <p:nvPr/>
          </p:nvSpPr>
          <p:spPr>
            <a:xfrm>
              <a:off x="3491880" y="4293096"/>
              <a:ext cx="2664296" cy="324036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3491880" y="4293096"/>
              <a:ext cx="2664296" cy="324036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2" name="Rechteck 41"/>
            <p:cNvSpPr/>
            <p:nvPr/>
          </p:nvSpPr>
          <p:spPr>
            <a:xfrm>
              <a:off x="3491880" y="4293096"/>
              <a:ext cx="1872208" cy="32403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3" name="Rechteck 42"/>
            <p:cNvSpPr/>
            <p:nvPr/>
          </p:nvSpPr>
          <p:spPr>
            <a:xfrm>
              <a:off x="3491880" y="4293096"/>
              <a:ext cx="972108" cy="3240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4" name="Rechteck 43"/>
            <p:cNvSpPr/>
            <p:nvPr/>
          </p:nvSpPr>
          <p:spPr>
            <a:xfrm>
              <a:off x="3491880" y="4293096"/>
              <a:ext cx="2664296" cy="324036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feld 44"/>
                <p:cNvSpPr txBox="1"/>
                <p:nvPr/>
              </p:nvSpPr>
              <p:spPr>
                <a:xfrm>
                  <a:off x="6156176" y="4224282"/>
                  <a:ext cx="5757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  <m:sub>
                            <m: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de-DE" sz="2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feld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6176" y="4224282"/>
                  <a:ext cx="575735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uppieren 45"/>
          <p:cNvGrpSpPr/>
          <p:nvPr/>
        </p:nvGrpSpPr>
        <p:grpSpPr>
          <a:xfrm>
            <a:off x="4968373" y="2787315"/>
            <a:ext cx="3240031" cy="461665"/>
            <a:chOff x="3491880" y="4785537"/>
            <a:chExt cx="3240031" cy="461665"/>
          </a:xfrm>
        </p:grpSpPr>
        <p:sp>
          <p:nvSpPr>
            <p:cNvPr id="47" name="Rechteck 46"/>
            <p:cNvSpPr/>
            <p:nvPr/>
          </p:nvSpPr>
          <p:spPr>
            <a:xfrm>
              <a:off x="3491880" y="4854351"/>
              <a:ext cx="2664296" cy="324036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8" name="Rechteck 47"/>
            <p:cNvSpPr/>
            <p:nvPr/>
          </p:nvSpPr>
          <p:spPr>
            <a:xfrm>
              <a:off x="3491880" y="4854351"/>
              <a:ext cx="2664296" cy="324036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49" name="Rechteck 48"/>
            <p:cNvSpPr/>
            <p:nvPr/>
          </p:nvSpPr>
          <p:spPr>
            <a:xfrm>
              <a:off x="3491880" y="4854351"/>
              <a:ext cx="2232248" cy="32403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3491880" y="4854351"/>
              <a:ext cx="1800200" cy="3240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51" name="Rechteck 50"/>
            <p:cNvSpPr/>
            <p:nvPr/>
          </p:nvSpPr>
          <p:spPr>
            <a:xfrm>
              <a:off x="3491880" y="4854351"/>
              <a:ext cx="2664296" cy="324036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feld 51"/>
                <p:cNvSpPr txBox="1"/>
                <p:nvPr/>
              </p:nvSpPr>
              <p:spPr>
                <a:xfrm>
                  <a:off x="6156176" y="4785537"/>
                  <a:ext cx="5757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de-DE" sz="2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de-DE" sz="2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feld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6176" y="4785537"/>
                  <a:ext cx="575735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Pfeil nach oben und unten 52"/>
          <p:cNvSpPr/>
          <p:nvPr/>
        </p:nvSpPr>
        <p:spPr>
          <a:xfrm>
            <a:off x="5285238" y="2445276"/>
            <a:ext cx="198022" cy="623683"/>
          </a:xfrm>
          <a:prstGeom prst="upDownArrow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/>
              <p:cNvSpPr txBox="1"/>
              <p:nvPr/>
            </p:nvSpPr>
            <p:spPr>
              <a:xfrm>
                <a:off x="5364088" y="2843644"/>
                <a:ext cx="806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𝚫</m:t>
                          </m:r>
                          <m:r>
                            <a:rPr lang="de-DE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b>
                          <m:r>
                            <a:rPr lang="de-DE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𝟐𝟏</m:t>
                          </m:r>
                        </m:sub>
                      </m:sSub>
                    </m:oMath>
                  </m:oMathPara>
                </a14:m>
                <a:endParaRPr lang="de-DE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feld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843644"/>
                <a:ext cx="806567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Pfeil nach oben und unten 54"/>
          <p:cNvSpPr/>
          <p:nvPr/>
        </p:nvSpPr>
        <p:spPr>
          <a:xfrm>
            <a:off x="6894587" y="2414315"/>
            <a:ext cx="198022" cy="3066913"/>
          </a:xfrm>
          <a:prstGeom prst="upDownArrow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feld 55"/>
              <p:cNvSpPr txBox="1"/>
              <p:nvPr/>
            </p:nvSpPr>
            <p:spPr>
              <a:xfrm>
                <a:off x="6912260" y="5327920"/>
                <a:ext cx="806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𝚫</m:t>
                          </m:r>
                          <m:r>
                            <a:rPr lang="de-DE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b>
                          <m:r>
                            <a:rPr lang="de-DE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𝟑𝟐</m:t>
                          </m:r>
                        </m:sub>
                      </m:sSub>
                    </m:oMath>
                  </m:oMathPara>
                </a14:m>
                <a:endParaRPr lang="de-DE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6" name="Textfeld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60" y="5327920"/>
                <a:ext cx="80656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uppieren 56"/>
          <p:cNvGrpSpPr/>
          <p:nvPr/>
        </p:nvGrpSpPr>
        <p:grpSpPr>
          <a:xfrm>
            <a:off x="1353165" y="1880828"/>
            <a:ext cx="4965029" cy="3621782"/>
            <a:chOff x="1353165" y="1880828"/>
            <a:chExt cx="4965029" cy="3621782"/>
          </a:xfrm>
        </p:grpSpPr>
        <p:sp>
          <p:nvSpPr>
            <p:cNvPr id="58" name="Pfeil nach oben und unten 57"/>
            <p:cNvSpPr/>
            <p:nvPr/>
          </p:nvSpPr>
          <p:spPr>
            <a:xfrm>
              <a:off x="6120172" y="3018147"/>
              <a:ext cx="198022" cy="2469654"/>
            </a:xfrm>
            <a:prstGeom prst="upDownArrow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feld 58"/>
                <p:cNvSpPr txBox="1"/>
                <p:nvPr/>
              </p:nvSpPr>
              <p:spPr>
                <a:xfrm>
                  <a:off x="5436096" y="3969060"/>
                  <a:ext cx="8065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𝚫</m:t>
                            </m:r>
                            <m:r>
                              <a:rPr lang="de-DE" b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𝐦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𝟑𝟏</m:t>
                            </m:r>
                          </m:sub>
                        </m:sSub>
                      </m:oMath>
                    </m:oMathPara>
                  </a14:m>
                  <a:endParaRPr lang="de-DE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feld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6096" y="3969060"/>
                  <a:ext cx="806566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Pfeil nach oben und unten 59"/>
            <p:cNvSpPr/>
            <p:nvPr/>
          </p:nvSpPr>
          <p:spPr>
            <a:xfrm>
              <a:off x="2023656" y="1880828"/>
              <a:ext cx="198022" cy="3621782"/>
            </a:xfrm>
            <a:prstGeom prst="upDownArrow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feld 60"/>
                <p:cNvSpPr txBox="1"/>
                <p:nvPr/>
              </p:nvSpPr>
              <p:spPr>
                <a:xfrm>
                  <a:off x="1353165" y="3320988"/>
                  <a:ext cx="8065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𝚫</m:t>
                            </m:r>
                            <m:r>
                              <a:rPr lang="de-DE" b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𝐦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𝟑𝟏</m:t>
                            </m:r>
                          </m:sub>
                        </m:sSub>
                      </m:oMath>
                    </m:oMathPara>
                  </a14:m>
                  <a:endParaRPr lang="de-DE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feld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165" y="3320988"/>
                  <a:ext cx="806567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Textfeld 61"/>
          <p:cNvSpPr txBox="1"/>
          <p:nvPr/>
        </p:nvSpPr>
        <p:spPr>
          <a:xfrm>
            <a:off x="1043608" y="1196752"/>
            <a:ext cx="2359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prstClr val="black"/>
                </a:solidFill>
              </a:rPr>
              <a:t>normal </a:t>
            </a:r>
            <a:r>
              <a:rPr lang="de-DE" sz="2400" b="1" dirty="0" err="1">
                <a:solidFill>
                  <a:prstClr val="black"/>
                </a:solidFill>
              </a:rPr>
              <a:t>hierarchy</a:t>
            </a:r>
            <a:endParaRPr lang="de-DE" sz="2400" b="1" dirty="0">
              <a:solidFill>
                <a:prstClr val="black"/>
              </a:solidFill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5040052" y="1196752"/>
            <a:ext cx="2510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prstClr val="black"/>
                </a:solidFill>
              </a:rPr>
              <a:t>inverted</a:t>
            </a:r>
            <a:r>
              <a:rPr lang="de-DE" sz="2400" b="1" dirty="0">
                <a:solidFill>
                  <a:prstClr val="black"/>
                </a:solidFill>
              </a:rPr>
              <a:t> </a:t>
            </a:r>
            <a:r>
              <a:rPr lang="de-DE" sz="2400" b="1" dirty="0" err="1">
                <a:solidFill>
                  <a:prstClr val="black"/>
                </a:solidFill>
              </a:rPr>
              <a:t>hierarchy</a:t>
            </a:r>
            <a:endParaRPr lang="de-DE" sz="2400" b="1" dirty="0">
              <a:solidFill>
                <a:prstClr val="black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39382" y="0"/>
            <a:ext cx="87159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Method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2: 3-F</a:t>
            </a:r>
            <a:r>
              <a:rPr lang="de-DE" sz="4800" b="1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lavour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-I</a:t>
            </a:r>
            <a:r>
              <a:rPr lang="de-DE" sz="4800" b="1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nterference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feld 64"/>
              <p:cNvSpPr txBox="1"/>
              <p:nvPr/>
            </p:nvSpPr>
            <p:spPr>
              <a:xfrm>
                <a:off x="2454177" y="5985284"/>
                <a:ext cx="4235647" cy="515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>
                          <a:solidFill>
                            <a:prstClr val="white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de-DE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31,</m:t>
                          </m:r>
                          <m:r>
                            <m:rPr>
                              <m:nor/>
                            </m:rPr>
                            <a:rPr lang="de-DE" sz="240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normal</m:t>
                          </m:r>
                        </m:sub>
                      </m:sSub>
                      <m:r>
                        <a:rPr lang="de-DE" sz="2400" i="1">
                          <a:solidFill>
                            <a:prstClr val="white"/>
                          </a:solidFill>
                          <a:latin typeface="Cambria Math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de-DE" sz="2400">
                          <a:solidFill>
                            <a:prstClr val="white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de-DE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31,</m:t>
                          </m:r>
                          <m:r>
                            <m:rPr>
                              <m:nor/>
                            </m:rPr>
                            <a:rPr lang="de-DE" sz="240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inverted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5" name="Textfeld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177" y="5985284"/>
                <a:ext cx="4235647" cy="515910"/>
              </a:xfrm>
              <a:prstGeom prst="rect">
                <a:avLst/>
              </a:prstGeom>
              <a:blipFill rotWithShape="0">
                <a:blip r:embed="rId15"/>
                <a:stretch>
                  <a:fillRect b="-59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hteck 65"/>
          <p:cNvSpPr/>
          <p:nvPr/>
        </p:nvSpPr>
        <p:spPr>
          <a:xfrm>
            <a:off x="3121782" y="3363003"/>
            <a:ext cx="2554738" cy="646331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effectLst>
            <a:softEdge rad="508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not </a:t>
            </a:r>
            <a:r>
              <a:rPr lang="de-DE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to</a:t>
            </a:r>
            <a:r>
              <a:rPr lang="de-DE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de-DE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scale</a:t>
            </a:r>
            <a:r>
              <a:rPr lang="de-DE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!</a:t>
            </a:r>
          </a:p>
        </p:txBody>
      </p:sp>
      <p:sp>
        <p:nvSpPr>
          <p:cNvPr id="68" name="Datumsplatzhalt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7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57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71600" y="861731"/>
                <a:ext cx="6954853" cy="767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de-DE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=1 −</m:t>
                            </m:r>
                            <m:func>
                              <m:funcPr>
                                <m:ctrlPr>
                                  <a:rPr lang="de-DE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𝐬𝐢𝐧</m:t>
                                    </m:r>
                                  </m:e>
                                  <m:sup>
                                    <m: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de-DE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𝟏𝟑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f>
                                  <m:f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Δ</m:t>
                                    </m:r>
                                    <m:sSubSup>
                                      <m:sSub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𝑒𝑒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de-DE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𝐬𝐢𝐧</m:t>
                                    </m:r>
                                  </m:e>
                                  <m:sup>
                                    <m: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de-DE" b="1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𝟏𝟐</m:t>
                                    </m:r>
                                  </m:sub>
                                </m:sSub>
                              </m:e>
                            </m:func>
                            <m:func>
                              <m:func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f>
                                  <m:f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Δ</m:t>
                                    </m:r>
                                    <m:sSubSup>
                                      <m:sSub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21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</m:e>
                            </m:func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861731"/>
                <a:ext cx="6954853" cy="7670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ieren 4"/>
          <p:cNvGrpSpPr/>
          <p:nvPr/>
        </p:nvGrpSpPr>
        <p:grpSpPr>
          <a:xfrm>
            <a:off x="35496" y="2420888"/>
            <a:ext cx="8254380" cy="4385642"/>
            <a:chOff x="35496" y="2420888"/>
            <a:chExt cx="8254380" cy="4385642"/>
          </a:xfrm>
        </p:grpSpPr>
        <p:cxnSp>
          <p:nvCxnSpPr>
            <p:cNvPr id="6" name="Gerade Verbindung 6"/>
            <p:cNvCxnSpPr/>
            <p:nvPr/>
          </p:nvCxnSpPr>
          <p:spPr>
            <a:xfrm>
              <a:off x="7092280" y="3442692"/>
              <a:ext cx="43204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7660729" y="3140968"/>
                  <a:ext cx="62914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8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  <m:sub>
                            <m:r>
                              <a:rPr lang="de-DE" sz="28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de-DE" sz="28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0729" y="3140968"/>
                  <a:ext cx="629147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Gerade Verbindung 14"/>
            <p:cNvCxnSpPr/>
            <p:nvPr/>
          </p:nvCxnSpPr>
          <p:spPr>
            <a:xfrm>
              <a:off x="7819057" y="3284984"/>
              <a:ext cx="156245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35496" y="2420888"/>
                  <a:ext cx="2071657" cy="6707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Reactor Experiment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1" i="1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b="1" i="1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1" i="1">
                                  <a:solidFill>
                                    <a:srgbClr val="0066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de-DE" b="1" i="1">
                              <a:solidFill>
                                <a:srgbClr val="0066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de-DE" b="1" dirty="0">
                      <a:solidFill>
                        <a:srgbClr val="0066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-disappearance</a:t>
                  </a:r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6" y="2420888"/>
                  <a:ext cx="2071657" cy="67076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647" t="-5455" r="-3529" b="-1363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2457730"/>
              <a:ext cx="4753340" cy="4348800"/>
            </a:xfrm>
            <a:prstGeom prst="rect">
              <a:avLst/>
            </a:prstGeom>
            <a:effectLst>
              <a:outerShdw blurRad="50800" dist="101600" dir="18900000" algn="b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" name="Gruppieren 10"/>
            <p:cNvGrpSpPr/>
            <p:nvPr/>
          </p:nvGrpSpPr>
          <p:grpSpPr>
            <a:xfrm>
              <a:off x="2156670" y="2492896"/>
              <a:ext cx="2094356" cy="1233428"/>
              <a:chOff x="2156670" y="2492896"/>
              <a:chExt cx="2094356" cy="1233428"/>
            </a:xfrm>
          </p:grpSpPr>
          <p:sp>
            <p:nvSpPr>
              <p:cNvPr id="18" name="Rechteck 17"/>
              <p:cNvSpPr/>
              <p:nvPr/>
            </p:nvSpPr>
            <p:spPr>
              <a:xfrm>
                <a:off x="3203848" y="2852936"/>
                <a:ext cx="720080" cy="504056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2411760" y="2852936"/>
                <a:ext cx="720080" cy="504056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2462260" y="2492896"/>
                <a:ext cx="619080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b="1" dirty="0" err="1">
                    <a:solidFill>
                      <a:srgbClr val="5B9BD5">
                        <a:lumMod val="75000"/>
                      </a:srgbClr>
                    </a:solidFill>
                  </a:rPr>
                  <a:t>near</a:t>
                </a:r>
                <a:endParaRPr lang="de-DE" b="1" dirty="0">
                  <a:solidFill>
                    <a:srgbClr val="5B9BD5">
                      <a:lumMod val="75000"/>
                    </a:srgbClr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3347864" y="2492896"/>
                <a:ext cx="450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1" dirty="0" err="1">
                    <a:solidFill>
                      <a:srgbClr val="5B9BD5">
                        <a:lumMod val="75000"/>
                      </a:srgbClr>
                    </a:solidFill>
                  </a:rPr>
                  <a:t>far</a:t>
                </a:r>
                <a:endParaRPr lang="de-DE" b="1" dirty="0">
                  <a:solidFill>
                    <a:srgbClr val="5B9BD5">
                      <a:lumMod val="75000"/>
                    </a:srgbClr>
                  </a:solidFill>
                </a:endParaRP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2156670" y="3356992"/>
                <a:ext cx="209435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dirty="0" err="1">
                    <a:solidFill>
                      <a:srgbClr val="5B9BD5">
                        <a:lumMod val="75000"/>
                      </a:srgbClr>
                    </a:solidFill>
                  </a:rPr>
                  <a:t>current</a:t>
                </a:r>
                <a:r>
                  <a:rPr lang="de-DE" dirty="0">
                    <a:solidFill>
                      <a:srgbClr val="5B9BD5">
                        <a:lumMod val="75000"/>
                      </a:srgbClr>
                    </a:solidFill>
                  </a:rPr>
                  <a:t> </a:t>
                </a:r>
                <a:r>
                  <a:rPr lang="de-DE" dirty="0" err="1">
                    <a:solidFill>
                      <a:srgbClr val="5B9BD5">
                        <a:lumMod val="75000"/>
                      </a:srgbClr>
                    </a:solidFill>
                  </a:rPr>
                  <a:t>experiments</a:t>
                </a:r>
                <a:endParaRPr lang="de-DE" dirty="0">
                  <a:solidFill>
                    <a:srgbClr val="5B9BD5">
                      <a:lumMod val="75000"/>
                    </a:srgbClr>
                  </a:solidFill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850695" y="5445224"/>
              <a:ext cx="1665521" cy="873388"/>
              <a:chOff x="4850695" y="5445224"/>
              <a:chExt cx="1665521" cy="873388"/>
            </a:xfrm>
          </p:grpSpPr>
          <p:sp>
            <p:nvSpPr>
              <p:cNvPr id="16" name="Rechteck 15"/>
              <p:cNvSpPr/>
              <p:nvPr/>
            </p:nvSpPr>
            <p:spPr>
              <a:xfrm>
                <a:off x="5292080" y="5445224"/>
                <a:ext cx="720080" cy="504056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4850695" y="5949280"/>
                <a:ext cx="1665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>
                    <a:solidFill>
                      <a:srgbClr val="5B9BD5">
                        <a:lumMod val="75000"/>
                      </a:srgbClr>
                    </a:solidFill>
                  </a:rPr>
                  <a:t>next</a:t>
                </a:r>
                <a:r>
                  <a:rPr lang="de-DE" dirty="0">
                    <a:solidFill>
                      <a:srgbClr val="5B9BD5">
                        <a:lumMod val="75000"/>
                      </a:srgbClr>
                    </a:solidFill>
                  </a:rPr>
                  <a:t> </a:t>
                </a:r>
                <a:r>
                  <a:rPr lang="de-DE" dirty="0" err="1">
                    <a:solidFill>
                      <a:srgbClr val="5B9BD5">
                        <a:lumMod val="75000"/>
                      </a:srgbClr>
                    </a:solidFill>
                  </a:rPr>
                  <a:t>generation</a:t>
                </a:r>
                <a:endParaRPr lang="de-DE" dirty="0">
                  <a:solidFill>
                    <a:srgbClr val="5B9BD5">
                      <a:lumMod val="75000"/>
                    </a:srgbClr>
                  </a:solidFill>
                </a:endParaRPr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5808078" y="4139788"/>
              <a:ext cx="1145122" cy="369332"/>
              <a:chOff x="5808078" y="4139788"/>
              <a:chExt cx="1145122" cy="369332"/>
            </a:xfrm>
          </p:grpSpPr>
          <p:cxnSp>
            <p:nvCxnSpPr>
              <p:cNvPr id="14" name="Gerade Verbindung 17"/>
              <p:cNvCxnSpPr/>
              <p:nvPr/>
            </p:nvCxnSpPr>
            <p:spPr>
              <a:xfrm>
                <a:off x="6228184" y="4509120"/>
                <a:ext cx="288032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/>
              <p:cNvSpPr txBox="1"/>
              <p:nvPr/>
            </p:nvSpPr>
            <p:spPr>
              <a:xfrm>
                <a:off x="5808078" y="4139788"/>
                <a:ext cx="1145122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b="1" dirty="0" err="1">
                    <a:solidFill>
                      <a:srgbClr val="5B9BD5">
                        <a:lumMod val="75000"/>
                      </a:srgbClr>
                    </a:solidFill>
                  </a:rPr>
                  <a:t>KamLAND</a:t>
                </a:r>
                <a:endParaRPr lang="de-DE" b="1" dirty="0">
                  <a:solidFill>
                    <a:srgbClr val="5B9BD5">
                      <a:lumMod val="75000"/>
                    </a:srgbClr>
                  </a:solidFill>
                </a:endParaRPr>
              </a:p>
            </p:txBody>
          </p:sp>
        </p:grpSp>
      </p:grpSp>
      <p:sp>
        <p:nvSpPr>
          <p:cNvPr id="23" name="Textfeld 22"/>
          <p:cNvSpPr txBox="1"/>
          <p:nvPr/>
        </p:nvSpPr>
        <p:spPr>
          <a:xfrm>
            <a:off x="755576" y="620688"/>
            <a:ext cx="15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>
                <a:solidFill>
                  <a:prstClr val="white"/>
                </a:solidFill>
              </a:rPr>
              <a:t>leading</a:t>
            </a:r>
            <a:r>
              <a:rPr lang="de-DE" u="sng" dirty="0">
                <a:solidFill>
                  <a:prstClr val="white"/>
                </a:solidFill>
              </a:rPr>
              <a:t> </a:t>
            </a:r>
            <a:r>
              <a:rPr lang="de-DE" u="sng" dirty="0" err="1">
                <a:solidFill>
                  <a:prstClr val="white"/>
                </a:solidFill>
              </a:rPr>
              <a:t>terms</a:t>
            </a:r>
            <a:r>
              <a:rPr lang="de-DE" dirty="0">
                <a:solidFill>
                  <a:prstClr val="black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3508701" y="1678310"/>
                <a:ext cx="5599803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DE" sz="1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𝑒𝑒</m:t>
                                </m:r>
                              </m:sub>
                              <m:sup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e>
                    </m:func>
                    <m:r>
                      <a:rPr lang="de-DE" sz="1400" i="1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de-DE" sz="1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12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de-DE" sz="1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e>
                    </m:func>
                    <m:r>
                      <a:rPr lang="de-DE" sz="1400" i="1">
                        <a:solidFill>
                          <a:prstClr val="white"/>
                        </a:solidFill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de-DE" sz="1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12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de-DE" sz="1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32</m:t>
                                </m:r>
                              </m:sub>
                              <m:sup>
                                <m:r>
                                  <a:rPr lang="de-DE" sz="1400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de-DE" sz="14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e>
                    </m:func>
                  </m:oMath>
                </a14:m>
                <a:r>
                  <a:rPr lang="de-DE" sz="1400" dirty="0">
                    <a:solidFill>
                      <a:prstClr val="white"/>
                    </a:solidFill>
                  </a:rPr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dirty="0">
                        <a:solidFill>
                          <a:prstClr val="white"/>
                        </a:solidFill>
                        <a:latin typeface="Cambria Math"/>
                      </a:rPr>
                      <m:t>Δ</m:t>
                    </m:r>
                    <m:sSubSup>
                      <m:sSubSupPr>
                        <m:ctrlPr>
                          <a:rPr lang="de-DE" sz="1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de-DE" sz="1400" i="1" dirty="0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de-DE" sz="1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de-DE" sz="1400" i="1" dirty="0">
                        <a:solidFill>
                          <a:prstClr val="white"/>
                        </a:solidFill>
                        <a:latin typeface="Cambria Math"/>
                      </a:rPr>
                      <m:t>−</m:t>
                    </m:r>
                    <m:sSubSup>
                      <m:sSubSupPr>
                        <m:ctrlPr>
                          <a:rPr lang="de-DE" sz="1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de-DE" sz="1400" i="1" dirty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01" y="1678310"/>
                <a:ext cx="5599803" cy="432041"/>
              </a:xfrm>
              <a:prstGeom prst="rect">
                <a:avLst/>
              </a:prstGeom>
              <a:blipFill rotWithShape="0">
                <a:blip r:embed="rId8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hteck 24"/>
          <p:cNvSpPr/>
          <p:nvPr/>
        </p:nvSpPr>
        <p:spPr>
          <a:xfrm>
            <a:off x="39382" y="0"/>
            <a:ext cx="59355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Pattern</a:t>
            </a:r>
          </a:p>
        </p:txBody>
      </p:sp>
      <p:sp>
        <p:nvSpPr>
          <p:cNvPr id="27" name="Datumsplatzhalt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5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58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71600" y="861731"/>
                <a:ext cx="4504759" cy="1920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=1 −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𝑐𝑜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Δ</m:t>
                                        </m:r>
                                        <m:sSubSup>
                                          <m:sSubSup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31</m:t>
                                            </m:r>
                                          </m:sub>
                                          <m: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                       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𝛥</m:t>
                                        </m:r>
                                        <m:sSubSup>
                                          <m:sSubSup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32</m:t>
                                            </m:r>
                                          </m:sub>
                                          <m: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                       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Δ</m:t>
                                        </m:r>
                                        <m:sSubSup>
                                          <m:sSubSup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21</m:t>
                                            </m:r>
                                          </m:sub>
                                          <m: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eqAr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861731"/>
                <a:ext cx="4504759" cy="19207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755576" y="620688"/>
            <a:ext cx="15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>
                <a:solidFill>
                  <a:prstClr val="white"/>
                </a:solidFill>
              </a:rPr>
              <a:t>leading</a:t>
            </a:r>
            <a:r>
              <a:rPr lang="de-DE" u="sng" dirty="0">
                <a:solidFill>
                  <a:prstClr val="white"/>
                </a:solidFill>
              </a:rPr>
              <a:t> </a:t>
            </a:r>
            <a:r>
              <a:rPr lang="de-DE" u="sng" dirty="0" err="1">
                <a:solidFill>
                  <a:prstClr val="white"/>
                </a:solidFill>
              </a:rPr>
              <a:t>terms</a:t>
            </a:r>
            <a:r>
              <a:rPr lang="de-DE" dirty="0">
                <a:solidFill>
                  <a:prstClr val="white"/>
                </a:solidFill>
              </a:rPr>
              <a:t>:</a:t>
            </a:r>
          </a:p>
        </p:txBody>
      </p:sp>
      <p:sp>
        <p:nvSpPr>
          <p:cNvPr id="6" name="Rechteck 5"/>
          <p:cNvSpPr/>
          <p:nvPr/>
        </p:nvSpPr>
        <p:spPr>
          <a:xfrm>
            <a:off x="39382" y="0"/>
            <a:ext cx="59355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Pattern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616116" y="836712"/>
            <a:ext cx="1897314" cy="1775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4600"/>
              </a:lnSpc>
              <a:buFont typeface="Symbol"/>
              <a:buChar char="¬"/>
            </a:pPr>
            <a:r>
              <a:rPr lang="de-DE" b="1" dirty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ts val="4600"/>
              </a:lnSpc>
              <a:buFont typeface="Symbol"/>
              <a:buChar char="¬"/>
            </a:pPr>
            <a:r>
              <a:rPr lang="de-DE" b="1" dirty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ts val="4600"/>
              </a:lnSpc>
              <a:buFont typeface="Symbol"/>
              <a:buChar char="¬"/>
            </a:pPr>
            <a:r>
              <a:rPr lang="de-DE" b="1" dirty="0" err="1">
                <a:solidFill>
                  <a:srgbClr val="FF0000"/>
                </a:solidFill>
                <a:sym typeface="Symbol"/>
              </a:rPr>
              <a:t>low</a:t>
            </a:r>
            <a:r>
              <a:rPr lang="de-DE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64773" y="282134"/>
            <a:ext cx="2296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prstClr val="white"/>
                </a:solidFill>
              </a:rPr>
              <a:t>Yu</a:t>
            </a:r>
            <a:r>
              <a:rPr lang="de-DE" sz="1400" dirty="0">
                <a:solidFill>
                  <a:prstClr val="white"/>
                </a:solidFill>
              </a:rPr>
              <a:t>-Feng Li et al.,</a:t>
            </a:r>
          </a:p>
          <a:p>
            <a:r>
              <a:rPr lang="de-DE" sz="1400" dirty="0" err="1">
                <a:solidFill>
                  <a:prstClr val="white"/>
                </a:solidFill>
              </a:rPr>
              <a:t>Phys.Rev</a:t>
            </a:r>
            <a:r>
              <a:rPr lang="de-DE" sz="1400" dirty="0">
                <a:solidFill>
                  <a:prstClr val="white"/>
                </a:solidFill>
              </a:rPr>
              <a:t>. D88 (2013) 013008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35496" y="3399655"/>
            <a:ext cx="6120680" cy="2637231"/>
            <a:chOff x="35496" y="3933056"/>
            <a:chExt cx="6120680" cy="2637231"/>
          </a:xfrm>
        </p:grpSpPr>
        <p:pic>
          <p:nvPicPr>
            <p:cNvPr id="10" name="Picture 15" descr="hierarch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3933056"/>
              <a:ext cx="5740405" cy="211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35496" y="6165304"/>
                  <a:ext cx="2858347" cy="404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solidFill>
                              <a:prstClr val="white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6" y="6165304"/>
                  <a:ext cx="2858347" cy="4049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3297829" y="6165304"/>
                  <a:ext cx="2858347" cy="404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solidFill>
                              <a:prstClr val="white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de-DE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7829" y="6165304"/>
                  <a:ext cx="2858347" cy="40498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hteck 12"/>
            <p:cNvSpPr/>
            <p:nvPr/>
          </p:nvSpPr>
          <p:spPr>
            <a:xfrm>
              <a:off x="4371444" y="4898329"/>
              <a:ext cx="180160" cy="717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4" name="Geschweifte Klammer links 13"/>
            <p:cNvSpPr/>
            <p:nvPr/>
          </p:nvSpPr>
          <p:spPr>
            <a:xfrm>
              <a:off x="4245671" y="4551604"/>
              <a:ext cx="135971" cy="1080964"/>
            </a:xfrm>
            <a:prstGeom prst="leftBrace">
              <a:avLst>
                <a:gd name="adj1" fmla="val 60833"/>
                <a:gd name="adj2" fmla="val 73654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597431" y="2932642"/>
            <a:ext cx="1944216" cy="463961"/>
            <a:chOff x="6708789" y="2404467"/>
            <a:chExt cx="1944216" cy="1296144"/>
          </a:xfrm>
        </p:grpSpPr>
        <p:sp>
          <p:nvSpPr>
            <p:cNvPr id="16" name="Rechteck 15"/>
            <p:cNvSpPr/>
            <p:nvPr/>
          </p:nvSpPr>
          <p:spPr>
            <a:xfrm>
              <a:off x="6708789" y="2404467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6732240" y="2636912"/>
                  <a:ext cx="1910203" cy="415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de-DE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de-DE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de-DE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de-DE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240" y="2636912"/>
                  <a:ext cx="1910203" cy="41562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59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71600" y="861731"/>
                <a:ext cx="4504759" cy="1920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=1 −</m:t>
                                </m:r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𝑐𝑜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Δ</m:t>
                                        </m:r>
                                        <m:sSubSup>
                                          <m:sSubSup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31</m:t>
                                            </m:r>
                                          </m:sub>
                                          <m: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                       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𝛥</m:t>
                                        </m:r>
                                        <m:sSubSup>
                                          <m:sSubSup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32</m:t>
                                            </m:r>
                                          </m:sub>
                                          <m: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  <m:e>
                                <m:r>
                                  <a:rPr lang="de-DE" i="1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                       −</m:t>
                                </m:r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  <m:func>
                                  <m:funcPr>
                                    <m:ctrlPr>
                                      <a:rPr lang="de-DE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de-DE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Δ</m:t>
                                        </m:r>
                                        <m:sSubSup>
                                          <m:sSubSupPr>
                                            <m:ctrlP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21</m:t>
                                            </m:r>
                                          </m:sub>
                                          <m:sup>
                                            <m:r>
                                              <a:rPr lang="de-DE" i="1">
                                                <a:solidFill>
                                                  <a:prstClr val="white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𝐿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de-DE" i="1">
                                            <a:solidFill>
                                              <a:prstClr val="white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eqAr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de-DE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861731"/>
                <a:ext cx="4504759" cy="19207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755576" y="620688"/>
            <a:ext cx="15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>
                <a:solidFill>
                  <a:prstClr val="white"/>
                </a:solidFill>
              </a:rPr>
              <a:t>leading</a:t>
            </a:r>
            <a:r>
              <a:rPr lang="de-DE" u="sng" dirty="0">
                <a:solidFill>
                  <a:prstClr val="white"/>
                </a:solidFill>
              </a:rPr>
              <a:t> </a:t>
            </a:r>
            <a:r>
              <a:rPr lang="de-DE" u="sng" dirty="0" err="1">
                <a:solidFill>
                  <a:prstClr val="white"/>
                </a:solidFill>
              </a:rPr>
              <a:t>terms</a:t>
            </a:r>
            <a:r>
              <a:rPr lang="de-DE" dirty="0">
                <a:solidFill>
                  <a:prstClr val="white"/>
                </a:solidFill>
              </a:rPr>
              <a:t>:</a:t>
            </a:r>
          </a:p>
        </p:txBody>
      </p:sp>
      <p:sp>
        <p:nvSpPr>
          <p:cNvPr id="6" name="Rechteck 5"/>
          <p:cNvSpPr/>
          <p:nvPr/>
        </p:nvSpPr>
        <p:spPr>
          <a:xfrm>
            <a:off x="39382" y="0"/>
            <a:ext cx="59355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err="1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Oscillation</a:t>
            </a:r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Pattern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616116" y="836712"/>
            <a:ext cx="1897314" cy="1775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4600"/>
              </a:lnSpc>
              <a:buFont typeface="Symbol"/>
              <a:buChar char="¬"/>
            </a:pPr>
            <a:r>
              <a:rPr lang="de-DE" b="1" dirty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ts val="4600"/>
              </a:lnSpc>
              <a:buFont typeface="Symbol"/>
              <a:buChar char="¬"/>
            </a:pPr>
            <a:r>
              <a:rPr lang="de-DE" b="1" dirty="0">
                <a:solidFill>
                  <a:srgbClr val="FF0000"/>
                </a:solidFill>
                <a:sym typeface="Symbol"/>
              </a:rPr>
              <a:t>high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  <a:sym typeface="Symbol"/>
            </a:endParaRPr>
          </a:p>
          <a:p>
            <a:pPr marL="285750" indent="-285750">
              <a:lnSpc>
                <a:spcPts val="4600"/>
              </a:lnSpc>
              <a:buFont typeface="Symbol"/>
              <a:buChar char="¬"/>
            </a:pPr>
            <a:r>
              <a:rPr lang="de-DE" b="1" dirty="0" err="1">
                <a:solidFill>
                  <a:srgbClr val="FF0000"/>
                </a:solidFill>
                <a:sym typeface="Symbol"/>
              </a:rPr>
              <a:t>low</a:t>
            </a:r>
            <a:r>
              <a:rPr lang="de-DE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frequency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64773" y="282134"/>
            <a:ext cx="2296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prstClr val="white"/>
                </a:solidFill>
              </a:rPr>
              <a:t>Yu</a:t>
            </a:r>
            <a:r>
              <a:rPr lang="de-DE" sz="1400" dirty="0">
                <a:solidFill>
                  <a:prstClr val="white"/>
                </a:solidFill>
              </a:rPr>
              <a:t>-Feng Li et al.,</a:t>
            </a:r>
          </a:p>
          <a:p>
            <a:r>
              <a:rPr lang="de-DE" sz="1400" dirty="0" err="1">
                <a:solidFill>
                  <a:prstClr val="white"/>
                </a:solidFill>
              </a:rPr>
              <a:t>Phys.Rev</a:t>
            </a:r>
            <a:r>
              <a:rPr lang="de-DE" sz="1400" dirty="0">
                <a:solidFill>
                  <a:prstClr val="white"/>
                </a:solidFill>
              </a:rPr>
              <a:t>. D88 (2013) 013008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611560" y="1124744"/>
            <a:ext cx="7920880" cy="5338704"/>
            <a:chOff x="611560" y="1124744"/>
            <a:chExt cx="7920880" cy="533870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124744"/>
              <a:ext cx="7920880" cy="533870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148064" y="3007064"/>
              <a:ext cx="2867708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prstClr val="black"/>
                  </a:solidFill>
                </a:rPr>
                <a:t>typ. </a:t>
              </a:r>
              <a:r>
                <a:rPr lang="de-DE" sz="2400" b="1" dirty="0">
                  <a:solidFill>
                    <a:prstClr val="black"/>
                  </a:solidFill>
                  <a:sym typeface="Symbol"/>
                </a:rPr>
                <a:t>-</a:t>
              </a:r>
              <a:r>
                <a:rPr lang="de-DE" sz="2400" b="1" dirty="0" err="1">
                  <a:solidFill>
                    <a:prstClr val="black"/>
                  </a:solidFill>
                  <a:sym typeface="Symbol"/>
                </a:rPr>
                <a:t>energy</a:t>
              </a:r>
              <a:r>
                <a:rPr lang="de-DE" sz="2400" b="1" dirty="0">
                  <a:solidFill>
                    <a:prstClr val="black"/>
                  </a:solidFill>
                </a:rPr>
                <a:t>: 5 </a:t>
              </a:r>
              <a:r>
                <a:rPr lang="de-DE" sz="2400" b="1" dirty="0" err="1">
                  <a:solidFill>
                    <a:prstClr val="black"/>
                  </a:solidFill>
                </a:rPr>
                <a:t>MeV</a:t>
              </a:r>
              <a:endParaRPr lang="de-DE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148064" y="3481503"/>
              <a:ext cx="2696764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2400" b="1" dirty="0" err="1">
                  <a:solidFill>
                    <a:prstClr val="black"/>
                  </a:solidFill>
                </a:rPr>
                <a:t>good</a:t>
              </a:r>
              <a:r>
                <a:rPr lang="de-DE" sz="2400" b="1" dirty="0">
                  <a:solidFill>
                    <a:prstClr val="black"/>
                  </a:solidFill>
                </a:rPr>
                <a:t> </a:t>
              </a:r>
              <a:r>
                <a:rPr lang="de-DE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de-DE" sz="2400" b="1" dirty="0">
                  <a:solidFill>
                    <a:prstClr val="black"/>
                  </a:solidFill>
                </a:rPr>
                <a:t>: 50 … 60 km</a:t>
              </a:r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2440587" y="3543058"/>
              <a:ext cx="2419445" cy="832158"/>
              <a:chOff x="2224563" y="3172906"/>
              <a:chExt cx="2419445" cy="832158"/>
            </a:xfrm>
          </p:grpSpPr>
          <p:cxnSp>
            <p:nvCxnSpPr>
              <p:cNvPr id="16" name="Gerade Verbindung mit Pfeil 15"/>
              <p:cNvCxnSpPr/>
              <p:nvPr/>
            </p:nvCxnSpPr>
            <p:spPr>
              <a:xfrm flipH="1">
                <a:off x="2771800" y="3573016"/>
                <a:ext cx="360040" cy="432048"/>
              </a:xfrm>
              <a:prstGeom prst="straightConnector1">
                <a:avLst/>
              </a:prstGeom>
              <a:ln w="25400">
                <a:noFill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mit Pfeil 16"/>
              <p:cNvCxnSpPr/>
              <p:nvPr/>
            </p:nvCxnSpPr>
            <p:spPr>
              <a:xfrm flipH="1">
                <a:off x="2627784" y="3501008"/>
                <a:ext cx="360040" cy="432048"/>
              </a:xfrm>
              <a:prstGeom prst="straightConnector1">
                <a:avLst/>
              </a:prstGeom>
              <a:ln w="25400">
                <a:noFill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feld 17"/>
              <p:cNvSpPr txBox="1"/>
              <p:nvPr/>
            </p:nvSpPr>
            <p:spPr>
              <a:xfrm>
                <a:off x="2224563" y="3172906"/>
                <a:ext cx="2419445" cy="400110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>
                    <a:solidFill>
                      <a:prstClr val="black"/>
                    </a:solidFill>
                  </a:rPr>
                  <a:t>different </a:t>
                </a:r>
                <a:r>
                  <a:rPr lang="de-DE" sz="2000" b="1" dirty="0" err="1">
                    <a:solidFill>
                      <a:prstClr val="black"/>
                    </a:solidFill>
                  </a:rPr>
                  <a:t>frequencies</a:t>
                </a:r>
                <a:endParaRPr lang="de-DE" sz="2000" b="1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4" name="Gerade Verbindung mit Pfeil 13"/>
            <p:cNvCxnSpPr/>
            <p:nvPr/>
          </p:nvCxnSpPr>
          <p:spPr>
            <a:xfrm flipH="1">
              <a:off x="3131840" y="3969060"/>
              <a:ext cx="360040" cy="432048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H="1">
              <a:off x="2987824" y="3897052"/>
              <a:ext cx="360040" cy="43204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7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8" y="0"/>
            <a:ext cx="899052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22341" y="6211669"/>
            <a:ext cx="134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Michi Wurm</a:t>
            </a:r>
          </a:p>
          <a:p>
            <a:pPr algn="ctr"/>
            <a:r>
              <a:rPr lang="de-DE" dirty="0" smtClean="0"/>
              <a:t>-- LENA --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6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60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55" y="1012371"/>
            <a:ext cx="4919306" cy="33419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317" y="1012371"/>
            <a:ext cx="3532566" cy="3341913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61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06" y="631371"/>
            <a:ext cx="6984921" cy="566057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7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62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29" y="892629"/>
            <a:ext cx="8697627" cy="4084958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63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17" y="0"/>
            <a:ext cx="4983965" cy="685800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64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16" y="0"/>
            <a:ext cx="7027168" cy="685800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0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65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637"/>
            <a:ext cx="9144000" cy="4218725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66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72"/>
            <a:ext cx="9144000" cy="665345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67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382" y="0"/>
            <a:ext cx="31582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DUNE: R&amp;D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71" y="115037"/>
            <a:ext cx="1549491" cy="1032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4" y="4255911"/>
            <a:ext cx="3618731" cy="211437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08270" y="5027141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prstClr val="white"/>
                </a:solidFill>
              </a:rPr>
              <a:t>SP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83468" y="509186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prstClr val="white"/>
                </a:solidFill>
              </a:rPr>
              <a:t>DP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65" y="1510417"/>
            <a:ext cx="4859867" cy="485986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48034" y="1148031"/>
            <a:ext cx="19570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ICARUS: 	       600 t</a:t>
            </a:r>
          </a:p>
          <a:p>
            <a:r>
              <a:rPr lang="de-DE" dirty="0" err="1">
                <a:solidFill>
                  <a:prstClr val="white"/>
                </a:solidFill>
              </a:rPr>
              <a:t>MicroBooNE</a:t>
            </a:r>
            <a:r>
              <a:rPr lang="de-DE" dirty="0">
                <a:solidFill>
                  <a:prstClr val="white"/>
                </a:solidFill>
              </a:rPr>
              <a:t>: 170 t</a:t>
            </a:r>
          </a:p>
          <a:p>
            <a:r>
              <a:rPr lang="de-DE" dirty="0">
                <a:solidFill>
                  <a:prstClr val="white"/>
                </a:solidFill>
              </a:rPr>
              <a:t>⁞</a:t>
            </a:r>
          </a:p>
          <a:p>
            <a:r>
              <a:rPr lang="de-DE" dirty="0" err="1">
                <a:solidFill>
                  <a:prstClr val="white"/>
                </a:solidFill>
              </a:rPr>
              <a:t>Prototypes</a:t>
            </a:r>
            <a:endParaRPr lang="de-DE" dirty="0">
              <a:solidFill>
                <a:prstClr val="white"/>
              </a:solidFill>
            </a:endParaRPr>
          </a:p>
          <a:p>
            <a:r>
              <a:rPr lang="de-DE" dirty="0">
                <a:solidFill>
                  <a:prstClr val="white"/>
                </a:solidFill>
              </a:rPr>
              <a:t>⁞</a:t>
            </a:r>
          </a:p>
          <a:p>
            <a:r>
              <a:rPr lang="de-DE" dirty="0">
                <a:solidFill>
                  <a:prstClr val="white"/>
                </a:solidFill>
              </a:rPr>
              <a:t>DUNE:       10 000 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61390" y="3617184"/>
            <a:ext cx="2910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CERN: Neutrino </a:t>
            </a:r>
            <a:r>
              <a:rPr lang="de-DE" dirty="0" err="1">
                <a:solidFill>
                  <a:prstClr val="white"/>
                </a:solidFill>
              </a:rPr>
              <a:t>Platform</a:t>
            </a:r>
            <a:endParaRPr lang="de-DE" dirty="0">
              <a:solidFill>
                <a:prstClr val="white"/>
              </a:solidFill>
            </a:endParaRPr>
          </a:p>
          <a:p>
            <a:r>
              <a:rPr lang="de-DE" dirty="0">
                <a:solidFill>
                  <a:prstClr val="white"/>
                </a:solidFill>
              </a:rPr>
              <a:t>600t </a:t>
            </a:r>
            <a:r>
              <a:rPr lang="de-DE" dirty="0" err="1">
                <a:solidFill>
                  <a:prstClr val="white"/>
                </a:solidFill>
              </a:rPr>
              <a:t>prototypes</a:t>
            </a:r>
            <a:r>
              <a:rPr lang="de-DE" dirty="0">
                <a:solidFill>
                  <a:prstClr val="white"/>
                </a:solidFill>
              </a:rPr>
              <a:t> DUNE SP/DP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68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1" y="1168202"/>
            <a:ext cx="5072288" cy="203784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9382" y="0"/>
            <a:ext cx="31582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DUNE: R&amp;D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06590" y="6386637"/>
            <a:ext cx="216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ICARUS @ </a:t>
            </a:r>
            <a:r>
              <a:rPr lang="de-DE" dirty="0" err="1">
                <a:solidFill>
                  <a:prstClr val="white"/>
                </a:solidFill>
              </a:rPr>
              <a:t>GranSasso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4" y="3767870"/>
            <a:ext cx="3752879" cy="261876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1" y="1168202"/>
            <a:ext cx="5072288" cy="203784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1421" y="3233245"/>
            <a:ext cx="322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</a:rPr>
              <a:t>ArgoNuT</a:t>
            </a:r>
            <a:r>
              <a:rPr lang="de-DE" dirty="0">
                <a:solidFill>
                  <a:prstClr val="white"/>
                </a:solidFill>
              </a:rPr>
              <a:t>: prototype @ </a:t>
            </a:r>
            <a:r>
              <a:rPr lang="de-DE" dirty="0" err="1">
                <a:solidFill>
                  <a:prstClr val="white"/>
                </a:solidFill>
              </a:rPr>
              <a:t>FermiLab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51153" y="3968169"/>
            <a:ext cx="416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prstClr val="white"/>
                </a:solidFill>
              </a:rPr>
              <a:t>photographic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event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information</a:t>
            </a: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08560" y="4615588"/>
            <a:ext cx="485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prstClr val="white"/>
                </a:solidFill>
              </a:rPr>
              <a:t>huge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challenge</a:t>
            </a:r>
            <a:r>
              <a:rPr lang="de-DE" sz="2400" dirty="0">
                <a:solidFill>
                  <a:prstClr val="white"/>
                </a:solidFill>
              </a:rPr>
              <a:t> in </a:t>
            </a:r>
            <a:r>
              <a:rPr lang="de-DE" sz="2400" dirty="0" err="1">
                <a:solidFill>
                  <a:prstClr val="white"/>
                </a:solidFill>
              </a:rPr>
              <a:t>pattern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recognition</a:t>
            </a:r>
            <a:endParaRPr lang="de-DE" sz="2400" dirty="0">
              <a:solidFill>
                <a:prstClr val="white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71" y="115037"/>
            <a:ext cx="1549491" cy="1032994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69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2"/>
            <a:ext cx="9144000" cy="6819115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957262"/>
            <a:ext cx="7810500" cy="49434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8342" y="6063444"/>
            <a:ext cx="368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CERN SPL: 5 </a:t>
            </a:r>
            <a:r>
              <a:rPr lang="de-DE" dirty="0" err="1" smtClean="0"/>
              <a:t>GeV</a:t>
            </a:r>
            <a:r>
              <a:rPr lang="de-DE" dirty="0" smtClean="0"/>
              <a:t>, 5 MW </a:t>
            </a:r>
            <a:r>
              <a:rPr lang="de-DE" dirty="0" err="1" smtClean="0"/>
              <a:t>proton</a:t>
            </a:r>
            <a:r>
              <a:rPr lang="de-DE" dirty="0" smtClean="0"/>
              <a:t> beam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53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70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03"/>
            <a:ext cx="9144000" cy="6783993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>
                    <a:lumMod val="65000"/>
                  </a:prstClr>
                </a:solidFill>
              </a:rPr>
              <a:t>Achim Stahl, October 2018</a:t>
            </a:r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0EFA2-4B13-483B-89BA-249BF9D09BE9}" type="slidenum">
              <a:rPr lang="de-DE" smtClean="0">
                <a:solidFill>
                  <a:prstClr val="white">
                    <a:lumMod val="65000"/>
                  </a:prstClr>
                </a:solidFill>
              </a:rPr>
              <a:pPr/>
              <a:t>71</a:t>
            </a:fld>
            <a:endParaRPr lang="de-DE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605"/>
            <a:ext cx="9144000" cy="573679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72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37"/>
            <a:ext cx="9144000" cy="6749525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6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73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8" y="0"/>
            <a:ext cx="8953064" cy="685800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2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313D-A698-4708-ADF0-F51DA07F0382}" type="slidenum">
              <a:rPr lang="de-DE" smtClean="0"/>
              <a:t>74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55"/>
            <a:ext cx="9144000" cy="6563289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5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602"/>
            <a:ext cx="9144000" cy="426605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24543" y="424543"/>
            <a:ext cx="328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NUMI beam, </a:t>
            </a:r>
            <a:r>
              <a:rPr lang="de-DE" dirty="0" err="1" smtClean="0"/>
              <a:t>FermiLab</a:t>
            </a:r>
            <a:r>
              <a:rPr lang="de-DE" dirty="0" smtClean="0"/>
              <a:t> (120 </a:t>
            </a:r>
            <a:r>
              <a:rPr lang="de-DE" dirty="0" err="1" smtClean="0"/>
              <a:t>GeV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068487" y="5510707"/>
            <a:ext cx="53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raw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739497" y="551070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tuned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0FDD9-ACA5-47E5-8F5A-6FE774A3D445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51" y="967468"/>
            <a:ext cx="5038725" cy="50101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4799" y="362732"/>
            <a:ext cx="416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tau-neutrino beam </a:t>
            </a:r>
            <a:r>
              <a:rPr lang="de-DE" dirty="0" err="1" smtClean="0"/>
              <a:t>for</a:t>
            </a:r>
            <a:r>
              <a:rPr lang="de-DE" dirty="0" smtClean="0"/>
              <a:t> DONUT </a:t>
            </a:r>
            <a:r>
              <a:rPr lang="de-DE" dirty="0" err="1" smtClean="0"/>
              <a:t>experiment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Achim Stahl, October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47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1284</Words>
  <Application>Microsoft Office PowerPoint</Application>
  <PresentationFormat>Bildschirmpräsentation (4:3)</PresentationFormat>
  <Paragraphs>447</Paragraphs>
  <Slides>74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74</vt:i4>
      </vt:variant>
    </vt:vector>
  </HeadingPairs>
  <TitlesOfParts>
    <vt:vector size="90" baseType="lpstr">
      <vt:lpstr>Arial</vt:lpstr>
      <vt:lpstr>Arial Black</vt:lpstr>
      <vt:lpstr>Calibri</vt:lpstr>
      <vt:lpstr>Calibri Light</vt:lpstr>
      <vt:lpstr>Cambria Math</vt:lpstr>
      <vt:lpstr>Comic Sans MS</vt:lpstr>
      <vt:lpstr>OpenSymbol</vt:lpstr>
      <vt:lpstr>Symbol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Stahl</dc:creator>
  <cp:lastModifiedBy>Achim Stahl</cp:lastModifiedBy>
  <cp:revision>26</cp:revision>
  <dcterms:created xsi:type="dcterms:W3CDTF">2017-09-27T05:26:14Z</dcterms:created>
  <dcterms:modified xsi:type="dcterms:W3CDTF">2018-10-05T07:56:03Z</dcterms:modified>
</cp:coreProperties>
</file>