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</p:sldMasterIdLst>
  <p:notesMasterIdLst>
    <p:notesMasterId r:id="rId22"/>
  </p:notesMasterIdLst>
  <p:sldIdLst>
    <p:sldId id="258" r:id="rId3"/>
    <p:sldId id="282" r:id="rId4"/>
    <p:sldId id="293" r:id="rId5"/>
    <p:sldId id="283" r:id="rId6"/>
    <p:sldId id="284" r:id="rId7"/>
    <p:sldId id="286" r:id="rId8"/>
    <p:sldId id="294" r:id="rId9"/>
    <p:sldId id="295" r:id="rId10"/>
    <p:sldId id="301" r:id="rId11"/>
    <p:sldId id="297" r:id="rId12"/>
    <p:sldId id="300" r:id="rId13"/>
    <p:sldId id="298" r:id="rId14"/>
    <p:sldId id="285" r:id="rId15"/>
    <p:sldId id="288" r:id="rId16"/>
    <p:sldId id="296" r:id="rId17"/>
    <p:sldId id="291" r:id="rId18"/>
    <p:sldId id="287" r:id="rId19"/>
    <p:sldId id="299" r:id="rId20"/>
    <p:sldId id="290" r:id="rId21"/>
  </p:sldIdLst>
  <p:sldSz cx="9144000" cy="6858000" type="screen4x3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A0B296F4-4921-43D0-AF9A-79DBD96076FC}" type="datetimeFigureOut">
              <a:rPr lang="de-DE" smtClean="0"/>
              <a:t>05.10.2018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7388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E8C7675F-EA6A-41B4-901C-0FE813B53A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65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36E2-D6A0-402E-9D05-C4E5AC6B4D87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2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590-DF6E-4F7D-ACAA-4EA25B0E9113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0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36E2-D6A0-402E-9D05-C4E5AC6B4D87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9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36E2-D6A0-402E-9D05-C4E5AC6B4D87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2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675F-EA6A-41B4-901C-0FE813B53A3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85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119DF54E-DCDF-41FB-B7B2-17A0725CF6E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9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36E2-D6A0-402E-9D05-C4E5AC6B4D87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6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CF5FBA80-6326-4C93-A34A-ED31EA2107B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9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DA54-3061-4E2A-BFA0-150EDC91885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857A-8028-40E1-BBD7-A6927544041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AE04-7A2D-48C9-B2CF-D59C2911089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5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FCFE-537E-4B79-81FE-77FD61E12A2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0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746C-5FDD-4697-81B0-E9429330573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2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4679-F35B-4A8C-BD2C-2A08C655563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00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0821-65EE-4289-B0A7-70B72DBCB28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343D-97CA-4C79-A0D8-98DEC0637CC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5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4880-58DC-4202-9D7C-D586B516FBC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28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73113"/>
            <a:ext cx="1519808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460432" y="6453336"/>
            <a:ext cx="621432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1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33FF-2DB9-4198-B777-BF8894B5692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5452-D9D2-43A1-A743-04AADB22D33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1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8994-0C20-49DC-9092-7F3B15E05E4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19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78E-34A3-4E20-B3B9-409E7D49E8D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60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BCC-4D63-4C2D-81A8-DFBCD22599F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4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FC9B-A676-4E8A-A8D0-07958E6F89D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4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DD2E-4499-40E4-9888-4AD4B50E853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6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9639-C7D8-4536-B4E4-BFFA185EA6D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8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FC9-E2E5-4D92-AC2C-9FDA6D971A7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5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A565-6CAB-43DD-B7E2-2296E073CE4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7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44AD-95F2-49B2-8ADB-979744A2C51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4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4C86-86D4-4C32-BA56-3C997BE544E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0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995B-A2FC-4EB3-B716-F1358F2409F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3175-567B-4CBD-BFF0-C067BD082DE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0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w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1D1D57"/>
            </a:gs>
            <a:gs pos="79000">
              <a:srgbClr val="2C2C84"/>
            </a:gs>
            <a:gs pos="97000">
              <a:srgbClr val="1D1D57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82" b="20982"/>
          <a:stretch/>
        </p:blipFill>
        <p:spPr>
          <a:xfrm>
            <a:off x="-169183" y="-4680000"/>
            <a:ext cx="9452880" cy="70896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Textfeld 28"/>
          <p:cNvSpPr txBox="1"/>
          <p:nvPr/>
        </p:nvSpPr>
        <p:spPr>
          <a:xfrm>
            <a:off x="4049732" y="6478729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Achim Stahl – RWTH Aachen University – JARA-FAME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22223" y="959056"/>
            <a:ext cx="5090111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3600" b="1" dirty="0" err="1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Neutrinos</a:t>
            </a:r>
            <a:endParaRPr lang="de-DE" sz="36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13944" y="2803386"/>
            <a:ext cx="2257285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>
                <a:ln/>
                <a:solidFill>
                  <a:srgbClr val="A5A5A5"/>
                </a:solidFill>
              </a:rPr>
              <a:t>4</a:t>
            </a:r>
            <a:r>
              <a:rPr lang="de-DE" sz="3600" b="1" dirty="0" smtClean="0">
                <a:ln/>
                <a:solidFill>
                  <a:srgbClr val="A5A5A5"/>
                </a:solidFill>
              </a:rPr>
              <a:t>.1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Physics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59" y="2775944"/>
            <a:ext cx="2847591" cy="321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8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9904" y="1554480"/>
            <a:ext cx="759817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SK-I	1996-2001	11146 ID-PMTs</a:t>
            </a:r>
          </a:p>
          <a:p>
            <a:r>
              <a:rPr lang="de-DE" dirty="0" smtClean="0"/>
              <a:t>         </a:t>
            </a:r>
            <a:r>
              <a:rPr lang="de-DE" dirty="0" err="1" smtClean="0"/>
              <a:t>Shutdown</a:t>
            </a:r>
            <a:r>
              <a:rPr lang="de-DE" dirty="0" smtClean="0"/>
              <a:t> June-Nov. 2001; PMT </a:t>
            </a:r>
            <a:r>
              <a:rPr lang="de-DE" dirty="0" err="1" smtClean="0"/>
              <a:t>implosion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refill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SK-II	2002-2005	5182 ID-PMTs	</a:t>
            </a:r>
            <a:r>
              <a:rPr lang="de-DE" dirty="0" err="1" smtClean="0"/>
              <a:t>implosion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New PMTs </a:t>
            </a:r>
            <a:r>
              <a:rPr lang="de-DE" dirty="0" err="1" smtClean="0"/>
              <a:t>produced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SK-III	2005-2008	11146 ID-PMTs</a:t>
            </a:r>
          </a:p>
          <a:p>
            <a:r>
              <a:rPr lang="de-DE" dirty="0" smtClean="0"/>
              <a:t>         September 2008 </a:t>
            </a:r>
            <a:r>
              <a:rPr lang="de-DE" dirty="0" err="1" smtClean="0"/>
              <a:t>new</a:t>
            </a:r>
            <a:r>
              <a:rPr lang="de-DE" dirty="0" smtClean="0"/>
              <a:t> fron-end </a:t>
            </a:r>
            <a:r>
              <a:rPr lang="de-DE" dirty="0" err="1" smtClean="0"/>
              <a:t>electronics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SK-IV	2008-…</a:t>
            </a:r>
          </a:p>
          <a:p>
            <a:r>
              <a:rPr lang="de-DE" dirty="0"/>
              <a:t> </a:t>
            </a:r>
            <a:r>
              <a:rPr lang="de-DE" dirty="0" smtClean="0"/>
              <a:t>       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84812" y="146106"/>
            <a:ext cx="2371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DATA Runs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9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518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Simulation and experiment comparison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539230"/>
            <a:ext cx="2895600" cy="365125"/>
          </a:xfrm>
        </p:spPr>
        <p:txBody>
          <a:bodyPr/>
          <a:lstStyle/>
          <a:p>
            <a:r>
              <a:rPr lang="en-US" altLang="zh-CN" smtClean="0"/>
              <a:t>Status of PMT protection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539230"/>
            <a:ext cx="2133600" cy="365125"/>
          </a:xfrm>
        </p:spPr>
        <p:txBody>
          <a:bodyPr/>
          <a:lstStyle/>
          <a:p>
            <a:fld id="{936E5349-CC29-463D-B342-611394627961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pic>
        <p:nvPicPr>
          <p:cNvPr id="10" name="Picture 2" descr="C:\Users\duzhipeng\Desktop\PMT第十一次高速摄像-2[00_00_18][20170416-161119-0]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30" y="1412558"/>
            <a:ext cx="249970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work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2" y="1397318"/>
            <a:ext cx="5534025" cy="263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/>
          <p:nvPr/>
        </p:nvSpPr>
        <p:spPr>
          <a:xfrm>
            <a:off x="5853904" y="2263036"/>
            <a:ext cx="869911" cy="1258024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125546" y="1727066"/>
            <a:ext cx="1248390" cy="2113414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左右箭头 13"/>
          <p:cNvSpPr/>
          <p:nvPr/>
        </p:nvSpPr>
        <p:spPr>
          <a:xfrm>
            <a:off x="3722878" y="2472509"/>
            <a:ext cx="1881589" cy="858564"/>
          </a:xfrm>
          <a:prstGeom prst="leftRightArrow">
            <a:avLst/>
          </a:prstGeom>
          <a:solidFill>
            <a:srgbClr val="FFC000"/>
          </a:solidFill>
          <a:ln w="508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5" name="Picture 2" descr="D:\work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70"/>
          <a:stretch>
            <a:fillRect/>
          </a:stretch>
        </p:blipFill>
        <p:spPr bwMode="auto">
          <a:xfrm>
            <a:off x="1145220" y="4433411"/>
            <a:ext cx="3408017" cy="212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98" y="4360109"/>
            <a:ext cx="3085407" cy="20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椭圆 16"/>
          <p:cNvSpPr/>
          <p:nvPr/>
        </p:nvSpPr>
        <p:spPr>
          <a:xfrm>
            <a:off x="2849228" y="5291935"/>
            <a:ext cx="705593" cy="1080572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117297" y="5108258"/>
            <a:ext cx="848786" cy="1236110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左右箭头 18"/>
          <p:cNvSpPr/>
          <p:nvPr/>
        </p:nvSpPr>
        <p:spPr>
          <a:xfrm>
            <a:off x="3886408" y="5471632"/>
            <a:ext cx="1895020" cy="779943"/>
          </a:xfrm>
          <a:prstGeom prst="leftRightArrow">
            <a:avLst/>
          </a:prstGeom>
          <a:solidFill>
            <a:srgbClr val="FFC000"/>
          </a:solidFill>
          <a:ln w="508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23470" y="1166485"/>
            <a:ext cx="274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Starting of break</a:t>
            </a:r>
            <a:endParaRPr lang="zh-CN" altLang="en-US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523470" y="4011562"/>
            <a:ext cx="319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Cracks on the cover</a:t>
            </a:r>
            <a:endParaRPr lang="zh-CN" altLang="en-US" sz="2400" dirty="0"/>
          </a:p>
        </p:txBody>
      </p:sp>
      <p:sp>
        <p:nvSpPr>
          <p:cNvPr id="20" name="Rechteck 19"/>
          <p:cNvSpPr/>
          <p:nvPr/>
        </p:nvSpPr>
        <p:spPr>
          <a:xfrm>
            <a:off x="327379" y="33000"/>
            <a:ext cx="4844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JUNO PMT-</a:t>
            </a:r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Protection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3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1D1D57"/>
            </a:gs>
            <a:gs pos="79000">
              <a:srgbClr val="2C2C84"/>
            </a:gs>
            <a:gs pos="97000">
              <a:srgbClr val="1D1D57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82" b="20982"/>
          <a:stretch/>
        </p:blipFill>
        <p:spPr>
          <a:xfrm>
            <a:off x="-169183" y="-4680000"/>
            <a:ext cx="9452880" cy="70896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Textfeld 28"/>
          <p:cNvSpPr txBox="1"/>
          <p:nvPr/>
        </p:nvSpPr>
        <p:spPr>
          <a:xfrm>
            <a:off x="4049732" y="6478729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Achim Stahl – RWTH Aachen University – JARA-FAME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22223" y="959056"/>
            <a:ext cx="5090111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3600" b="1" dirty="0" err="1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Neutrinos</a:t>
            </a:r>
            <a:endParaRPr lang="de-DE" sz="36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13944" y="2803386"/>
            <a:ext cx="4311117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4.3 EVENT SELECTION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750" y="2686315"/>
            <a:ext cx="3155167" cy="327100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7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9" y="1320513"/>
            <a:ext cx="5587950" cy="4075577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-541871" y="2246491"/>
            <a:ext cx="2450722" cy="12123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1912627" y="3458837"/>
            <a:ext cx="13385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883906" y="3464884"/>
            <a:ext cx="114223" cy="395918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96064" y="2168938"/>
                <a:ext cx="629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de-DE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de-DE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4" y="2168938"/>
                <a:ext cx="62914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209284" y="2882784"/>
                <a:ext cx="4940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de-DE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84" y="2882784"/>
                <a:ext cx="49404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1772351" y="3796685"/>
            <a:ext cx="88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recoil</a:t>
            </a:r>
            <a:endParaRPr lang="de-D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11485" y="4910641"/>
            <a:ext cx="230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muon </a:t>
            </a:r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697" y="1810563"/>
            <a:ext cx="4488569" cy="4895573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284812" y="146106"/>
            <a:ext cx="51445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Particle</a:t>
            </a:r>
            <a:r>
              <a:rPr lang="de-DE" sz="36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Identification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7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9" y="1320513"/>
            <a:ext cx="5587950" cy="4075577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-541871" y="2246491"/>
            <a:ext cx="2450722" cy="12123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1912627" y="3458837"/>
            <a:ext cx="54835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883906" y="3464884"/>
            <a:ext cx="114223" cy="395918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96064" y="2168938"/>
                <a:ext cx="629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de-DE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de-DE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4" y="2168938"/>
                <a:ext cx="62914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937572" y="2935617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de-DE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572" y="2935617"/>
                <a:ext cx="46358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1772351" y="3796685"/>
            <a:ext cx="88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recoil</a:t>
            </a:r>
            <a:endParaRPr lang="de-D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11485" y="4910641"/>
            <a:ext cx="2315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e.m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shower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1633" y="1810563"/>
            <a:ext cx="4464762" cy="4895573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284812" y="146106"/>
            <a:ext cx="51445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Particle</a:t>
            </a:r>
            <a:r>
              <a:rPr lang="de-DE" sz="36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Identification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1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/>
              <a:t>3.</a:t>
            </a:r>
            <a:fld id="{B6C5BCBE-6513-4F69-81DB-6D8DCE83C0AA}" type="slidenum">
              <a:rPr lang="de-DE" altLang="de-DE"/>
              <a:pPr/>
              <a:t>15</a:t>
            </a:fld>
            <a:endParaRPr lang="de-DE" altLang="de-DE"/>
          </a:p>
        </p:txBody>
      </p:sp>
      <p:pic>
        <p:nvPicPr>
          <p:cNvPr id="7168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0" y="297000"/>
            <a:ext cx="3265920" cy="304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0" y="3600361"/>
            <a:ext cx="3265920" cy="307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81" y="333001"/>
            <a:ext cx="3265920" cy="302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3627721"/>
            <a:ext cx="3265920" cy="302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401761" y="367561"/>
            <a:ext cx="7189920" cy="3562560"/>
            <a:chOff x="401761" y="367561"/>
            <a:chExt cx="7189920" cy="3562560"/>
          </a:xfrm>
        </p:grpSpPr>
        <p:sp>
          <p:nvSpPr>
            <p:cNvPr id="71685" name="Text Box 3"/>
            <p:cNvSpPr txBox="1">
              <a:spLocks noChangeArrowheads="1"/>
            </p:cNvSpPr>
            <p:nvPr/>
          </p:nvSpPr>
          <p:spPr bwMode="auto">
            <a:xfrm>
              <a:off x="401761" y="367561"/>
              <a:ext cx="1231200" cy="300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8" tIns="52019" rIns="81638" bIns="40819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/>
              <a:r>
                <a:rPr lang="de-DE" altLang="de-DE" sz="1270" dirty="0">
                  <a:solidFill>
                    <a:srgbClr val="FFFFFF"/>
                  </a:solidFill>
                  <a:sym typeface="Symbol" panose="05050102010706020507" pitchFamily="18" charset="2"/>
                </a:rPr>
                <a:t></a:t>
              </a:r>
              <a:r>
                <a:rPr lang="de-DE" altLang="de-DE" sz="1270" baseline="-25000" dirty="0">
                  <a:solidFill>
                    <a:srgbClr val="FFFFFF"/>
                  </a:solidFill>
                  <a:sym typeface="Symbol" panose="05050102010706020507" pitchFamily="18" charset="2"/>
                </a:rPr>
                <a:t></a:t>
              </a:r>
              <a:r>
                <a:rPr lang="de-DE" altLang="de-DE" sz="1270" dirty="0">
                  <a:solidFill>
                    <a:srgbClr val="FFFFFF"/>
                  </a:solidFill>
                </a:rPr>
                <a:t> </a:t>
              </a:r>
              <a:r>
                <a:rPr lang="de-DE" altLang="de-DE" sz="1089" dirty="0" err="1">
                  <a:solidFill>
                    <a:srgbClr val="FFFFFF"/>
                  </a:solidFill>
                </a:rPr>
                <a:t>fully</a:t>
              </a:r>
              <a:r>
                <a:rPr lang="de-DE" altLang="de-DE" sz="1089" dirty="0">
                  <a:solidFill>
                    <a:srgbClr val="FFFFFF"/>
                  </a:solidFill>
                </a:rPr>
                <a:t> </a:t>
              </a:r>
              <a:r>
                <a:rPr lang="de-DE" altLang="de-DE" sz="1089" dirty="0" err="1">
                  <a:solidFill>
                    <a:srgbClr val="FFFFFF"/>
                  </a:solidFill>
                </a:rPr>
                <a:t>contained</a:t>
              </a:r>
              <a:endParaRPr lang="de-DE" altLang="de-DE" sz="1089" dirty="0">
                <a:solidFill>
                  <a:srgbClr val="FFFFFF"/>
                </a:solidFill>
              </a:endParaRPr>
            </a:p>
          </p:txBody>
        </p:sp>
        <p:sp>
          <p:nvSpPr>
            <p:cNvPr id="71686" name="Text Box 4"/>
            <p:cNvSpPr txBox="1">
              <a:spLocks noChangeArrowheads="1"/>
            </p:cNvSpPr>
            <p:nvPr/>
          </p:nvSpPr>
          <p:spPr bwMode="auto">
            <a:xfrm>
              <a:off x="401761" y="3567241"/>
              <a:ext cx="306720" cy="308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8" tIns="68021" rIns="81638" bIns="40819"/>
            <a:lstStyle/>
            <a:p>
              <a:pPr eaLnBrk="1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1270">
                  <a:solidFill>
                    <a:srgbClr val="FFFFFF"/>
                  </a:solidFill>
                  <a:sym typeface="Symbol" panose="05050102010706020507" pitchFamily="18" charset="2"/>
                </a:rPr>
                <a:t></a:t>
              </a:r>
              <a:r>
                <a:rPr lang="de-DE" altLang="de-DE" sz="1270" baseline="-33000">
                  <a:solidFill>
                    <a:srgbClr val="FFFFFF"/>
                  </a:solidFill>
                  <a:latin typeface="Bitstream Vera Sans" pitchFamily="32" charset="0"/>
                </a:rPr>
                <a:t>e</a:t>
              </a:r>
            </a:p>
          </p:txBody>
        </p:sp>
        <p:sp>
          <p:nvSpPr>
            <p:cNvPr id="71688" name="Text Box 6"/>
            <p:cNvSpPr txBox="1">
              <a:spLocks noChangeArrowheads="1"/>
            </p:cNvSpPr>
            <p:nvPr/>
          </p:nvSpPr>
          <p:spPr bwMode="auto">
            <a:xfrm>
              <a:off x="4842721" y="367561"/>
              <a:ext cx="1434240" cy="2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8" tIns="50420" rIns="81638" bIns="40819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/>
              <a:r>
                <a:rPr lang="de-DE" altLang="de-DE" sz="1089">
                  <a:solidFill>
                    <a:srgbClr val="FFFFFF"/>
                  </a:solidFill>
                </a:rPr>
                <a:t></a:t>
              </a:r>
              <a:r>
                <a:rPr lang="de-DE" altLang="de-DE" sz="1089" baseline="-33000">
                  <a:solidFill>
                    <a:srgbClr val="FFFFFF"/>
                  </a:solidFill>
                </a:rPr>
                <a:t></a:t>
              </a:r>
              <a:r>
                <a:rPr lang="de-DE" altLang="de-DE" sz="1089">
                  <a:solidFill>
                    <a:srgbClr val="FFFFFF"/>
                  </a:solidFill>
                </a:rPr>
                <a:t> partially contained</a:t>
              </a:r>
            </a:p>
          </p:txBody>
        </p:sp>
        <p:sp>
          <p:nvSpPr>
            <p:cNvPr id="71690" name="Text Box 8"/>
            <p:cNvSpPr txBox="1">
              <a:spLocks noChangeArrowheads="1"/>
            </p:cNvSpPr>
            <p:nvPr/>
          </p:nvSpPr>
          <p:spPr bwMode="auto">
            <a:xfrm>
              <a:off x="4744801" y="3666601"/>
              <a:ext cx="2846880" cy="26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8" tIns="52019" rIns="81638" bIns="40819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/>
              <a:r>
                <a:rPr lang="de-DE" altLang="de-DE" sz="1270">
                  <a:solidFill>
                    <a:srgbClr val="FFFFFF"/>
                  </a:solidFill>
                </a:rPr>
                <a:t>Multi-ring (Neutrino löst Schauer aus)</a:t>
              </a:r>
            </a:p>
          </p:txBody>
        </p:sp>
      </p:grpSp>
      <p:sp>
        <p:nvSpPr>
          <p:cNvPr id="71691" name="Text Box 9"/>
          <p:cNvSpPr txBox="1">
            <a:spLocks noChangeArrowheads="1"/>
          </p:cNvSpPr>
          <p:nvPr/>
        </p:nvSpPr>
        <p:spPr bwMode="auto">
          <a:xfrm>
            <a:off x="6644160" y="361"/>
            <a:ext cx="2488320" cy="2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/>
            <a:r>
              <a:rPr lang="de-DE" altLang="de-DE" sz="1270" b="1">
                <a:solidFill>
                  <a:srgbClr val="000000"/>
                </a:solidFill>
              </a:rPr>
              <a:t>3.3 Atmosphärische Neutrinos</a:t>
            </a:r>
          </a:p>
        </p:txBody>
      </p:sp>
    </p:spTree>
    <p:extLst>
      <p:ext uri="{BB962C8B-B14F-4D97-AF65-F5344CB8AC3E}">
        <p14:creationId xmlns:p14="http://schemas.microsoft.com/office/powerpoint/2010/main" val="4114360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2" y="288364"/>
            <a:ext cx="3029176" cy="13435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80" y="499459"/>
            <a:ext cx="1437566" cy="9213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49" y="460438"/>
            <a:ext cx="1008275" cy="7578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72" y="2261500"/>
            <a:ext cx="2958963" cy="29852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83" y="1712036"/>
            <a:ext cx="4952365" cy="353470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009" y="2159899"/>
            <a:ext cx="3214671" cy="308683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917440" y="6266566"/>
            <a:ext cx="33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neutrinos</a:t>
            </a:r>
            <a:r>
              <a:rPr lang="de-DE" dirty="0" smtClean="0"/>
              <a:t>, not </a:t>
            </a:r>
            <a:r>
              <a:rPr lang="de-DE" dirty="0" err="1" smtClean="0"/>
              <a:t>atmospheric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8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53" y="3743008"/>
            <a:ext cx="19081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8" y="1058545"/>
            <a:ext cx="1979612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3" y="3819208"/>
            <a:ext cx="1979612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53" y="1101408"/>
            <a:ext cx="1944687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78" y="2884488"/>
            <a:ext cx="4319587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934720" y="901382"/>
            <a:ext cx="1666240" cy="453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contained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859838" y="3800553"/>
            <a:ext cx="1666240" cy="453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partially</a:t>
            </a:r>
            <a:r>
              <a:rPr lang="de-DE" dirty="0" smtClean="0"/>
              <a:t> </a:t>
            </a:r>
            <a:r>
              <a:rPr lang="de-DE" dirty="0" err="1" smtClean="0"/>
              <a:t>contained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6261100" y="623214"/>
            <a:ext cx="1666240" cy="86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partially</a:t>
            </a:r>
            <a:r>
              <a:rPr lang="de-DE" dirty="0" smtClean="0"/>
              <a:t> </a:t>
            </a:r>
            <a:r>
              <a:rPr lang="de-DE" dirty="0" err="1" smtClean="0"/>
              <a:t>contained</a:t>
            </a:r>
            <a:endParaRPr lang="de-DE" dirty="0" smtClean="0"/>
          </a:p>
          <a:p>
            <a:pPr algn="ctr"/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up-going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5828078" y="5741112"/>
            <a:ext cx="1666240" cy="63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through-going</a:t>
            </a:r>
            <a:endParaRPr lang="de-DE" dirty="0" smtClean="0"/>
          </a:p>
          <a:p>
            <a:pPr algn="ctr"/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up-going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0" y="0"/>
            <a:ext cx="4045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Neutrino </a:t>
            </a:r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Spectra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1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1D1D57"/>
            </a:gs>
            <a:gs pos="79000">
              <a:srgbClr val="2C2C84"/>
            </a:gs>
            <a:gs pos="97000">
              <a:srgbClr val="1D1D57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82" b="20982"/>
          <a:stretch/>
        </p:blipFill>
        <p:spPr>
          <a:xfrm>
            <a:off x="-169183" y="-4680000"/>
            <a:ext cx="9452880" cy="70896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Textfeld 28"/>
          <p:cNvSpPr txBox="1"/>
          <p:nvPr/>
        </p:nvSpPr>
        <p:spPr>
          <a:xfrm>
            <a:off x="4049732" y="6478729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Achim Stahl – RWTH Aachen University – JARA-FAME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22223" y="959056"/>
            <a:ext cx="5090111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3600" b="1" dirty="0" err="1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Neutrinos</a:t>
            </a:r>
            <a:endParaRPr lang="de-DE" sz="36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13944" y="2803386"/>
            <a:ext cx="2257028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4.4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Results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750" y="2686315"/>
            <a:ext cx="3155167" cy="327100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2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13760" y="561401"/>
            <a:ext cx="2919361" cy="73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5779" name="Rectangle 1"/>
          <p:cNvSpPr>
            <a:spLocks noChangeArrowheads="1"/>
          </p:cNvSpPr>
          <p:nvPr/>
        </p:nvSpPr>
        <p:spPr bwMode="auto">
          <a:xfrm>
            <a:off x="7316481" y="4244921"/>
            <a:ext cx="1752480" cy="1464480"/>
          </a:xfrm>
          <a:prstGeom prst="rect">
            <a:avLst/>
          </a:prstGeom>
          <a:solidFill>
            <a:srgbClr val="FFE8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/>
          </a:p>
        </p:txBody>
      </p:sp>
      <p:sp>
        <p:nvSpPr>
          <p:cNvPr id="75780" name="Rectangle 2"/>
          <p:cNvSpPr>
            <a:spLocks noChangeArrowheads="1"/>
          </p:cNvSpPr>
          <p:nvPr/>
        </p:nvSpPr>
        <p:spPr bwMode="auto">
          <a:xfrm>
            <a:off x="5553920" y="1370681"/>
            <a:ext cx="1808640" cy="1396800"/>
          </a:xfrm>
          <a:prstGeom prst="rect">
            <a:avLst/>
          </a:prstGeom>
          <a:solidFill>
            <a:srgbClr val="FFE8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/>
          </a:p>
        </p:txBody>
      </p:sp>
      <p:sp>
        <p:nvSpPr>
          <p:cNvPr id="75781" name="Rectangle 3"/>
          <p:cNvSpPr>
            <a:spLocks noChangeArrowheads="1"/>
          </p:cNvSpPr>
          <p:nvPr/>
        </p:nvSpPr>
        <p:spPr bwMode="auto">
          <a:xfrm>
            <a:off x="3789921" y="2767481"/>
            <a:ext cx="3595680" cy="2953440"/>
          </a:xfrm>
          <a:prstGeom prst="rect">
            <a:avLst/>
          </a:prstGeom>
          <a:solidFill>
            <a:srgbClr val="FFE8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/>
          </a:p>
        </p:txBody>
      </p:sp>
      <p:sp>
        <p:nvSpPr>
          <p:cNvPr id="75782" name="Rectangle 4"/>
          <p:cNvSpPr>
            <a:spLocks noChangeArrowheads="1"/>
          </p:cNvSpPr>
          <p:nvPr/>
        </p:nvSpPr>
        <p:spPr bwMode="auto">
          <a:xfrm>
            <a:off x="2021281" y="1313081"/>
            <a:ext cx="1728000" cy="4407840"/>
          </a:xfrm>
          <a:prstGeom prst="rect">
            <a:avLst/>
          </a:prstGeom>
          <a:solidFill>
            <a:srgbClr val="FFE8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/>
          </a:p>
        </p:txBody>
      </p:sp>
      <p:sp>
        <p:nvSpPr>
          <p:cNvPr id="75783" name="Rectangle 5"/>
          <p:cNvSpPr>
            <a:spLocks noChangeArrowheads="1"/>
          </p:cNvSpPr>
          <p:nvPr/>
        </p:nvSpPr>
        <p:spPr bwMode="auto">
          <a:xfrm>
            <a:off x="3801441" y="1347641"/>
            <a:ext cx="1764000" cy="1419840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/>
          </a:p>
        </p:txBody>
      </p:sp>
      <p:sp>
        <p:nvSpPr>
          <p:cNvPr id="75784" name="Rectangle 6"/>
          <p:cNvSpPr>
            <a:spLocks noChangeArrowheads="1"/>
          </p:cNvSpPr>
          <p:nvPr/>
        </p:nvSpPr>
        <p:spPr bwMode="auto">
          <a:xfrm>
            <a:off x="234240" y="1301561"/>
            <a:ext cx="1774080" cy="4419360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/>
          </a:p>
        </p:txBody>
      </p:sp>
      <p:pic>
        <p:nvPicPr>
          <p:cNvPr id="7578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21" y="1030841"/>
            <a:ext cx="2256480" cy="49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786" name="Group 8"/>
          <p:cNvGrpSpPr>
            <a:grpSpLocks/>
          </p:cNvGrpSpPr>
          <p:nvPr/>
        </p:nvGrpSpPr>
        <p:grpSpPr bwMode="auto">
          <a:xfrm>
            <a:off x="3765440" y="1030841"/>
            <a:ext cx="3502080" cy="4926240"/>
            <a:chOff x="2502" y="511"/>
            <a:chExt cx="2432" cy="3421"/>
          </a:xfrm>
        </p:grpSpPr>
        <p:pic>
          <p:nvPicPr>
            <p:cNvPr id="75808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" y="511"/>
              <a:ext cx="2432" cy="3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809" name="Text Box 10"/>
            <p:cNvSpPr txBox="1">
              <a:spLocks noChangeArrowheads="1"/>
            </p:cNvSpPr>
            <p:nvPr/>
          </p:nvSpPr>
          <p:spPr bwMode="auto">
            <a:xfrm>
              <a:off x="2502" y="511"/>
              <a:ext cx="2432" cy="3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1633"/>
            </a:p>
          </p:txBody>
        </p:sp>
      </p:grpSp>
      <p:grpSp>
        <p:nvGrpSpPr>
          <p:cNvPr id="75788" name="Group 12"/>
          <p:cNvGrpSpPr>
            <a:grpSpLocks/>
          </p:cNvGrpSpPr>
          <p:nvPr/>
        </p:nvGrpSpPr>
        <p:grpSpPr bwMode="auto">
          <a:xfrm>
            <a:off x="3526561" y="640601"/>
            <a:ext cx="2806560" cy="606240"/>
            <a:chOff x="2449" y="240"/>
            <a:chExt cx="1949" cy="421"/>
          </a:xfrm>
          <a:solidFill>
            <a:schemeClr val="bg1">
              <a:lumMod val="85000"/>
            </a:schemeClr>
          </a:solidFill>
        </p:grpSpPr>
        <p:sp>
          <p:nvSpPr>
            <p:cNvPr id="75805" name="Rectangle 13"/>
            <p:cNvSpPr>
              <a:spLocks noChangeArrowheads="1"/>
            </p:cNvSpPr>
            <p:nvPr/>
          </p:nvSpPr>
          <p:spPr bwMode="auto">
            <a:xfrm>
              <a:off x="2449" y="512"/>
              <a:ext cx="240" cy="48"/>
            </a:xfrm>
            <a:prstGeom prst="rect">
              <a:avLst/>
            </a:prstGeom>
            <a:grpFill/>
            <a:ln w="1908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1633"/>
            </a:p>
          </p:txBody>
        </p:sp>
        <p:sp>
          <p:nvSpPr>
            <p:cNvPr id="75806" name="Line 14"/>
            <p:cNvSpPr>
              <a:spLocks noChangeShapeType="1"/>
            </p:cNvSpPr>
            <p:nvPr/>
          </p:nvSpPr>
          <p:spPr bwMode="auto">
            <a:xfrm>
              <a:off x="2449" y="354"/>
              <a:ext cx="240" cy="0"/>
            </a:xfrm>
            <a:prstGeom prst="line">
              <a:avLst/>
            </a:prstGeom>
            <a:grpFill/>
            <a:ln w="19080">
              <a:solidFill>
                <a:srgbClr val="00A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75807" name="Text Box 15"/>
            <p:cNvSpPr txBox="1">
              <a:spLocks noChangeArrowheads="1"/>
            </p:cNvSpPr>
            <p:nvPr/>
          </p:nvSpPr>
          <p:spPr bwMode="auto">
            <a:xfrm>
              <a:off x="2741" y="240"/>
              <a:ext cx="1657" cy="42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8" tIns="42452" rIns="81638" bIns="42452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2000"/>
                </a:lnSpc>
              </a:pPr>
              <a:r>
                <a:rPr lang="en-US" altLang="de-DE" sz="1633" dirty="0">
                  <a:solidFill>
                    <a:srgbClr val="00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</a:rPr>
                <a:t></a:t>
              </a:r>
              <a:r>
                <a:rPr lang="en-US" altLang="de-DE" sz="1633" baseline="-25000" dirty="0">
                  <a:solidFill>
                    <a:srgbClr val="00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</a:rPr>
                <a:t></a:t>
              </a:r>
              <a:r>
                <a:rPr lang="en-US" altLang="de-DE" sz="1633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–</a:t>
              </a:r>
              <a:r>
                <a:rPr lang="en-US" altLang="de-DE" sz="1633" dirty="0">
                  <a:solidFill>
                    <a:srgbClr val="00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</a:rPr>
                <a:t></a:t>
              </a:r>
              <a:r>
                <a:rPr lang="en-US" altLang="de-DE" sz="1633" baseline="-25000" dirty="0">
                  <a:solidFill>
                    <a:srgbClr val="00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</a:rPr>
                <a:t></a:t>
              </a:r>
              <a:r>
                <a:rPr lang="en-US" altLang="de-DE" sz="1633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de-DE" sz="1633" dirty="0">
                  <a:solidFill>
                    <a:srgbClr val="000000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rPr>
                <a:t>oscillation (best fit)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de-DE" sz="1633" dirty="0">
                  <a:solidFill>
                    <a:srgbClr val="000000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rPr>
                <a:t>null oscillation</a:t>
              </a:r>
            </a:p>
          </p:txBody>
        </p:sp>
      </p:grpSp>
      <p:pic>
        <p:nvPicPr>
          <p:cNvPr id="75803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" y="1000361"/>
            <a:ext cx="3661920" cy="492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90" name="AutoShape 19"/>
          <p:cNvSpPr>
            <a:spLocks noChangeArrowheads="1"/>
          </p:cNvSpPr>
          <p:nvPr/>
        </p:nvSpPr>
        <p:spPr bwMode="auto">
          <a:xfrm>
            <a:off x="569761" y="5787161"/>
            <a:ext cx="207360" cy="277920"/>
          </a:xfrm>
          <a:prstGeom prst="upArrow">
            <a:avLst>
              <a:gd name="adj1" fmla="val 50000"/>
              <a:gd name="adj2" fmla="val 33507"/>
            </a:avLst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/>
          </a:p>
        </p:txBody>
      </p:sp>
      <p:sp>
        <p:nvSpPr>
          <p:cNvPr id="75791" name="AutoShape 20"/>
          <p:cNvSpPr>
            <a:spLocks noChangeArrowheads="1"/>
          </p:cNvSpPr>
          <p:nvPr/>
        </p:nvSpPr>
        <p:spPr bwMode="auto">
          <a:xfrm rot="10800000">
            <a:off x="1996801" y="5823161"/>
            <a:ext cx="208800" cy="277920"/>
          </a:xfrm>
          <a:prstGeom prst="upArrow">
            <a:avLst>
              <a:gd name="adj1" fmla="val 50000"/>
              <a:gd name="adj2" fmla="val 33276"/>
            </a:avLst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/>
          </a:p>
        </p:txBody>
      </p:sp>
      <p:sp>
        <p:nvSpPr>
          <p:cNvPr id="75792" name="AutoShape 21"/>
          <p:cNvSpPr>
            <a:spLocks noChangeArrowheads="1"/>
          </p:cNvSpPr>
          <p:nvPr/>
        </p:nvSpPr>
        <p:spPr bwMode="auto">
          <a:xfrm>
            <a:off x="7518080" y="5736761"/>
            <a:ext cx="207360" cy="277920"/>
          </a:xfrm>
          <a:prstGeom prst="upArrow">
            <a:avLst>
              <a:gd name="adj1" fmla="val 50000"/>
              <a:gd name="adj2" fmla="val 33507"/>
            </a:avLst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/>
          </a:p>
        </p:txBody>
      </p:sp>
      <p:sp>
        <p:nvSpPr>
          <p:cNvPr id="75793" name="AutoShape 22"/>
          <p:cNvSpPr>
            <a:spLocks noChangeArrowheads="1"/>
          </p:cNvSpPr>
          <p:nvPr/>
        </p:nvSpPr>
        <p:spPr bwMode="auto">
          <a:xfrm rot="-5400000">
            <a:off x="8881761" y="5713720"/>
            <a:ext cx="207360" cy="279360"/>
          </a:xfrm>
          <a:prstGeom prst="upArrow">
            <a:avLst>
              <a:gd name="adj1" fmla="val 50000"/>
              <a:gd name="adj2" fmla="val 33681"/>
            </a:avLst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/>
          </a:p>
        </p:txBody>
      </p:sp>
      <p:sp>
        <p:nvSpPr>
          <p:cNvPr id="75794" name="Text Box 23"/>
          <p:cNvSpPr txBox="1">
            <a:spLocks noChangeArrowheads="1"/>
          </p:cNvSpPr>
          <p:nvPr/>
        </p:nvSpPr>
        <p:spPr bwMode="auto">
          <a:xfrm>
            <a:off x="7780161" y="3202361"/>
            <a:ext cx="838080" cy="370491"/>
          </a:xfrm>
          <a:prstGeom prst="rect">
            <a:avLst/>
          </a:prstGeom>
          <a:solidFill>
            <a:srgbClr val="FFE8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de-DE" altLang="de-DE" sz="1814">
                <a:solidFill>
                  <a:srgbClr val="00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</a:t>
            </a:r>
            <a:r>
              <a:rPr lang="de-DE" altLang="de-DE" sz="1814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</a:t>
            </a:r>
            <a:r>
              <a:rPr lang="de-DE" altLang="de-DE" sz="1814">
                <a:solidFill>
                  <a:srgbClr val="000000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like</a:t>
            </a:r>
          </a:p>
        </p:txBody>
      </p:sp>
      <p:sp>
        <p:nvSpPr>
          <p:cNvPr id="75795" name="Text Box 24"/>
          <p:cNvSpPr txBox="1">
            <a:spLocks noChangeArrowheads="1"/>
          </p:cNvSpPr>
          <p:nvPr/>
        </p:nvSpPr>
        <p:spPr bwMode="auto">
          <a:xfrm>
            <a:off x="7775841" y="3601240"/>
            <a:ext cx="823680" cy="370491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de-DE" altLang="de-DE" sz="1814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e-</a:t>
            </a:r>
            <a:r>
              <a:rPr lang="de-DE" altLang="de-DE" sz="1814">
                <a:solidFill>
                  <a:srgbClr val="000000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like</a:t>
            </a:r>
          </a:p>
        </p:txBody>
      </p:sp>
      <p:sp>
        <p:nvSpPr>
          <p:cNvPr id="75796" name="Text Box 25"/>
          <p:cNvSpPr txBox="1">
            <a:spLocks noChangeArrowheads="1"/>
          </p:cNvSpPr>
          <p:nvPr/>
        </p:nvSpPr>
        <p:spPr bwMode="auto">
          <a:xfrm>
            <a:off x="883681" y="1536759"/>
            <a:ext cx="741600" cy="151683"/>
          </a:xfrm>
          <a:prstGeom prst="rect">
            <a:avLst/>
          </a:prstGeom>
          <a:solidFill>
            <a:srgbClr val="DBEE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01" rIns="0" bIns="0" anchor="ctr" anchorCtr="1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998" b="1">
                <a:solidFill>
                  <a:srgbClr val="0000FF"/>
                </a:solidFill>
                <a:ea typeface="ＭＳ Ｐゴシック" panose="020B0600070205080204" pitchFamily="34" charset="-128"/>
              </a:rPr>
              <a:t>P&lt;400MeV/c</a:t>
            </a:r>
          </a:p>
        </p:txBody>
      </p:sp>
      <p:sp>
        <p:nvSpPr>
          <p:cNvPr id="75797" name="Text Box 26"/>
          <p:cNvSpPr txBox="1">
            <a:spLocks noChangeArrowheads="1"/>
          </p:cNvSpPr>
          <p:nvPr/>
        </p:nvSpPr>
        <p:spPr bwMode="auto">
          <a:xfrm>
            <a:off x="892321" y="3022839"/>
            <a:ext cx="741600" cy="151683"/>
          </a:xfrm>
          <a:prstGeom prst="rect">
            <a:avLst/>
          </a:prstGeom>
          <a:solidFill>
            <a:srgbClr val="DBEE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01" rIns="0" bIns="0" anchor="ctr" anchorCtr="1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998" b="1">
                <a:solidFill>
                  <a:srgbClr val="0000FF"/>
                </a:solidFill>
                <a:ea typeface="ＭＳ Ｐゴシック" panose="020B0600070205080204" pitchFamily="34" charset="-128"/>
              </a:rPr>
              <a:t>P&gt;400MeV/c</a:t>
            </a:r>
          </a:p>
        </p:txBody>
      </p:sp>
      <p:sp>
        <p:nvSpPr>
          <p:cNvPr id="75798" name="Text Box 27"/>
          <p:cNvSpPr txBox="1">
            <a:spLocks noChangeArrowheads="1"/>
          </p:cNvSpPr>
          <p:nvPr/>
        </p:nvSpPr>
        <p:spPr bwMode="auto">
          <a:xfrm>
            <a:off x="2644801" y="1545399"/>
            <a:ext cx="741600" cy="151683"/>
          </a:xfrm>
          <a:prstGeom prst="rect">
            <a:avLst/>
          </a:prstGeom>
          <a:solidFill>
            <a:srgbClr val="FFE8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01" rIns="0" bIns="0" anchor="ctr" anchorCtr="1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998" b="1">
                <a:solidFill>
                  <a:srgbClr val="0000FF"/>
                </a:solidFill>
                <a:ea typeface="ＭＳ Ｐゴシック" panose="020B0600070205080204" pitchFamily="34" charset="-128"/>
              </a:rPr>
              <a:t>P&lt;400MeV/c</a:t>
            </a:r>
          </a:p>
        </p:txBody>
      </p:sp>
      <p:sp>
        <p:nvSpPr>
          <p:cNvPr id="75799" name="Text Box 28"/>
          <p:cNvSpPr txBox="1">
            <a:spLocks noChangeArrowheads="1"/>
          </p:cNvSpPr>
          <p:nvPr/>
        </p:nvSpPr>
        <p:spPr bwMode="auto">
          <a:xfrm>
            <a:off x="2656321" y="3011319"/>
            <a:ext cx="741600" cy="151683"/>
          </a:xfrm>
          <a:prstGeom prst="rect">
            <a:avLst/>
          </a:prstGeom>
          <a:solidFill>
            <a:srgbClr val="FFE8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01" rIns="0" bIns="0" anchor="ctr" anchorCtr="1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998" b="1">
                <a:solidFill>
                  <a:srgbClr val="0000FF"/>
                </a:solidFill>
                <a:ea typeface="ＭＳ Ｐゴシック" panose="020B0600070205080204" pitchFamily="34" charset="-128"/>
              </a:rPr>
              <a:t>P&gt;400MeV/c</a:t>
            </a:r>
          </a:p>
        </p:txBody>
      </p:sp>
      <p:sp>
        <p:nvSpPr>
          <p:cNvPr id="35" name="Rechteck 34"/>
          <p:cNvSpPr/>
          <p:nvPr/>
        </p:nvSpPr>
        <p:spPr>
          <a:xfrm>
            <a:off x="0" y="-40640"/>
            <a:ext cx="41836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Measured</a:t>
            </a:r>
            <a:r>
              <a:rPr lang="de-DE" sz="36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Spectra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467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23912" y="6473113"/>
            <a:ext cx="1519808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9382" y="0"/>
            <a:ext cx="2706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Generation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460432" y="6453336"/>
            <a:ext cx="621432" cy="365125"/>
          </a:xfrm>
        </p:spPr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798" y="415498"/>
            <a:ext cx="4378173" cy="4941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02771" y="1371600"/>
                <a:ext cx="2588081" cy="318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small </a:t>
                </a:r>
                <a:r>
                  <a:rPr lang="de-DE" dirty="0" err="1" smtClean="0"/>
                  <a:t>corrections</a:t>
                </a:r>
                <a:r>
                  <a:rPr lang="de-DE" dirty="0" smtClean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de-DE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kaon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decays</a:t>
                </a:r>
                <a:endParaRPr lang="de-DE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r>
                  <a:rPr lang="de-DE" dirty="0" smtClean="0"/>
                  <a:t>At high </a:t>
                </a:r>
                <a:r>
                  <a:rPr lang="de-DE" dirty="0" err="1" smtClean="0"/>
                  <a:t>energies</a:t>
                </a:r>
                <a:r>
                  <a:rPr lang="de-DE" dirty="0" smtClean="0"/>
                  <a:t>:</a:t>
                </a:r>
              </a:p>
              <a:p>
                <a:r>
                  <a:rPr lang="de-DE" dirty="0" smtClean="0"/>
                  <a:t>not all muons </a:t>
                </a:r>
                <a:r>
                  <a:rPr lang="de-DE" dirty="0" err="1" smtClean="0"/>
                  <a:t>decay</a:t>
                </a:r>
                <a:endParaRPr lang="de-DE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increases</a:t>
                </a:r>
              </a:p>
              <a:p>
                <a:endParaRPr lang="de-DE" dirty="0"/>
              </a:p>
              <a:p>
                <a:r>
                  <a:rPr lang="de-DE" dirty="0" smtClean="0"/>
                  <a:t>Today: </a:t>
                </a:r>
              </a:p>
              <a:p>
                <a:r>
                  <a:rPr lang="de-DE" dirty="0" smtClean="0"/>
                  <a:t>MC </a:t>
                </a:r>
                <a:r>
                  <a:rPr lang="de-DE" dirty="0" err="1" smtClean="0"/>
                  <a:t>estimate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independently</a:t>
                </a:r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71" y="1371600"/>
                <a:ext cx="2588081" cy="3183949"/>
              </a:xfrm>
              <a:prstGeom prst="rect">
                <a:avLst/>
              </a:prstGeom>
              <a:blipFill rotWithShape="0">
                <a:blip r:embed="rId4"/>
                <a:stretch>
                  <a:fillRect l="-1882" t="-958" r="-1412" b="-1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9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" y="1395576"/>
            <a:ext cx="4261485" cy="410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39" y="1395577"/>
            <a:ext cx="4138613" cy="409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39382" y="0"/>
            <a:ext cx="33008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Neutrino </a:t>
            </a:r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Flux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8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68" y="511628"/>
            <a:ext cx="4215935" cy="25069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570"/>
            <a:ext cx="4231722" cy="4234543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1045029" y="2677886"/>
            <a:ext cx="1981200" cy="32112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 rot="18144157">
            <a:off x="2112487" y="283389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12700 km</a:t>
            </a:r>
            <a:endParaRPr lang="de-D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1045029" y="5366657"/>
            <a:ext cx="2667000" cy="522514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 rot="20831814">
            <a:off x="2269753" y="5472222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9000 km</a:t>
            </a:r>
            <a:endParaRPr lang="de-D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19" y="3228333"/>
            <a:ext cx="5587950" cy="4075577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>
            <a:off x="5091289" y="4154311"/>
            <a:ext cx="2450722" cy="12123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7545787" y="5366657"/>
            <a:ext cx="1327280" cy="1897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7517066" y="5372704"/>
            <a:ext cx="114223" cy="395918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829224" y="4076758"/>
                <a:ext cx="651589" cy="558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de-DE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de-DE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224" y="4076758"/>
                <a:ext cx="651589" cy="5581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8379021" y="4843437"/>
                <a:ext cx="494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de-DE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021" y="4843437"/>
                <a:ext cx="49404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/>
          <p:cNvSpPr txBox="1"/>
          <p:nvPr/>
        </p:nvSpPr>
        <p:spPr>
          <a:xfrm>
            <a:off x="7405511" y="5704505"/>
            <a:ext cx="88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recoil</a:t>
            </a:r>
            <a:endParaRPr lang="de-D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84812" y="146106"/>
            <a:ext cx="27020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OsciLation</a:t>
            </a:r>
            <a:r>
              <a:rPr lang="de-DE" sz="36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Probability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3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50042" b="-50042"/>
          <a:stretch/>
        </p:blipFill>
        <p:spPr>
          <a:xfrm>
            <a:off x="4402516" y="2492315"/>
            <a:ext cx="4368632" cy="75072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-2" b="50010"/>
          <a:stretch/>
        </p:blipFill>
        <p:spPr>
          <a:xfrm>
            <a:off x="119743" y="2492829"/>
            <a:ext cx="4379038" cy="3762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84812" y="146106"/>
            <a:ext cx="5217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OsciLation</a:t>
            </a:r>
            <a:r>
              <a:rPr lang="de-DE" sz="36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Probability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4286" y="870858"/>
                <a:ext cx="4064639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0" dirty="0" smtClean="0"/>
                  <a:t>Example: </a:t>
                </a:r>
                <a:r>
                  <a:rPr lang="de-DE" sz="2400" dirty="0" err="1" smtClean="0"/>
                  <a:t>Disappearance</a:t>
                </a:r>
                <a:r>
                  <a:rPr lang="de-DE" sz="2400" b="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870858"/>
                <a:ext cx="4064639" cy="491417"/>
              </a:xfrm>
              <a:prstGeom prst="rect">
                <a:avLst/>
              </a:prstGeom>
              <a:blipFill rotWithShape="0">
                <a:blip r:embed="rId3"/>
                <a:stretch>
                  <a:fillRect l="-2249" t="-8750" b="-23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1293054" y="2083762"/>
            <a:ext cx="205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v</a:t>
            </a:r>
            <a:r>
              <a:rPr lang="de-DE" b="1" dirty="0" err="1" smtClean="0"/>
              <a:t>acuum</a:t>
            </a:r>
            <a:r>
              <a:rPr lang="de-DE" b="1" dirty="0" smtClean="0"/>
              <a:t> </a:t>
            </a:r>
            <a:r>
              <a:rPr lang="de-DE" b="1" dirty="0" err="1" smtClean="0"/>
              <a:t>oscillations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609705" y="2077467"/>
            <a:ext cx="1954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matter </a:t>
            </a:r>
            <a:r>
              <a:rPr lang="de-DE" b="1" dirty="0" err="1" smtClean="0"/>
              <a:t>oscillations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bgerundetes Rechteck 9"/>
              <p:cNvSpPr/>
              <p:nvPr/>
            </p:nvSpPr>
            <p:spPr>
              <a:xfrm>
                <a:off x="6041571" y="502975"/>
                <a:ext cx="2636575" cy="119742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>
                    <a:solidFill>
                      <a:schemeClr val="tx1"/>
                    </a:solidFill>
                  </a:rPr>
                  <a:t>Pattern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dominated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by</a:t>
                </a:r>
                <a:endParaRPr lang="de-DE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de-DE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Abgerundetes 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71" y="502975"/>
                <a:ext cx="2636575" cy="119742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2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1D1D57"/>
            </a:gs>
            <a:gs pos="79000">
              <a:srgbClr val="2C2C84"/>
            </a:gs>
            <a:gs pos="97000">
              <a:srgbClr val="1D1D57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82" b="20982"/>
          <a:stretch/>
        </p:blipFill>
        <p:spPr>
          <a:xfrm>
            <a:off x="-169183" y="-4680000"/>
            <a:ext cx="9452880" cy="70896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Textfeld 28"/>
          <p:cNvSpPr txBox="1"/>
          <p:nvPr/>
        </p:nvSpPr>
        <p:spPr>
          <a:xfrm>
            <a:off x="4049732" y="6478729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Achim Stahl – RWTH Aachen University – JARA-FAME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22223" y="959056"/>
            <a:ext cx="5090111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3600" b="1" dirty="0" err="1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Neutrinos</a:t>
            </a:r>
            <a:endParaRPr lang="de-DE" sz="36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13944" y="2803386"/>
            <a:ext cx="4159665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4.2 Super-K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Detector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750" y="2686315"/>
            <a:ext cx="3155167" cy="327100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5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18.Aug.‘15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73" y="571423"/>
            <a:ext cx="4319587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70" y="2143761"/>
            <a:ext cx="4156958" cy="430957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84812" y="146106"/>
            <a:ext cx="3930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Super-K </a:t>
            </a:r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Detector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892800" y="2804817"/>
                <a:ext cx="13231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32.5 </a:t>
                </a:r>
                <a:r>
                  <a:rPr lang="de-DE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kt</a:t>
                </a:r>
                <a:r>
                  <a:rPr lang="de-DE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de-DE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de-DE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11148 PMTs</a:t>
                </a:r>
                <a:endParaRPr lang="de-DE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0" y="2804817"/>
                <a:ext cx="1323183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4608" t="-5660" r="-5530" b="-17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315201" y="3637937"/>
                <a:ext cx="130247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VETO</a:t>
                </a:r>
              </a:p>
              <a:p>
                <a:pPr algn="ctr"/>
                <a:r>
                  <a:rPr lang="de-DE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17.5 </a:t>
                </a:r>
                <a:r>
                  <a:rPr lang="de-DE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kt</a:t>
                </a:r>
                <a:r>
                  <a:rPr lang="de-DE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de-DE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de-DE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2.5 </m:t>
                    </m:r>
                    <m:r>
                      <a:rPr lang="de-DE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pPr algn="ctr"/>
                <a:r>
                  <a:rPr lang="de-DE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1885 PMTs</a:t>
                </a:r>
                <a:endParaRPr lang="de-DE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1" y="3637937"/>
                <a:ext cx="1302471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3738" t="-3046" r="-2336" b="-91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/>
          <p:cNvCxnSpPr/>
          <p:nvPr/>
        </p:nvCxnSpPr>
        <p:spPr>
          <a:xfrm flipH="1" flipV="1">
            <a:off x="7376160" y="3373120"/>
            <a:ext cx="203200" cy="4876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693886"/>
            <a:ext cx="4319587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2572702"/>
            <a:ext cx="4591050" cy="341947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84812" y="146106"/>
            <a:ext cx="2120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Accident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7035" y="854906"/>
            <a:ext cx="3200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November 2001: </a:t>
            </a:r>
          </a:p>
          <a:p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refilling</a:t>
            </a:r>
            <a:r>
              <a:rPr lang="de-DE" dirty="0" smtClean="0"/>
              <a:t> after </a:t>
            </a:r>
            <a:r>
              <a:rPr lang="de-DE" dirty="0" err="1" smtClean="0"/>
              <a:t>shutdown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(</a:t>
            </a:r>
            <a:r>
              <a:rPr lang="de-DE" dirty="0" err="1" smtClean="0"/>
              <a:t>detector</a:t>
            </a:r>
            <a:r>
              <a:rPr lang="de-DE" dirty="0" smtClean="0"/>
              <a:t> ~80% </a:t>
            </a:r>
            <a:r>
              <a:rPr lang="de-DE" dirty="0" err="1" smtClean="0"/>
              <a:t>filled</a:t>
            </a:r>
            <a:r>
              <a:rPr lang="de-DE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PMT at the </a:t>
            </a:r>
            <a:r>
              <a:rPr lang="de-DE" dirty="0" err="1" smtClean="0"/>
              <a:t>bottom</a:t>
            </a:r>
            <a:r>
              <a:rPr lang="de-DE" dirty="0" smtClean="0"/>
              <a:t> </a:t>
            </a:r>
            <a:r>
              <a:rPr lang="de-DE" dirty="0" err="1" smtClean="0"/>
              <a:t>imploted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triggered</a:t>
            </a:r>
            <a:r>
              <a:rPr lang="de-DE" dirty="0" smtClean="0"/>
              <a:t> a </a:t>
            </a:r>
            <a:r>
              <a:rPr lang="de-DE" dirty="0" err="1" smtClean="0"/>
              <a:t>chain</a:t>
            </a:r>
            <a:r>
              <a:rPr lang="de-DE" dirty="0" smtClean="0"/>
              <a:t> </a:t>
            </a:r>
            <a:r>
              <a:rPr lang="de-DE" dirty="0" err="1" smtClean="0"/>
              <a:t>reaction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6461760" y="2671253"/>
            <a:ext cx="10160" cy="2063307"/>
          </a:xfrm>
          <a:prstGeom prst="straightConnector1">
            <a:avLst/>
          </a:prstGeom>
          <a:ln w="412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71920" y="3588437"/>
            <a:ext cx="126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m </a:t>
            </a:r>
            <a:r>
              <a:rPr lang="de-D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</a:t>
            </a:r>
            <a:endParaRPr lang="de-D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27688" y="2671253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bar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471920" y="445448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de-D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</a:t>
            </a:r>
          </a:p>
        </p:txBody>
      </p:sp>
    </p:spTree>
    <p:extLst>
      <p:ext uri="{BB962C8B-B14F-4D97-AF65-F5344CB8AC3E}">
        <p14:creationId xmlns:p14="http://schemas.microsoft.com/office/powerpoint/2010/main" val="34864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94" y="1525688"/>
            <a:ext cx="4931410" cy="3696552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18.Aug.‘15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" y="1520190"/>
            <a:ext cx="3835247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284812" y="146106"/>
            <a:ext cx="45914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3600" b="1" cap="all" dirty="0" err="1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HamaMAtsu</a:t>
            </a:r>
            <a:r>
              <a:rPr lang="de-DE" sz="36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20“ PMT</a:t>
            </a:r>
            <a:endParaRPr lang="de-DE" sz="36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06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Bildschirmpräsentation (4:3)</PresentationFormat>
  <Paragraphs>149</Paragraphs>
  <Slides>19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31" baseType="lpstr">
      <vt:lpstr>ＭＳ Ｐゴシック</vt:lpstr>
      <vt:lpstr>宋体</vt:lpstr>
      <vt:lpstr>Arial</vt:lpstr>
      <vt:lpstr>Bitstream Vera Sans</vt:lpstr>
      <vt:lpstr>Calibri</vt:lpstr>
      <vt:lpstr>Calibri Light</vt:lpstr>
      <vt:lpstr>Cambria Math</vt:lpstr>
      <vt:lpstr>Franklin Gothic Medium</vt:lpstr>
      <vt:lpstr>Symbol</vt:lpstr>
      <vt:lpstr>Times New Roman</vt:lpstr>
      <vt:lpstr>1_Office Theme</vt:lpstr>
      <vt:lpstr>1_Larissa-Design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Simulation and experiment comparison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Stahl</dc:creator>
  <cp:lastModifiedBy>stahl</cp:lastModifiedBy>
  <cp:revision>51</cp:revision>
  <cp:lastPrinted>2017-09-23T10:22:42Z</cp:lastPrinted>
  <dcterms:created xsi:type="dcterms:W3CDTF">2017-09-20T20:35:43Z</dcterms:created>
  <dcterms:modified xsi:type="dcterms:W3CDTF">2018-10-05T13:23:40Z</dcterms:modified>
</cp:coreProperties>
</file>