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2"/>
  </p:notesMasterIdLst>
  <p:handoutMasterIdLst>
    <p:handoutMasterId r:id="rId13"/>
  </p:handoutMasterIdLst>
  <p:sldIdLst>
    <p:sldId id="256" r:id="rId3"/>
    <p:sldId id="257" r:id="rId4"/>
    <p:sldId id="258" r:id="rId5"/>
    <p:sldId id="259" r:id="rId6"/>
    <p:sldId id="260" r:id="rId7"/>
    <p:sldId id="261" r:id="rId8"/>
    <p:sldId id="262" r:id="rId9"/>
    <p:sldId id="263" r:id="rId10"/>
    <p:sldId id="264" r:id="rId11"/>
  </p:sldIdLst>
  <p:sldSz cx="9144000" cy="6858000" type="screen4x3"/>
  <p:notesSz cx="9998075" cy="68659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D57"/>
    <a:srgbClr val="2C2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494" y="-6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32499" cy="344489"/>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sz="quarter" idx="1"/>
          </p:nvPr>
        </p:nvSpPr>
        <p:spPr>
          <a:xfrm>
            <a:off x="5663262" y="1"/>
            <a:ext cx="4332499" cy="344489"/>
          </a:xfrm>
          <a:prstGeom prst="rect">
            <a:avLst/>
          </a:prstGeom>
        </p:spPr>
        <p:txBody>
          <a:bodyPr vert="horz" lIns="96359" tIns="48180" rIns="96359" bIns="48180" rtlCol="0"/>
          <a:lstStyle>
            <a:lvl1pPr algn="r">
              <a:defRPr sz="1300"/>
            </a:lvl1pPr>
          </a:lstStyle>
          <a:p>
            <a:fld id="{BCC6FB3F-D1C8-4BFB-98B5-DFABBD691C4B}" type="datetimeFigureOut">
              <a:rPr lang="de-DE" smtClean="0"/>
              <a:t>04.10.2018</a:t>
            </a:fld>
            <a:endParaRPr lang="de-DE"/>
          </a:p>
        </p:txBody>
      </p:sp>
      <p:sp>
        <p:nvSpPr>
          <p:cNvPr id="4" name="Fußzeilenplatzhalter 3"/>
          <p:cNvSpPr>
            <a:spLocks noGrp="1"/>
          </p:cNvSpPr>
          <p:nvPr>
            <p:ph type="ftr" sz="quarter" idx="2"/>
          </p:nvPr>
        </p:nvSpPr>
        <p:spPr>
          <a:xfrm>
            <a:off x="0" y="6521450"/>
            <a:ext cx="4332499" cy="344488"/>
          </a:xfrm>
          <a:prstGeom prst="rect">
            <a:avLst/>
          </a:prstGeom>
        </p:spPr>
        <p:txBody>
          <a:bodyPr vert="horz" lIns="96359" tIns="48180" rIns="96359" bIns="48180" rtlCol="0" anchor="b"/>
          <a:lstStyle>
            <a:lvl1pPr algn="l">
              <a:defRPr sz="1300"/>
            </a:lvl1pPr>
          </a:lstStyle>
          <a:p>
            <a:endParaRPr lang="de-DE"/>
          </a:p>
        </p:txBody>
      </p:sp>
      <p:sp>
        <p:nvSpPr>
          <p:cNvPr id="5" name="Foliennummernplatzhalter 4"/>
          <p:cNvSpPr>
            <a:spLocks noGrp="1"/>
          </p:cNvSpPr>
          <p:nvPr>
            <p:ph type="sldNum" sz="quarter" idx="3"/>
          </p:nvPr>
        </p:nvSpPr>
        <p:spPr>
          <a:xfrm>
            <a:off x="5663262" y="6521450"/>
            <a:ext cx="4332499" cy="344488"/>
          </a:xfrm>
          <a:prstGeom prst="rect">
            <a:avLst/>
          </a:prstGeom>
        </p:spPr>
        <p:txBody>
          <a:bodyPr vert="horz" lIns="96359" tIns="48180" rIns="96359" bIns="48180" rtlCol="0" anchor="b"/>
          <a:lstStyle>
            <a:lvl1pPr algn="r">
              <a:defRPr sz="1300"/>
            </a:lvl1pPr>
          </a:lstStyle>
          <a:p>
            <a:fld id="{86115D5E-0A6C-40EC-BD30-CF947C8F6815}" type="slidenum">
              <a:rPr lang="de-DE" smtClean="0"/>
              <a:t>‹Nr.›</a:t>
            </a:fld>
            <a:endParaRPr lang="de-DE"/>
          </a:p>
        </p:txBody>
      </p:sp>
    </p:spTree>
    <p:extLst>
      <p:ext uri="{BB962C8B-B14F-4D97-AF65-F5344CB8AC3E}">
        <p14:creationId xmlns:p14="http://schemas.microsoft.com/office/powerpoint/2010/main" val="680167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32499" cy="344489"/>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5663262" y="1"/>
            <a:ext cx="4332499" cy="344489"/>
          </a:xfrm>
          <a:prstGeom prst="rect">
            <a:avLst/>
          </a:prstGeom>
        </p:spPr>
        <p:txBody>
          <a:bodyPr vert="horz" lIns="96359" tIns="48180" rIns="96359" bIns="48180" rtlCol="0"/>
          <a:lstStyle>
            <a:lvl1pPr algn="r">
              <a:defRPr sz="1300"/>
            </a:lvl1pPr>
          </a:lstStyle>
          <a:p>
            <a:fld id="{5151B10A-F239-4DE2-A0E2-64AB530FD03C}" type="datetimeFigureOut">
              <a:rPr lang="de-DE" smtClean="0"/>
              <a:t>04.10.2018</a:t>
            </a:fld>
            <a:endParaRPr lang="de-DE"/>
          </a:p>
        </p:txBody>
      </p:sp>
      <p:sp>
        <p:nvSpPr>
          <p:cNvPr id="4" name="Folienbildplatzhalter 3"/>
          <p:cNvSpPr>
            <a:spLocks noGrp="1" noRot="1" noChangeAspect="1"/>
          </p:cNvSpPr>
          <p:nvPr>
            <p:ph type="sldImg" idx="2"/>
          </p:nvPr>
        </p:nvSpPr>
        <p:spPr>
          <a:xfrm>
            <a:off x="3454400" y="858838"/>
            <a:ext cx="3089275" cy="2316162"/>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999808" y="3304232"/>
            <a:ext cx="7998460" cy="2703464"/>
          </a:xfrm>
          <a:prstGeom prst="rect">
            <a:avLst/>
          </a:prstGeom>
        </p:spPr>
        <p:txBody>
          <a:bodyPr vert="horz" lIns="96359" tIns="48180" rIns="96359" bIns="4818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521450"/>
            <a:ext cx="4332499" cy="344488"/>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5663262" y="6521450"/>
            <a:ext cx="4332499" cy="344488"/>
          </a:xfrm>
          <a:prstGeom prst="rect">
            <a:avLst/>
          </a:prstGeom>
        </p:spPr>
        <p:txBody>
          <a:bodyPr vert="horz" lIns="96359" tIns="48180" rIns="96359" bIns="48180" rtlCol="0" anchor="b"/>
          <a:lstStyle>
            <a:lvl1pPr algn="r">
              <a:defRPr sz="1300"/>
            </a:lvl1pPr>
          </a:lstStyle>
          <a:p>
            <a:fld id="{8AF8ED13-943B-4AAF-8599-4A416D18B025}" type="slidenum">
              <a:rPr lang="de-DE" smtClean="0"/>
              <a:t>‹Nr.›</a:t>
            </a:fld>
            <a:endParaRPr lang="de-DE"/>
          </a:p>
        </p:txBody>
      </p:sp>
    </p:spTree>
    <p:extLst>
      <p:ext uri="{BB962C8B-B14F-4D97-AF65-F5344CB8AC3E}">
        <p14:creationId xmlns:p14="http://schemas.microsoft.com/office/powerpoint/2010/main" val="66653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C7536E2-D6A0-402E-9D05-C4E5AC6B4D87}"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88588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F8ED13-943B-4AAF-8599-4A416D18B025}" type="slidenum">
              <a:rPr lang="de-DE" smtClean="0"/>
              <a:t>2</a:t>
            </a:fld>
            <a:endParaRPr lang="de-DE"/>
          </a:p>
        </p:txBody>
      </p:sp>
    </p:spTree>
    <p:extLst>
      <p:ext uri="{BB962C8B-B14F-4D97-AF65-F5344CB8AC3E}">
        <p14:creationId xmlns:p14="http://schemas.microsoft.com/office/powerpoint/2010/main" val="59369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AAAF7E-C9C5-497F-ACF4-5A35C02F26CC}" type="slidenum">
              <a:rPr lang="de-DE" altLang="de-DE">
                <a:solidFill>
                  <a:prstClr val="black"/>
                </a:solidFill>
              </a:rPr>
              <a:pPr/>
              <a:t>5</a:t>
            </a:fld>
            <a:endParaRPr lang="de-DE" altLang="de-DE">
              <a:solidFill>
                <a:prstClr val="black"/>
              </a:solidFill>
            </a:endParaRPr>
          </a:p>
        </p:txBody>
      </p:sp>
      <p:sp>
        <p:nvSpPr>
          <p:cNvPr id="81921" name="Text Box 1"/>
          <p:cNvSpPr txBox="1">
            <a:spLocks noChangeArrowheads="1"/>
          </p:cNvSpPr>
          <p:nvPr/>
        </p:nvSpPr>
        <p:spPr bwMode="auto">
          <a:xfrm>
            <a:off x="1666346" y="514945"/>
            <a:ext cx="6665383" cy="257472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359" tIns="48180" rIns="96359" bIns="48180" anchor="ctr"/>
          <a:lstStyle/>
          <a:p>
            <a:endParaRPr lang="de-DE">
              <a:solidFill>
                <a:prstClr val="black"/>
              </a:solidFill>
            </a:endParaRPr>
          </a:p>
        </p:txBody>
      </p:sp>
      <p:sp>
        <p:nvSpPr>
          <p:cNvPr id="81922" name="Text Box 2"/>
          <p:cNvSpPr txBox="1">
            <a:spLocks noGrp="1" noChangeArrowheads="1"/>
          </p:cNvSpPr>
          <p:nvPr>
            <p:ph type="body"/>
          </p:nvPr>
        </p:nvSpPr>
        <p:spPr bwMode="auto">
          <a:xfrm>
            <a:off x="999808" y="3261321"/>
            <a:ext cx="7998460" cy="30896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842" tIns="49318" rIns="94842" bIns="49318"/>
          <a:lstStyle/>
          <a:p>
            <a:pPr>
              <a:spcBef>
                <a:spcPts val="474"/>
              </a:spcBef>
              <a:tabLst>
                <a:tab pos="0" algn="l"/>
                <a:tab pos="963595" algn="l"/>
                <a:tab pos="1927189" algn="l"/>
                <a:tab pos="2890784" algn="l"/>
                <a:tab pos="3854379" algn="l"/>
                <a:tab pos="4817974" algn="l"/>
                <a:tab pos="5781568" algn="l"/>
                <a:tab pos="6745163" algn="l"/>
                <a:tab pos="7708758" algn="l"/>
                <a:tab pos="8672352" algn="l"/>
                <a:tab pos="9635947" algn="l"/>
                <a:tab pos="10599542" algn="l"/>
              </a:tabLst>
            </a:pPr>
            <a:r>
              <a:rPr lang="de-DE" altLang="de-DE"/>
              <a:t>Historische Einleitung: Neutrinonachweis Bombe</a:t>
            </a:r>
          </a:p>
          <a:p>
            <a:pPr>
              <a:spcBef>
                <a:spcPts val="474"/>
              </a:spcBef>
              <a:tabLst>
                <a:tab pos="0" algn="l"/>
                <a:tab pos="963595" algn="l"/>
                <a:tab pos="1927189" algn="l"/>
                <a:tab pos="2890784" algn="l"/>
                <a:tab pos="3854379" algn="l"/>
                <a:tab pos="4817974" algn="l"/>
                <a:tab pos="5781568" algn="l"/>
                <a:tab pos="6745163" algn="l"/>
                <a:tab pos="7708758" algn="l"/>
                <a:tab pos="8672352" algn="l"/>
                <a:tab pos="9635947" algn="l"/>
                <a:tab pos="10599542" algn="l"/>
              </a:tabLst>
            </a:pPr>
            <a:endParaRPr lang="de-DE" altLang="de-DE"/>
          </a:p>
        </p:txBody>
      </p:sp>
    </p:spTree>
    <p:extLst>
      <p:ext uri="{BB962C8B-B14F-4D97-AF65-F5344CB8AC3E}">
        <p14:creationId xmlns:p14="http://schemas.microsoft.com/office/powerpoint/2010/main" val="359601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historical</a:t>
            </a:r>
            <a:r>
              <a:rPr lang="de-DE" dirty="0" smtClean="0"/>
              <a:t> </a:t>
            </a:r>
            <a:r>
              <a:rPr lang="de-DE" dirty="0" err="1" smtClean="0"/>
              <a:t>example</a:t>
            </a:r>
            <a:endParaRPr lang="de-DE" dirty="0"/>
          </a:p>
        </p:txBody>
      </p:sp>
      <p:sp>
        <p:nvSpPr>
          <p:cNvPr id="4" name="Foliennummernplatzhalter 3"/>
          <p:cNvSpPr>
            <a:spLocks noGrp="1"/>
          </p:cNvSpPr>
          <p:nvPr>
            <p:ph type="sldNum" sz="quarter" idx="10"/>
          </p:nvPr>
        </p:nvSpPr>
        <p:spPr/>
        <p:txBody>
          <a:bodyPr/>
          <a:lstStyle/>
          <a:p>
            <a:fld id="{5133D590-DF6E-4F7D-ACAA-4EA25B0E9113}"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95855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Inverse beta-</a:t>
            </a:r>
            <a:r>
              <a:rPr lang="de-DE" dirty="0" err="1" smtClean="0"/>
              <a:t>decay</a:t>
            </a:r>
            <a:endParaRPr lang="de-DE" dirty="0"/>
          </a:p>
        </p:txBody>
      </p:sp>
      <p:sp>
        <p:nvSpPr>
          <p:cNvPr id="4" name="Foliennummernplatzhalter 3"/>
          <p:cNvSpPr>
            <a:spLocks noGrp="1"/>
          </p:cNvSpPr>
          <p:nvPr>
            <p:ph type="sldNum" sz="quarter" idx="10"/>
          </p:nvPr>
        </p:nvSpPr>
        <p:spPr/>
        <p:txBody>
          <a:bodyPr/>
          <a:lstStyle/>
          <a:p>
            <a:fld id="{5133D590-DF6E-4F7D-ACAA-4EA25B0E9113}"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272327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Inverse beta-</a:t>
            </a:r>
            <a:r>
              <a:rPr lang="de-DE" dirty="0" err="1" smtClean="0"/>
              <a:t>decay</a:t>
            </a:r>
            <a:endParaRPr lang="de-DE" dirty="0"/>
          </a:p>
        </p:txBody>
      </p:sp>
      <p:sp>
        <p:nvSpPr>
          <p:cNvPr id="4" name="Foliennummernplatzhalter 3"/>
          <p:cNvSpPr>
            <a:spLocks noGrp="1"/>
          </p:cNvSpPr>
          <p:nvPr>
            <p:ph type="sldNum" sz="quarter" idx="10"/>
          </p:nvPr>
        </p:nvSpPr>
        <p:spPr/>
        <p:txBody>
          <a:bodyPr/>
          <a:lstStyle/>
          <a:p>
            <a:fld id="{5133D590-DF6E-4F7D-ACAA-4EA25B0E9113}"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05509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C17A4D0-AF1B-4B99-BD8E-AC67C3887913}" type="slidenum">
              <a:rPr lang="de-DE" altLang="de-DE">
                <a:solidFill>
                  <a:prstClr val="black"/>
                </a:solidFill>
              </a:rPr>
              <a:pPr/>
              <a:t>9</a:t>
            </a:fld>
            <a:endParaRPr lang="de-DE" altLang="de-DE">
              <a:solidFill>
                <a:prstClr val="black"/>
              </a:solidFill>
            </a:endParaRPr>
          </a:p>
        </p:txBody>
      </p:sp>
      <p:sp>
        <p:nvSpPr>
          <p:cNvPr id="90113" name="Rectangle 1"/>
          <p:cNvSpPr txBox="1">
            <a:spLocks noGrp="1" noRot="1" noChangeAspect="1" noChangeArrowheads="1"/>
          </p:cNvSpPr>
          <p:nvPr>
            <p:ph type="sldImg"/>
          </p:nvPr>
        </p:nvSpPr>
        <p:spPr bwMode="auto">
          <a:xfrm>
            <a:off x="3282950" y="514350"/>
            <a:ext cx="3432175" cy="25749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99808" y="3261321"/>
            <a:ext cx="7998460" cy="30896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76436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2875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1099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1203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‹Nr.›</a:t>
            </a:fld>
            <a:endParaRPr lang="de-DE">
              <a:solidFill>
                <a:prstClr val="black">
                  <a:lumMod val="65000"/>
                  <a:lumOff val="35000"/>
                </a:prstClr>
              </a:solidFill>
            </a:endParaRPr>
          </a:p>
        </p:txBody>
      </p:sp>
    </p:spTree>
    <p:extLst>
      <p:ext uri="{BB962C8B-B14F-4D97-AF65-F5344CB8AC3E}">
        <p14:creationId xmlns:p14="http://schemas.microsoft.com/office/powerpoint/2010/main" val="31087748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‹Nr.›</a:t>
            </a:fld>
            <a:endParaRPr lang="de-DE" dirty="0">
              <a:solidFill>
                <a:prstClr val="black">
                  <a:lumMod val="65000"/>
                  <a:lumOff val="35000"/>
                </a:prstClr>
              </a:solidFill>
            </a:endParaRPr>
          </a:p>
        </p:txBody>
      </p:sp>
      <p:sp>
        <p:nvSpPr>
          <p:cNvPr id="2"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Tree>
    <p:extLst>
      <p:ext uri="{BB962C8B-B14F-4D97-AF65-F5344CB8AC3E}">
        <p14:creationId xmlns:p14="http://schemas.microsoft.com/office/powerpoint/2010/main" val="31965576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0069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925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8922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136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3819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solidFill>
                  <a:prstClr val="black">
                    <a:tint val="75000"/>
                  </a:prstClr>
                </a:solidFill>
              </a:rPr>
              <a:t>Achim Stahl, October 2018</a:t>
            </a:r>
            <a:endParaRPr lang="de-DE" dirty="0">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0470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8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solidFill>
                  <a:prstClr val="black">
                    <a:tint val="75000"/>
                  </a:prstClr>
                </a:solidFill>
              </a:rPr>
              <a:t>Achim Stahl, October 2018</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815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smtClean="0">
                <a:solidFill>
                  <a:prstClr val="black">
                    <a:tint val="75000"/>
                  </a:prstClr>
                </a:solidFill>
              </a:rPr>
              <a:t>Achim Stahl, October 2018</a:t>
            </a:r>
            <a:endParaRPr lang="de-DE">
              <a:solidFill>
                <a:prstClr val="black">
                  <a:tint val="75000"/>
                </a:prstClr>
              </a:solidFill>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F0FDD9-ACA5-47E5-8F5A-6FE774A3D445}"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9601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E7ED4"/>
            </a:gs>
            <a:gs pos="48000">
              <a:schemeClr val="bg1">
                <a:lumMod val="85000"/>
              </a:schemeClr>
            </a:gs>
            <a:gs pos="97000">
              <a:srgbClr val="B0CEBE"/>
            </a:gs>
          </a:gsLst>
          <a:lin ang="6600000" scaled="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0" y="6486525"/>
            <a:ext cx="20574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5" name="Fußzeilenplatzhalter 4"/>
          <p:cNvSpPr>
            <a:spLocks noGrp="1"/>
          </p:cNvSpPr>
          <p:nvPr>
            <p:ph type="ftr" sz="quarter" idx="3"/>
          </p:nvPr>
        </p:nvSpPr>
        <p:spPr>
          <a:xfrm>
            <a:off x="3028950" y="648652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7086600" y="6486524"/>
            <a:ext cx="20574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0EA0E8A-3F44-4A82-9375-7286D86EB2AF}" type="slidenum">
              <a:rPr lang="de-DE" smtClean="0">
                <a:solidFill>
                  <a:prstClr val="black">
                    <a:lumMod val="65000"/>
                    <a:lumOff val="35000"/>
                  </a:prstClr>
                </a:solidFill>
              </a:rPr>
              <a:pPr/>
              <a:t>‹Nr.›</a:t>
            </a:fld>
            <a:endParaRPr lang="de-DE" dirty="0">
              <a:solidFill>
                <a:prstClr val="black">
                  <a:lumMod val="65000"/>
                  <a:lumOff val="35000"/>
                </a:prstClr>
              </a:solidFill>
            </a:endParaRPr>
          </a:p>
        </p:txBody>
      </p:sp>
    </p:spTree>
    <p:extLst>
      <p:ext uri="{BB962C8B-B14F-4D97-AF65-F5344CB8AC3E}">
        <p14:creationId xmlns:p14="http://schemas.microsoft.com/office/powerpoint/2010/main" val="877505766"/>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jpe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media/image4.png"/><Relationship Id="rId4" Type="http://schemas.openxmlformats.org/officeDocument/2006/relationships/image" Target="NULL"/><Relationship Id="rId9"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2.png"/><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13.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6000">
              <a:srgbClr val="1D1D57"/>
            </a:gs>
            <a:gs pos="79000">
              <a:srgbClr val="2C2C84"/>
            </a:gs>
            <a:gs pos="97000">
              <a:srgbClr val="1D1D57"/>
            </a:gs>
          </a:gsLst>
          <a:lin ang="6600000" scaled="0"/>
        </a:gradFill>
        <a:effectLst/>
      </p:bgPr>
    </p:bg>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1097" t="-38593" r="-1097" b="38593"/>
          <a:stretch/>
        </p:blipFill>
        <p:spPr>
          <a:xfrm>
            <a:off x="-167084" y="-4242352"/>
            <a:ext cx="9593890" cy="6395927"/>
          </a:xfrm>
          <a:prstGeom prst="rect">
            <a:avLst/>
          </a:prstGeom>
          <a:effectLst>
            <a:softEdge rad="127000"/>
          </a:effectLst>
        </p:spPr>
      </p:pic>
      <p:sp>
        <p:nvSpPr>
          <p:cNvPr id="29" name="Textfeld 28"/>
          <p:cNvSpPr txBox="1"/>
          <p:nvPr/>
        </p:nvSpPr>
        <p:spPr>
          <a:xfrm>
            <a:off x="4049732" y="6478729"/>
            <a:ext cx="5132367" cy="369332"/>
          </a:xfrm>
          <a:prstGeom prst="rect">
            <a:avLst/>
          </a:prstGeom>
          <a:noFill/>
        </p:spPr>
        <p:txBody>
          <a:bodyPr wrap="none" rtlCol="0">
            <a:spAutoFit/>
          </a:bodyPr>
          <a:lstStyle/>
          <a:p>
            <a:r>
              <a:rPr lang="de-DE" dirty="0">
                <a:solidFill>
                  <a:prstClr val="white"/>
                </a:solidFill>
              </a:rPr>
              <a:t>Achim Stahl – RWTH Aachen University – JARA-FAME</a:t>
            </a:r>
          </a:p>
        </p:txBody>
      </p:sp>
      <p:sp>
        <p:nvSpPr>
          <p:cNvPr id="6" name="Rechteck 5"/>
          <p:cNvSpPr/>
          <p:nvPr/>
        </p:nvSpPr>
        <p:spPr>
          <a:xfrm>
            <a:off x="1323942" y="3059200"/>
            <a:ext cx="2244269" cy="923330"/>
          </a:xfrm>
          <a:prstGeom prst="rect">
            <a:avLst/>
          </a:prstGeom>
          <a:noFill/>
          <a:effectLst>
            <a:reflection blurRad="6350" stA="50000" endA="300" endPos="49000" dir="5400000" sy="-100000" algn="bl" rotWithShape="0"/>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de-DE" sz="5400" b="1" dirty="0" err="1">
                <a:ln/>
                <a:solidFill>
                  <a:srgbClr val="A5A5A5"/>
                </a:solidFill>
              </a:rPr>
              <a:t>History</a:t>
            </a:r>
            <a:endParaRPr lang="de-DE" sz="5400" b="1" dirty="0">
              <a:ln/>
              <a:solidFill>
                <a:srgbClr val="A5A5A5"/>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389" y="3183373"/>
            <a:ext cx="4032448" cy="3122688"/>
          </a:xfrm>
          <a:prstGeom prst="rect">
            <a:avLst/>
          </a:prstGeom>
          <a:noFill/>
          <a:ln w="31750">
            <a:solidFill>
              <a:schemeClr val="tx1">
                <a:lumMod val="75000"/>
                <a:lumOff val="25000"/>
              </a:schemeClr>
            </a:solidFill>
            <a:miter lim="800000"/>
            <a:headEnd/>
            <a:tailEnd/>
          </a:ln>
          <a:effectLst>
            <a:outerShdw blurRad="50800" dist="76200" dir="8100000" algn="tr" rotWithShape="0">
              <a:prstClr val="black">
                <a:alpha val="40000"/>
              </a:prstClr>
            </a:outerShdw>
            <a:softEdge rad="317500"/>
          </a:effectLst>
          <a:extLst>
            <a:ext uri="{909E8E84-426E-40DD-AFC4-6F175D3DCCD1}">
              <a14:hiddenFill xmlns:a14="http://schemas.microsoft.com/office/drawing/2010/main">
                <a:solidFill>
                  <a:schemeClr val="accent1"/>
                </a:solidFill>
              </a14:hiddenFill>
            </a:ext>
          </a:extLst>
        </p:spPr>
      </p:pic>
      <p:sp>
        <p:nvSpPr>
          <p:cNvPr id="9" name="Datumsplatzhalter 1"/>
          <p:cNvSpPr>
            <a:spLocks noGrp="1"/>
          </p:cNvSpPr>
          <p:nvPr>
            <p:ph type="dt" sz="half" idx="10"/>
          </p:nvPr>
        </p:nvSpPr>
        <p:spPr>
          <a:xfrm>
            <a:off x="-1" y="6486525"/>
            <a:ext cx="2345635" cy="365125"/>
          </a:xfrm>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8" name="Rechteck 7"/>
          <p:cNvSpPr/>
          <p:nvPr/>
        </p:nvSpPr>
        <p:spPr>
          <a:xfrm>
            <a:off x="303023" y="913336"/>
            <a:ext cx="6530377" cy="646331"/>
          </a:xfrm>
          <a:prstGeom prst="rect">
            <a:avLst/>
          </a:prstGeom>
          <a:noFill/>
          <a:effectLst>
            <a:reflection blurRad="6350" stA="50000" endA="300" endPos="49000" dir="5400000" sy="-100000" algn="bl" rotWithShape="0"/>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de-DE" sz="3600" b="1" dirty="0" smtClean="0">
                <a:ln/>
                <a:solidFill>
                  <a:srgbClr val="FFC000"/>
                </a:solidFill>
                <a:effectLst>
                  <a:outerShdw blurRad="38100" dist="38100" dir="2700000" algn="tl">
                    <a:srgbClr val="000000">
                      <a:alpha val="43137"/>
                    </a:srgbClr>
                  </a:outerShdw>
                </a:effectLst>
              </a:rPr>
              <a:t>Neutrino </a:t>
            </a:r>
            <a:r>
              <a:rPr lang="de-DE" sz="3600" b="1" dirty="0" err="1" smtClean="0">
                <a:ln/>
                <a:solidFill>
                  <a:srgbClr val="FFC000"/>
                </a:solidFill>
                <a:effectLst>
                  <a:outerShdw blurRad="38100" dist="38100" dir="2700000" algn="tl">
                    <a:srgbClr val="000000">
                      <a:alpha val="43137"/>
                    </a:srgbClr>
                  </a:outerShdw>
                </a:effectLst>
              </a:rPr>
              <a:t>Oscillation</a:t>
            </a:r>
            <a:r>
              <a:rPr lang="de-DE" sz="3600" b="1" dirty="0" smtClean="0">
                <a:ln/>
                <a:solidFill>
                  <a:srgbClr val="FFC000"/>
                </a:solidFill>
                <a:effectLst>
                  <a:outerShdw blurRad="38100" dist="38100" dir="2700000" algn="tl">
                    <a:srgbClr val="000000">
                      <a:alpha val="43137"/>
                    </a:srgbClr>
                  </a:outerShdw>
                </a:effectLst>
              </a:rPr>
              <a:t> Experiments</a:t>
            </a:r>
            <a:endParaRPr lang="de-DE" sz="3600" b="1" dirty="0">
              <a:ln/>
              <a:solidFill>
                <a:srgbClr val="FFC000"/>
              </a:solidFill>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2"/>
          </p:nvPr>
        </p:nvSpPr>
        <p:spPr/>
        <p:txBody>
          <a:bodyPr/>
          <a:lstStyle/>
          <a:p>
            <a:fld id="{29F0FDD9-ACA5-47E5-8F5A-6FE774A3D445}" type="slidenum">
              <a:rPr lang="de-DE" smtClean="0">
                <a:solidFill>
                  <a:prstClr val="black">
                    <a:tint val="75000"/>
                  </a:prstClr>
                </a:solidFill>
              </a:rPr>
              <a:pPr/>
              <a:t>1</a:t>
            </a:fld>
            <a:endParaRPr lang="de-DE">
              <a:solidFill>
                <a:prstClr val="black">
                  <a:tint val="75000"/>
                </a:prstClr>
              </a:solidFill>
            </a:endParaRPr>
          </a:p>
        </p:txBody>
      </p:sp>
    </p:spTree>
    <p:extLst>
      <p:ext uri="{BB962C8B-B14F-4D97-AF65-F5344CB8AC3E}">
        <p14:creationId xmlns:p14="http://schemas.microsoft.com/office/powerpoint/2010/main" val="3651384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2</a:t>
            </a:fld>
            <a:endParaRPr lang="de-DE">
              <a:solidFill>
                <a:prstClr val="black">
                  <a:lumMod val="65000"/>
                  <a:lumOff val="35000"/>
                </a:prstClr>
              </a:solidFill>
            </a:endParaRPr>
          </a:p>
        </p:txBody>
      </p:sp>
      <p:sp>
        <p:nvSpPr>
          <p:cNvPr id="4" name="Rechteck 3"/>
          <p:cNvSpPr/>
          <p:nvPr/>
        </p:nvSpPr>
        <p:spPr>
          <a:xfrm>
            <a:off x="39382" y="0"/>
            <a:ext cx="6240491"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Neutrino Hypothesis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150" y="1052513"/>
            <a:ext cx="3625850" cy="458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412955" y="1268361"/>
                <a:ext cx="2368597" cy="461665"/>
              </a:xfrm>
              <a:prstGeom prst="rect">
                <a:avLst/>
              </a:prstGeom>
              <a:noFill/>
            </p:spPr>
            <p:txBody>
              <a:bodyPr wrap="none" rtlCol="0">
                <a:spAutoFit/>
              </a:bodyPr>
              <a:lstStyle/>
              <a:p>
                <a:r>
                  <a:rPr lang="de-DE" sz="2400" b="1" dirty="0">
                    <a:solidFill>
                      <a:prstClr val="black"/>
                    </a:solidFill>
                  </a:rPr>
                  <a:t>Nuclear </a:t>
                </a:r>
                <a14:m>
                  <m:oMath xmlns:m="http://schemas.openxmlformats.org/officeDocument/2006/math">
                    <m:r>
                      <a:rPr lang="de-DE" sz="2400" b="1" i="1">
                        <a:solidFill>
                          <a:prstClr val="black"/>
                        </a:solidFill>
                        <a:latin typeface="Cambria Math" panose="02040503050406030204" pitchFamily="18" charset="0"/>
                      </a:rPr>
                      <m:t>𝜷</m:t>
                    </m:r>
                  </m:oMath>
                </a14:m>
                <a:r>
                  <a:rPr lang="de-DE" sz="2400" b="1" dirty="0">
                    <a:solidFill>
                      <a:prstClr val="black"/>
                    </a:solidFill>
                  </a:rPr>
                  <a:t>-</a:t>
                </a:r>
                <a:r>
                  <a:rPr lang="de-DE" sz="2400" b="1" dirty="0" err="1">
                    <a:solidFill>
                      <a:prstClr val="black"/>
                    </a:solidFill>
                  </a:rPr>
                  <a:t>decay</a:t>
                </a:r>
                <a:r>
                  <a:rPr lang="de-DE" sz="2400" b="1" dirty="0">
                    <a:solidFill>
                      <a:prstClr val="black"/>
                    </a:solidFill>
                  </a:rPr>
                  <a:t>:</a:t>
                </a:r>
              </a:p>
            </p:txBody>
          </p:sp>
        </mc:Choice>
        <mc:Fallback xmlns="">
          <p:sp>
            <p:nvSpPr>
              <p:cNvPr id="6" name="Textfeld 5"/>
              <p:cNvSpPr txBox="1">
                <a:spLocks noRot="1" noChangeAspect="1" noMove="1" noResize="1" noEditPoints="1" noAdjustHandles="1" noChangeArrowheads="1" noChangeShapeType="1" noTextEdit="1"/>
              </p:cNvSpPr>
              <p:nvPr/>
            </p:nvSpPr>
            <p:spPr>
              <a:xfrm>
                <a:off x="412955" y="1268361"/>
                <a:ext cx="2368597" cy="461665"/>
              </a:xfrm>
              <a:prstGeom prst="rect">
                <a:avLst/>
              </a:prstGeom>
              <a:blipFill rotWithShape="0">
                <a:blip r:embed="rId4"/>
                <a:stretch>
                  <a:fillRect l="-4124" t="-10526" r="-3351" b="-28947"/>
                </a:stretch>
              </a:blipFill>
            </p:spPr>
            <p:txBody>
              <a:bodyPr/>
              <a:lstStyle/>
              <a:p>
                <a:r>
                  <a:rPr lang="de-DE">
                    <a:noFill/>
                  </a:rPr>
                  <a:t> </a:t>
                </a:r>
              </a:p>
            </p:txBody>
          </p:sp>
        </mc:Fallback>
      </mc:AlternateContent>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340" y="2041065"/>
            <a:ext cx="2300287" cy="149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8" name="Textfeld 7"/>
              <p:cNvSpPr txBox="1"/>
              <p:nvPr/>
            </p:nvSpPr>
            <p:spPr>
              <a:xfrm>
                <a:off x="630730" y="4021393"/>
                <a:ext cx="2528897" cy="1092030"/>
              </a:xfrm>
              <a:prstGeom prst="rect">
                <a:avLst/>
              </a:prstGeom>
              <a:noFill/>
            </p:spPr>
            <p:txBody>
              <a:bodyPr wrap="none" rtlCol="0">
                <a:spAutoFit/>
              </a:bodyPr>
              <a:lstStyle/>
              <a:p>
                <a:pPr>
                  <a:spcAft>
                    <a:spcPts val="600"/>
                  </a:spcAft>
                </a:pPr>
                <a:r>
                  <a:rPr lang="de-DE" dirty="0">
                    <a:solidFill>
                      <a:prstClr val="black"/>
                    </a:solidFill>
                  </a:rPr>
                  <a:t>2-body </a:t>
                </a:r>
                <a:r>
                  <a:rPr lang="de-DE" dirty="0" err="1">
                    <a:solidFill>
                      <a:prstClr val="black"/>
                    </a:solidFill>
                  </a:rPr>
                  <a:t>decay</a:t>
                </a:r>
                <a:r>
                  <a:rPr lang="de-DE" dirty="0">
                    <a:solidFill>
                      <a:prstClr val="black"/>
                    </a:solidFill>
                  </a:rPr>
                  <a:t>:</a:t>
                </a:r>
              </a:p>
              <a:p>
                <a:pPr>
                  <a:spcAft>
                    <a:spcPts val="600"/>
                  </a:spcAft>
                </a:pPr>
                <a14:m>
                  <m:oMathPara xmlns:m="http://schemas.openxmlformats.org/officeDocument/2006/math">
                    <m:oMathParaPr>
                      <m:jc m:val="left"/>
                    </m:oMathParaPr>
                    <m:oMath xmlns:m="http://schemas.openxmlformats.org/officeDocument/2006/math">
                      <m:m>
                        <m:mPr>
                          <m:mcs>
                            <m:mc>
                              <m:mcPr>
                                <m:count m:val="1"/>
                                <m:mcJc m:val="center"/>
                              </m:mcPr>
                            </m:mc>
                          </m:mcs>
                          <m:ctrlPr>
                            <a:rPr lang="de-DE" i="1">
                              <a:solidFill>
                                <a:prstClr val="black"/>
                              </a:solidFill>
                              <a:latin typeface="Cambria Math" panose="02040503050406030204" pitchFamily="18" charset="0"/>
                            </a:rPr>
                          </m:ctrlPr>
                        </m:mPr>
                        <m:mr>
                          <m:e>
                            <m:r>
                              <a:rPr lang="de-DE" i="1">
                                <a:solidFill>
                                  <a:prstClr val="black"/>
                                </a:solidFill>
                                <a:latin typeface="Cambria Math" panose="02040503050406030204" pitchFamily="18" charset="0"/>
                              </a:rPr>
                              <m:t>𝑝</m:t>
                            </m:r>
                            <m:d>
                              <m:dPr>
                                <m:ctrlPr>
                                  <a:rPr lang="de-DE" i="1">
                                    <a:solidFill>
                                      <a:prstClr val="black"/>
                                    </a:solidFill>
                                    <a:latin typeface="Cambria Math" panose="02040503050406030204" pitchFamily="18" charset="0"/>
                                  </a:rPr>
                                </m:ctrlPr>
                              </m:dPr>
                              <m:e>
                                <m:sSup>
                                  <m:sSupPr>
                                    <m:ctrlPr>
                                      <a:rPr lang="de-DE" i="1">
                                        <a:solidFill>
                                          <a:prstClr val="black"/>
                                        </a:solidFill>
                                        <a:latin typeface="Cambria Math" panose="02040503050406030204" pitchFamily="18" charset="0"/>
                                      </a:rPr>
                                    </m:ctrlPr>
                                  </m:sSupPr>
                                  <m:e>
                                    <m:r>
                                      <a:rPr lang="de-DE" i="1">
                                        <a:solidFill>
                                          <a:prstClr val="black"/>
                                        </a:solidFill>
                                        <a:latin typeface="Cambria Math" panose="02040503050406030204" pitchFamily="18" charset="0"/>
                                      </a:rPr>
                                      <m:t>𝑝</m:t>
                                    </m:r>
                                  </m:e>
                                  <m:sup>
                                    <m:r>
                                      <a:rPr lang="de-DE" i="1">
                                        <a:solidFill>
                                          <a:prstClr val="black"/>
                                        </a:solidFill>
                                        <a:latin typeface="Cambria Math" panose="02040503050406030204" pitchFamily="18" charset="0"/>
                                      </a:rPr>
                                      <m:t>+</m:t>
                                    </m:r>
                                  </m:sup>
                                </m:sSup>
                              </m:e>
                            </m:d>
                            <m:r>
                              <a:rPr lang="de-DE" i="1">
                                <a:solidFill>
                                  <a:prstClr val="black"/>
                                </a:solidFill>
                                <a:latin typeface="Cambria Math" panose="02040503050406030204" pitchFamily="18" charset="0"/>
                              </a:rPr>
                              <m:t>+</m:t>
                            </m:r>
                            <m:r>
                              <a:rPr lang="de-DE" i="1">
                                <a:solidFill>
                                  <a:prstClr val="black"/>
                                </a:solidFill>
                                <a:latin typeface="Cambria Math" panose="02040503050406030204" pitchFamily="18" charset="0"/>
                              </a:rPr>
                              <m:t>𝑝</m:t>
                            </m:r>
                            <m:d>
                              <m:dPr>
                                <m:ctrlPr>
                                  <a:rPr lang="de-DE" i="1">
                                    <a:solidFill>
                                      <a:prstClr val="black"/>
                                    </a:solidFill>
                                    <a:latin typeface="Cambria Math" panose="02040503050406030204" pitchFamily="18" charset="0"/>
                                  </a:rPr>
                                </m:ctrlPr>
                              </m:dPr>
                              <m:e>
                                <m:sSup>
                                  <m:sSupPr>
                                    <m:ctrlPr>
                                      <a:rPr lang="de-DE" i="1">
                                        <a:solidFill>
                                          <a:prstClr val="black"/>
                                        </a:solidFill>
                                        <a:latin typeface="Cambria Math" panose="02040503050406030204" pitchFamily="18" charset="0"/>
                                      </a:rPr>
                                    </m:ctrlPr>
                                  </m:sSupPr>
                                  <m:e>
                                    <m:r>
                                      <a:rPr lang="de-DE" i="1">
                                        <a:solidFill>
                                          <a:prstClr val="black"/>
                                        </a:solidFill>
                                        <a:latin typeface="Cambria Math" panose="02040503050406030204" pitchFamily="18" charset="0"/>
                                      </a:rPr>
                                      <m:t>𝛽</m:t>
                                    </m:r>
                                  </m:e>
                                  <m:sup>
                                    <m:r>
                                      <a:rPr lang="de-DE" i="1">
                                        <a:solidFill>
                                          <a:prstClr val="black"/>
                                        </a:solidFill>
                                        <a:latin typeface="Cambria Math" panose="02040503050406030204" pitchFamily="18" charset="0"/>
                                      </a:rPr>
                                      <m:t>−</m:t>
                                    </m:r>
                                  </m:sup>
                                </m:sSup>
                              </m:e>
                            </m:d>
                            <m:r>
                              <a:rPr lang="de-DE" i="1">
                                <a:solidFill>
                                  <a:prstClr val="black"/>
                                </a:solidFill>
                                <a:latin typeface="Cambria Math" panose="02040503050406030204" pitchFamily="18" charset="0"/>
                              </a:rPr>
                              <m:t>=0      </m:t>
                            </m:r>
                          </m:e>
                        </m:mr>
                        <m:mr>
                          <m:e>
                            <m:r>
                              <a:rPr lang="de-DE" i="1">
                                <a:solidFill>
                                  <a:prstClr val="black"/>
                                </a:solidFill>
                                <a:latin typeface="Cambria Math" panose="02040503050406030204" pitchFamily="18" charset="0"/>
                              </a:rPr>
                              <m:t>𝐸</m:t>
                            </m:r>
                            <m:d>
                              <m:dPr>
                                <m:ctrlPr>
                                  <a:rPr lang="de-DE" i="1">
                                    <a:solidFill>
                                      <a:prstClr val="black"/>
                                    </a:solidFill>
                                    <a:latin typeface="Cambria Math" panose="02040503050406030204" pitchFamily="18" charset="0"/>
                                  </a:rPr>
                                </m:ctrlPr>
                              </m:dPr>
                              <m:e>
                                <m:sSup>
                                  <m:sSupPr>
                                    <m:ctrlPr>
                                      <a:rPr lang="de-DE" i="1">
                                        <a:solidFill>
                                          <a:prstClr val="black"/>
                                        </a:solidFill>
                                        <a:latin typeface="Cambria Math" panose="02040503050406030204" pitchFamily="18" charset="0"/>
                                      </a:rPr>
                                    </m:ctrlPr>
                                  </m:sSupPr>
                                  <m:e>
                                    <m:r>
                                      <a:rPr lang="de-DE" i="1">
                                        <a:solidFill>
                                          <a:prstClr val="black"/>
                                        </a:solidFill>
                                        <a:latin typeface="Cambria Math" panose="02040503050406030204" pitchFamily="18" charset="0"/>
                                      </a:rPr>
                                      <m:t>𝑝</m:t>
                                    </m:r>
                                  </m:e>
                                  <m:sup>
                                    <m:r>
                                      <a:rPr lang="de-DE" i="1">
                                        <a:solidFill>
                                          <a:prstClr val="black"/>
                                        </a:solidFill>
                                        <a:latin typeface="Cambria Math" panose="02040503050406030204" pitchFamily="18" charset="0"/>
                                      </a:rPr>
                                      <m:t>+</m:t>
                                    </m:r>
                                  </m:sup>
                                </m:sSup>
                              </m:e>
                            </m:d>
                            <m:r>
                              <a:rPr lang="de-DE" i="1">
                                <a:solidFill>
                                  <a:prstClr val="black"/>
                                </a:solidFill>
                                <a:latin typeface="Cambria Math" panose="02040503050406030204" pitchFamily="18" charset="0"/>
                              </a:rPr>
                              <m:t>+</m:t>
                            </m:r>
                            <m:r>
                              <a:rPr lang="de-DE" i="1">
                                <a:solidFill>
                                  <a:prstClr val="black"/>
                                </a:solidFill>
                                <a:latin typeface="Cambria Math" panose="02040503050406030204" pitchFamily="18" charset="0"/>
                              </a:rPr>
                              <m:t>𝐸</m:t>
                            </m:r>
                            <m:d>
                              <m:dPr>
                                <m:ctrlPr>
                                  <a:rPr lang="de-DE" i="1">
                                    <a:solidFill>
                                      <a:prstClr val="black"/>
                                    </a:solidFill>
                                    <a:latin typeface="Cambria Math" panose="02040503050406030204" pitchFamily="18" charset="0"/>
                                  </a:rPr>
                                </m:ctrlPr>
                              </m:dPr>
                              <m:e>
                                <m:sSup>
                                  <m:sSupPr>
                                    <m:ctrlPr>
                                      <a:rPr lang="de-DE" i="1">
                                        <a:solidFill>
                                          <a:prstClr val="black"/>
                                        </a:solidFill>
                                        <a:latin typeface="Cambria Math" panose="02040503050406030204" pitchFamily="18" charset="0"/>
                                      </a:rPr>
                                    </m:ctrlPr>
                                  </m:sSupPr>
                                  <m:e>
                                    <m:r>
                                      <a:rPr lang="de-DE" i="1">
                                        <a:solidFill>
                                          <a:prstClr val="black"/>
                                        </a:solidFill>
                                        <a:latin typeface="Cambria Math" panose="02040503050406030204" pitchFamily="18" charset="0"/>
                                      </a:rPr>
                                      <m:t>𝛽</m:t>
                                    </m:r>
                                  </m:e>
                                  <m:sup>
                                    <m:r>
                                      <a:rPr lang="de-DE" i="1">
                                        <a:solidFill>
                                          <a:prstClr val="black"/>
                                        </a:solidFill>
                                        <a:latin typeface="Cambria Math" panose="02040503050406030204" pitchFamily="18" charset="0"/>
                                      </a:rPr>
                                      <m:t>−</m:t>
                                    </m:r>
                                  </m:sup>
                                </m:sSup>
                              </m:e>
                            </m:d>
                            <m:r>
                              <a:rPr lang="de-DE" i="1">
                                <a:solidFill>
                                  <a:prstClr val="black"/>
                                </a:solidFill>
                                <a:latin typeface="Cambria Math" panose="02040503050406030204" pitchFamily="18" charset="0"/>
                              </a:rPr>
                              <m:t>=</m:t>
                            </m:r>
                            <m:r>
                              <a:rPr lang="de-DE" i="1">
                                <a:solidFill>
                                  <a:prstClr val="black"/>
                                </a:solidFill>
                                <a:latin typeface="Cambria Math" panose="02040503050406030204" pitchFamily="18" charset="0"/>
                              </a:rPr>
                              <m:t>𝐸</m:t>
                            </m:r>
                            <m:d>
                              <m:dPr>
                                <m:ctrlPr>
                                  <a:rPr lang="de-DE" i="1">
                                    <a:solidFill>
                                      <a:prstClr val="black"/>
                                    </a:solidFill>
                                    <a:latin typeface="Cambria Math" panose="02040503050406030204" pitchFamily="18" charset="0"/>
                                  </a:rPr>
                                </m:ctrlPr>
                              </m:dPr>
                              <m:e>
                                <m:r>
                                  <a:rPr lang="de-DE" i="1">
                                    <a:solidFill>
                                      <a:prstClr val="black"/>
                                    </a:solidFill>
                                    <a:latin typeface="Cambria Math" panose="02040503050406030204" pitchFamily="18" charset="0"/>
                                  </a:rPr>
                                  <m:t>𝑛</m:t>
                                </m:r>
                              </m:e>
                            </m:d>
                          </m:e>
                        </m:mr>
                      </m:m>
                    </m:oMath>
                  </m:oMathPara>
                </a14:m>
                <a:endParaRPr lang="de-DE" dirty="0">
                  <a:solidFill>
                    <a:prstClr val="black"/>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630730" y="4021393"/>
                <a:ext cx="2528897" cy="1092030"/>
              </a:xfrm>
              <a:prstGeom prst="rect">
                <a:avLst/>
              </a:prstGeom>
              <a:blipFill rotWithShape="0">
                <a:blip r:embed="rId6"/>
                <a:stretch>
                  <a:fillRect l="-1928" t="-335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147319" y="5245976"/>
                <a:ext cx="2323713" cy="369332"/>
              </a:xfrm>
              <a:prstGeom prst="rect">
                <a:avLst/>
              </a:prstGeom>
              <a:noFill/>
            </p:spPr>
            <p:txBody>
              <a:bodyPr wrap="none" rtlCol="0">
                <a:spAutoFit/>
              </a:bodyPr>
              <a:lstStyle/>
              <a:p>
                <a:r>
                  <a:rPr lang="de-DE" b="1" dirty="0">
                    <a:solidFill>
                      <a:srgbClr val="C00000"/>
                    </a:solidFill>
                    <a:latin typeface="Cambria Math" panose="02040503050406030204" pitchFamily="18" charset="0"/>
                    <a:ea typeface="Cambria Math" panose="02040503050406030204" pitchFamily="18" charset="0"/>
                  </a:rPr>
                  <a:t>⇒ </a:t>
                </a:r>
                <a14:m>
                  <m:oMath xmlns:m="http://schemas.openxmlformats.org/officeDocument/2006/math">
                    <m:sSup>
                      <m:sSupPr>
                        <m:ctrlPr>
                          <a:rPr lang="de-DE" b="1" i="1">
                            <a:solidFill>
                              <a:srgbClr val="C00000"/>
                            </a:solidFill>
                            <a:latin typeface="Cambria Math" panose="02040503050406030204" pitchFamily="18" charset="0"/>
                            <a:ea typeface="Cambria Math" panose="02040503050406030204" pitchFamily="18" charset="0"/>
                          </a:rPr>
                        </m:ctrlPr>
                      </m:sSupPr>
                      <m:e>
                        <m:r>
                          <a:rPr lang="de-DE" b="1" i="1">
                            <a:solidFill>
                              <a:srgbClr val="C00000"/>
                            </a:solidFill>
                            <a:latin typeface="Cambria Math" panose="02040503050406030204" pitchFamily="18" charset="0"/>
                            <a:ea typeface="Cambria Math" panose="02040503050406030204" pitchFamily="18" charset="0"/>
                          </a:rPr>
                          <m:t>𝜷</m:t>
                        </m:r>
                      </m:e>
                      <m:sup>
                        <m:r>
                          <a:rPr lang="de-DE" b="1" i="1">
                            <a:solidFill>
                              <a:srgbClr val="C00000"/>
                            </a:solidFill>
                            <a:latin typeface="Cambria Math" panose="02040503050406030204" pitchFamily="18" charset="0"/>
                            <a:ea typeface="Cambria Math" panose="02040503050406030204" pitchFamily="18" charset="0"/>
                          </a:rPr>
                          <m:t>−</m:t>
                        </m:r>
                      </m:sup>
                    </m:sSup>
                  </m:oMath>
                </a14:m>
                <a:r>
                  <a:rPr lang="de-DE" b="1" dirty="0">
                    <a:solidFill>
                      <a:srgbClr val="C00000"/>
                    </a:solidFill>
                  </a:rPr>
                  <a:t> </a:t>
                </a:r>
                <a:r>
                  <a:rPr lang="de-DE" b="1" dirty="0" err="1">
                    <a:solidFill>
                      <a:srgbClr val="C00000"/>
                    </a:solidFill>
                  </a:rPr>
                  <a:t>monoenergetic</a:t>
                </a:r>
                <a:r>
                  <a:rPr lang="de-DE" b="1" dirty="0">
                    <a:solidFill>
                      <a:srgbClr val="C00000"/>
                    </a:solidFill>
                  </a:rPr>
                  <a:t> !</a:t>
                </a:r>
              </a:p>
            </p:txBody>
          </p:sp>
        </mc:Choice>
        <mc:Fallback xmlns="">
          <p:sp>
            <p:nvSpPr>
              <p:cNvPr id="9" name="Textfeld 8"/>
              <p:cNvSpPr txBox="1">
                <a:spLocks noRot="1" noChangeAspect="1" noMove="1" noResize="1" noEditPoints="1" noAdjustHandles="1" noChangeArrowheads="1" noChangeShapeType="1" noTextEdit="1"/>
              </p:cNvSpPr>
              <p:nvPr/>
            </p:nvSpPr>
            <p:spPr>
              <a:xfrm>
                <a:off x="1147319" y="5245976"/>
                <a:ext cx="2323713" cy="369332"/>
              </a:xfrm>
              <a:prstGeom prst="rect">
                <a:avLst/>
              </a:prstGeom>
              <a:blipFill rotWithShape="0">
                <a:blip r:embed="rId7"/>
                <a:stretch>
                  <a:fillRect l="-2100" t="-13333" r="-2362" b="-2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938976" y="2177222"/>
                <a:ext cx="587020" cy="887935"/>
              </a:xfrm>
              <a:prstGeom prst="rect">
                <a:avLst/>
              </a:prstGeom>
              <a:noFill/>
            </p:spPr>
            <p:txBody>
              <a:bodyPr wrap="none" rtlCol="0">
                <a:spAutoFit/>
              </a:bodyPr>
              <a:lstStyle/>
              <a:p>
                <a:pPr algn="ctr"/>
                <a:r>
                  <a:rPr lang="de-DE" dirty="0">
                    <a:solidFill>
                      <a:srgbClr val="C00000"/>
                    </a:solidFill>
                  </a:rPr>
                  <a:t>Spin</a:t>
                </a:r>
              </a:p>
              <a:p>
                <a:pPr algn="ctr"/>
                <a14:m>
                  <m:oMathPara xmlns:m="http://schemas.openxmlformats.org/officeDocument/2006/math">
                    <m:oMathParaPr>
                      <m:jc m:val="centerGroup"/>
                    </m:oMathParaPr>
                    <m:oMath xmlns:m="http://schemas.openxmlformats.org/officeDocument/2006/math">
                      <m:f>
                        <m:fPr>
                          <m:ctrlPr>
                            <a:rPr lang="de-DE" b="1" i="1">
                              <a:solidFill>
                                <a:srgbClr val="C00000"/>
                              </a:solidFill>
                              <a:latin typeface="Cambria Math" panose="02040503050406030204" pitchFamily="18" charset="0"/>
                            </a:rPr>
                          </m:ctrlPr>
                        </m:fPr>
                        <m:num>
                          <m:r>
                            <a:rPr lang="de-DE" b="1" i="1">
                              <a:solidFill>
                                <a:srgbClr val="C00000"/>
                              </a:solidFill>
                              <a:latin typeface="Cambria Math" panose="02040503050406030204" pitchFamily="18" charset="0"/>
                            </a:rPr>
                            <m:t>𝟏</m:t>
                          </m:r>
                        </m:num>
                        <m:den>
                          <m:r>
                            <a:rPr lang="de-DE" b="1" i="1">
                              <a:solidFill>
                                <a:srgbClr val="C00000"/>
                              </a:solidFill>
                              <a:latin typeface="Cambria Math" panose="02040503050406030204" pitchFamily="18" charset="0"/>
                            </a:rPr>
                            <m:t>𝟐</m:t>
                          </m:r>
                        </m:den>
                      </m:f>
                    </m:oMath>
                  </m:oMathPara>
                </a14:m>
                <a:endParaRPr lang="de-DE" b="1" dirty="0">
                  <a:solidFill>
                    <a:srgbClr val="C00000"/>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938976" y="2177222"/>
                <a:ext cx="587020" cy="887935"/>
              </a:xfrm>
              <a:prstGeom prst="rect">
                <a:avLst/>
              </a:prstGeom>
              <a:blipFill rotWithShape="0">
                <a:blip r:embed="rId8"/>
                <a:stretch>
                  <a:fillRect l="-8333" t="-3425" r="-937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578943" y="1631530"/>
                <a:ext cx="587019" cy="1960537"/>
              </a:xfrm>
              <a:prstGeom prst="rect">
                <a:avLst/>
              </a:prstGeom>
              <a:noFill/>
            </p:spPr>
            <p:txBody>
              <a:bodyPr wrap="none" rtlCol="0">
                <a:spAutoFit/>
              </a:bodyPr>
              <a:lstStyle/>
              <a:p>
                <a:pPr algn="ctr"/>
                <a:r>
                  <a:rPr lang="de-DE" dirty="0">
                    <a:solidFill>
                      <a:srgbClr val="C00000"/>
                    </a:solidFill>
                  </a:rPr>
                  <a:t>Spin</a:t>
                </a:r>
              </a:p>
              <a:p>
                <a:pPr algn="ctr"/>
                <a14:m>
                  <m:oMathPara xmlns:m="http://schemas.openxmlformats.org/officeDocument/2006/math">
                    <m:oMathParaPr>
                      <m:jc m:val="centerGroup"/>
                    </m:oMathParaPr>
                    <m:oMath xmlns:m="http://schemas.openxmlformats.org/officeDocument/2006/math">
                      <m:f>
                        <m:fPr>
                          <m:ctrlPr>
                            <a:rPr lang="de-DE" b="1" i="1">
                              <a:solidFill>
                                <a:srgbClr val="C00000"/>
                              </a:solidFill>
                              <a:latin typeface="Cambria Math" panose="02040503050406030204" pitchFamily="18" charset="0"/>
                            </a:rPr>
                          </m:ctrlPr>
                        </m:fPr>
                        <m:num>
                          <m:r>
                            <a:rPr lang="de-DE" b="1" i="1">
                              <a:solidFill>
                                <a:srgbClr val="C00000"/>
                              </a:solidFill>
                              <a:latin typeface="Cambria Math" panose="02040503050406030204" pitchFamily="18" charset="0"/>
                            </a:rPr>
                            <m:t>𝟏</m:t>
                          </m:r>
                        </m:num>
                        <m:den>
                          <m:r>
                            <a:rPr lang="de-DE" b="1" i="1">
                              <a:solidFill>
                                <a:srgbClr val="C00000"/>
                              </a:solidFill>
                              <a:latin typeface="Cambria Math" panose="02040503050406030204" pitchFamily="18" charset="0"/>
                            </a:rPr>
                            <m:t>𝟐</m:t>
                          </m:r>
                        </m:den>
                      </m:f>
                    </m:oMath>
                  </m:oMathPara>
                </a14:m>
                <a:endParaRPr lang="de-DE" b="1" dirty="0">
                  <a:solidFill>
                    <a:srgbClr val="C00000"/>
                  </a:solidFill>
                </a:endParaRPr>
              </a:p>
              <a:p>
                <a:pPr algn="ctr"/>
                <a:endParaRPr lang="de-DE" b="1" dirty="0">
                  <a:solidFill>
                    <a:srgbClr val="C00000"/>
                  </a:solidFill>
                </a:endParaRPr>
              </a:p>
              <a:p>
                <a:pPr algn="ctr"/>
                <a:endParaRPr lang="de-DE" b="1" dirty="0">
                  <a:solidFill>
                    <a:srgbClr val="C00000"/>
                  </a:solidFill>
                </a:endParaRPr>
              </a:p>
              <a:p>
                <a:pPr algn="ctr"/>
                <a14:m>
                  <m:oMathPara xmlns:m="http://schemas.openxmlformats.org/officeDocument/2006/math">
                    <m:oMathParaPr>
                      <m:jc m:val="centerGroup"/>
                    </m:oMathParaPr>
                    <m:oMath xmlns:m="http://schemas.openxmlformats.org/officeDocument/2006/math">
                      <m:f>
                        <m:fPr>
                          <m:ctrlPr>
                            <a:rPr lang="de-DE" b="1" i="1">
                              <a:solidFill>
                                <a:srgbClr val="C00000"/>
                              </a:solidFill>
                              <a:latin typeface="Cambria Math" panose="02040503050406030204" pitchFamily="18" charset="0"/>
                            </a:rPr>
                          </m:ctrlPr>
                        </m:fPr>
                        <m:num>
                          <m:r>
                            <a:rPr lang="de-DE" b="1" i="1">
                              <a:solidFill>
                                <a:srgbClr val="C00000"/>
                              </a:solidFill>
                              <a:latin typeface="Cambria Math" panose="02040503050406030204" pitchFamily="18" charset="0"/>
                            </a:rPr>
                            <m:t>𝟏</m:t>
                          </m:r>
                        </m:num>
                        <m:den>
                          <m:r>
                            <a:rPr lang="de-DE" b="1" i="1">
                              <a:solidFill>
                                <a:srgbClr val="C00000"/>
                              </a:solidFill>
                              <a:latin typeface="Cambria Math" panose="02040503050406030204" pitchFamily="18" charset="0"/>
                            </a:rPr>
                            <m:t>𝟐</m:t>
                          </m:r>
                        </m:den>
                      </m:f>
                    </m:oMath>
                  </m:oMathPara>
                </a14:m>
                <a:endParaRPr lang="de-DE" b="1" dirty="0">
                  <a:solidFill>
                    <a:srgbClr val="C00000"/>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3578943" y="1631530"/>
                <a:ext cx="587019" cy="1960537"/>
              </a:xfrm>
              <a:prstGeom prst="rect">
                <a:avLst/>
              </a:prstGeom>
              <a:blipFill rotWithShape="0">
                <a:blip r:embed="rId9"/>
                <a:stretch>
                  <a:fillRect l="-8333" t="-1869" r="-9375"/>
                </a:stretch>
              </a:blipFill>
            </p:spPr>
            <p:txBody>
              <a:bodyPr/>
              <a:lstStyle/>
              <a:p>
                <a:r>
                  <a:rPr lang="de-DE">
                    <a:noFill/>
                  </a:rPr>
                  <a:t> </a:t>
                </a:r>
              </a:p>
            </p:txBody>
          </p:sp>
        </mc:Fallback>
      </mc:AlternateContent>
      <p:sp>
        <p:nvSpPr>
          <p:cNvPr id="12" name="Textfeld 11"/>
          <p:cNvSpPr txBox="1"/>
          <p:nvPr/>
        </p:nvSpPr>
        <p:spPr>
          <a:xfrm>
            <a:off x="7879680" y="5569119"/>
            <a:ext cx="1264320" cy="307777"/>
          </a:xfrm>
          <a:prstGeom prst="rect">
            <a:avLst/>
          </a:prstGeom>
          <a:noFill/>
        </p:spPr>
        <p:txBody>
          <a:bodyPr wrap="none" rtlCol="0">
            <a:spAutoFit/>
          </a:bodyPr>
          <a:lstStyle/>
          <a:p>
            <a:r>
              <a:rPr lang="de-DE" sz="1400" dirty="0">
                <a:solidFill>
                  <a:prstClr val="black"/>
                </a:solidFill>
                <a:effectLst>
                  <a:outerShdw blurRad="38100" dist="38100" dir="2700000" algn="tl">
                    <a:srgbClr val="000000">
                      <a:alpha val="43137"/>
                    </a:srgbClr>
                  </a:outerShdw>
                </a:effectLst>
              </a:rPr>
              <a:t>Wolfgang Pauli</a:t>
            </a:r>
          </a:p>
        </p:txBody>
      </p:sp>
      <p:sp>
        <p:nvSpPr>
          <p:cNvPr id="2"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Tree>
    <p:extLst>
      <p:ext uri="{BB962C8B-B14F-4D97-AF65-F5344CB8AC3E}">
        <p14:creationId xmlns:p14="http://schemas.microsoft.com/office/powerpoint/2010/main" val="857046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3</a:t>
            </a:fld>
            <a:endParaRPr lang="de-DE">
              <a:solidFill>
                <a:prstClr val="black">
                  <a:lumMod val="65000"/>
                  <a:lumOff val="35000"/>
                </a:prstClr>
              </a:solidFill>
            </a:endParaRPr>
          </a:p>
        </p:txBody>
      </p:sp>
      <p:sp>
        <p:nvSpPr>
          <p:cNvPr id="10"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4" name="Rechteck 3"/>
          <p:cNvSpPr/>
          <p:nvPr/>
        </p:nvSpPr>
        <p:spPr>
          <a:xfrm>
            <a:off x="39382" y="0"/>
            <a:ext cx="6240491"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Neutrino Hypothesis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1052513"/>
            <a:ext cx="3625850" cy="458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4" y="906976"/>
            <a:ext cx="5724525"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feld 12"/>
          <p:cNvSpPr txBox="1"/>
          <p:nvPr/>
        </p:nvSpPr>
        <p:spPr>
          <a:xfrm>
            <a:off x="7879680" y="5569119"/>
            <a:ext cx="1264320" cy="307777"/>
          </a:xfrm>
          <a:prstGeom prst="rect">
            <a:avLst/>
          </a:prstGeom>
          <a:noFill/>
        </p:spPr>
        <p:txBody>
          <a:bodyPr wrap="none" rtlCol="0">
            <a:spAutoFit/>
          </a:bodyPr>
          <a:lstStyle/>
          <a:p>
            <a:r>
              <a:rPr lang="de-DE" sz="1400" dirty="0">
                <a:solidFill>
                  <a:prstClr val="black"/>
                </a:solidFill>
                <a:effectLst>
                  <a:outerShdw blurRad="38100" dist="38100" dir="2700000" algn="tl">
                    <a:srgbClr val="000000">
                      <a:alpha val="43137"/>
                    </a:srgbClr>
                  </a:outerShdw>
                </a:effectLst>
              </a:rPr>
              <a:t>Wolfgang Pauli</a:t>
            </a:r>
          </a:p>
        </p:txBody>
      </p:sp>
      <p:sp>
        <p:nvSpPr>
          <p:cNvPr id="14" name="Textfeld 13"/>
          <p:cNvSpPr txBox="1"/>
          <p:nvPr/>
        </p:nvSpPr>
        <p:spPr>
          <a:xfrm>
            <a:off x="907215" y="5979002"/>
            <a:ext cx="7329571" cy="369332"/>
          </a:xfrm>
          <a:prstGeom prst="rect">
            <a:avLst/>
          </a:prstGeom>
          <a:noFill/>
        </p:spPr>
        <p:txBody>
          <a:bodyPr wrap="none" rtlCol="0">
            <a:spAutoFit/>
          </a:bodyPr>
          <a:lstStyle/>
          <a:p>
            <a:pPr algn="ctr"/>
            <a:r>
              <a:rPr lang="de-DE" dirty="0">
                <a:solidFill>
                  <a:prstClr val="black"/>
                </a:solidFill>
              </a:rPr>
              <a:t>1930 1</a:t>
            </a:r>
            <a:r>
              <a:rPr lang="de-DE" baseline="30000" dirty="0">
                <a:solidFill>
                  <a:prstClr val="black"/>
                </a:solidFill>
              </a:rPr>
              <a:t>st</a:t>
            </a:r>
            <a:r>
              <a:rPr lang="de-DE" dirty="0">
                <a:solidFill>
                  <a:prstClr val="black"/>
                </a:solidFill>
              </a:rPr>
              <a:t> </a:t>
            </a:r>
            <a:r>
              <a:rPr lang="de-DE" dirty="0" err="1">
                <a:solidFill>
                  <a:prstClr val="black"/>
                </a:solidFill>
              </a:rPr>
              <a:t>idea</a:t>
            </a:r>
            <a:r>
              <a:rPr lang="de-DE" dirty="0">
                <a:solidFill>
                  <a:prstClr val="black"/>
                </a:solidFill>
              </a:rPr>
              <a:t>     --     1932 Fermi </a:t>
            </a:r>
            <a:r>
              <a:rPr lang="de-DE" dirty="0" err="1">
                <a:solidFill>
                  <a:prstClr val="black"/>
                </a:solidFill>
              </a:rPr>
              <a:t>calculates</a:t>
            </a:r>
            <a:r>
              <a:rPr lang="de-DE" dirty="0">
                <a:solidFill>
                  <a:prstClr val="black"/>
                </a:solidFill>
              </a:rPr>
              <a:t> </a:t>
            </a:r>
            <a:r>
              <a:rPr lang="de-DE" dirty="0" err="1">
                <a:solidFill>
                  <a:prstClr val="black"/>
                </a:solidFill>
              </a:rPr>
              <a:t>spectrum</a:t>
            </a:r>
            <a:r>
              <a:rPr lang="de-DE" dirty="0">
                <a:solidFill>
                  <a:prstClr val="black"/>
                </a:solidFill>
              </a:rPr>
              <a:t>    --     1933 </a:t>
            </a:r>
            <a:r>
              <a:rPr lang="de-DE" dirty="0" err="1">
                <a:solidFill>
                  <a:prstClr val="black"/>
                </a:solidFill>
              </a:rPr>
              <a:t>publication</a:t>
            </a:r>
            <a:endParaRPr lang="de-DE" dirty="0">
              <a:solidFill>
                <a:prstClr val="black"/>
              </a:solidFill>
            </a:endParaRPr>
          </a:p>
        </p:txBody>
      </p:sp>
    </p:spTree>
    <p:extLst>
      <p:ext uri="{BB962C8B-B14F-4D97-AF65-F5344CB8AC3E}">
        <p14:creationId xmlns:p14="http://schemas.microsoft.com/office/powerpoint/2010/main" val="27733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4</a:t>
            </a:fld>
            <a:endParaRPr lang="de-DE">
              <a:solidFill>
                <a:prstClr val="black">
                  <a:lumMod val="65000"/>
                  <a:lumOff val="35000"/>
                </a:prstClr>
              </a:solidFill>
            </a:endParaRPr>
          </a:p>
        </p:txBody>
      </p:sp>
      <p:sp>
        <p:nvSpPr>
          <p:cNvPr id="10"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4" name="Rechteck 3"/>
          <p:cNvSpPr/>
          <p:nvPr/>
        </p:nvSpPr>
        <p:spPr>
          <a:xfrm>
            <a:off x="39382" y="0"/>
            <a:ext cx="6240491"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Neutrino Hypothesis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150" y="1052513"/>
            <a:ext cx="3625850" cy="458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4" y="906976"/>
            <a:ext cx="5724525"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feld 12"/>
          <p:cNvSpPr txBox="1"/>
          <p:nvPr/>
        </p:nvSpPr>
        <p:spPr>
          <a:xfrm>
            <a:off x="7879680" y="5569119"/>
            <a:ext cx="1264320" cy="307777"/>
          </a:xfrm>
          <a:prstGeom prst="rect">
            <a:avLst/>
          </a:prstGeom>
          <a:noFill/>
        </p:spPr>
        <p:txBody>
          <a:bodyPr wrap="none" rtlCol="0">
            <a:spAutoFit/>
          </a:bodyPr>
          <a:lstStyle/>
          <a:p>
            <a:r>
              <a:rPr lang="de-DE" sz="1400" dirty="0">
                <a:solidFill>
                  <a:prstClr val="black"/>
                </a:solidFill>
                <a:effectLst>
                  <a:outerShdw blurRad="38100" dist="38100" dir="2700000" algn="tl">
                    <a:srgbClr val="000000">
                      <a:alpha val="43137"/>
                    </a:srgbClr>
                  </a:outerShdw>
                </a:effectLst>
              </a:rPr>
              <a:t>Wolfgang Pauli</a:t>
            </a:r>
          </a:p>
        </p:txBody>
      </p:sp>
      <mc:AlternateContent xmlns:mc="http://schemas.openxmlformats.org/markup-compatibility/2006" xmlns:a14="http://schemas.microsoft.com/office/drawing/2010/main">
        <mc:Choice Requires="a14">
          <p:sp>
            <p:nvSpPr>
              <p:cNvPr id="14" name="Textfeld 13"/>
              <p:cNvSpPr txBox="1"/>
              <p:nvPr/>
            </p:nvSpPr>
            <p:spPr>
              <a:xfrm>
                <a:off x="1335931" y="5811857"/>
                <a:ext cx="6472156" cy="646331"/>
              </a:xfrm>
              <a:prstGeom prst="rect">
                <a:avLst/>
              </a:prstGeom>
              <a:noFill/>
            </p:spPr>
            <p:txBody>
              <a:bodyPr wrap="none" rtlCol="0">
                <a:spAutoFit/>
              </a:bodyPr>
              <a:lstStyle/>
              <a:p>
                <a:pPr algn="ctr"/>
                <a:r>
                  <a:rPr lang="de-DE" dirty="0">
                    <a:solidFill>
                      <a:prstClr val="black"/>
                    </a:solidFill>
                  </a:rPr>
                  <a:t>1934: Bethe/</a:t>
                </a:r>
                <a:r>
                  <a:rPr lang="de-DE" dirty="0" err="1">
                    <a:solidFill>
                      <a:prstClr val="black"/>
                    </a:solidFill>
                  </a:rPr>
                  <a:t>Peierls</a:t>
                </a:r>
                <a:r>
                  <a:rPr lang="de-DE" dirty="0">
                    <a:solidFill>
                      <a:prstClr val="black"/>
                    </a:solidFill>
                  </a:rPr>
                  <a:t> </a:t>
                </a:r>
                <a:r>
                  <a:rPr lang="de-DE" dirty="0" err="1">
                    <a:solidFill>
                      <a:prstClr val="black"/>
                    </a:solidFill>
                  </a:rPr>
                  <a:t>calculate</a:t>
                </a:r>
                <a:r>
                  <a:rPr lang="de-DE" dirty="0">
                    <a:solidFill>
                      <a:prstClr val="black"/>
                    </a:solidFill>
                  </a:rPr>
                  <a:t> total </a:t>
                </a:r>
                <a:r>
                  <a:rPr lang="de-DE" dirty="0" err="1">
                    <a:solidFill>
                      <a:prstClr val="black"/>
                    </a:solidFill>
                  </a:rPr>
                  <a:t>cross</a:t>
                </a:r>
                <a:r>
                  <a:rPr lang="de-DE" dirty="0">
                    <a:solidFill>
                      <a:prstClr val="black"/>
                    </a:solidFill>
                  </a:rPr>
                  <a:t> </a:t>
                </a:r>
                <a:r>
                  <a:rPr lang="de-DE" dirty="0" err="1">
                    <a:solidFill>
                      <a:prstClr val="black"/>
                    </a:solidFill>
                  </a:rPr>
                  <a:t>section</a:t>
                </a:r>
                <a:r>
                  <a:rPr lang="de-DE" dirty="0">
                    <a:solidFill>
                      <a:prstClr val="black"/>
                    </a:solidFill>
                  </a:rPr>
                  <a:t> </a:t>
                </a:r>
                <a14:m>
                  <m:oMath xmlns:m="http://schemas.openxmlformats.org/officeDocument/2006/math">
                    <m:r>
                      <a:rPr lang="de-DE" i="1">
                        <a:solidFill>
                          <a:prstClr val="black"/>
                        </a:solidFill>
                        <a:latin typeface="Cambria Math" panose="02040503050406030204" pitchFamily="18" charset="0"/>
                      </a:rPr>
                      <m:t>𝜎</m:t>
                    </m:r>
                    <m:r>
                      <a:rPr lang="de-DE" i="1">
                        <a:solidFill>
                          <a:prstClr val="black"/>
                        </a:solidFill>
                        <a:latin typeface="Cambria Math" panose="02040503050406030204" pitchFamily="18" charset="0"/>
                        <a:ea typeface="Cambria Math" panose="02040503050406030204" pitchFamily="18" charset="0"/>
                      </a:rPr>
                      <m:t>≈</m:t>
                    </m:r>
                    <m:sSup>
                      <m:sSupPr>
                        <m:ctrlPr>
                          <a:rPr lang="de-DE" i="1">
                            <a:solidFill>
                              <a:prstClr val="black"/>
                            </a:solidFill>
                            <a:latin typeface="Cambria Math" panose="02040503050406030204" pitchFamily="18" charset="0"/>
                            <a:ea typeface="Cambria Math" panose="02040503050406030204" pitchFamily="18" charset="0"/>
                          </a:rPr>
                        </m:ctrlPr>
                      </m:sSupPr>
                      <m:e>
                        <m:r>
                          <a:rPr lang="de-DE" i="1">
                            <a:solidFill>
                              <a:prstClr val="black"/>
                            </a:solidFill>
                            <a:latin typeface="Cambria Math" panose="02040503050406030204" pitchFamily="18" charset="0"/>
                            <a:ea typeface="Cambria Math" panose="02040503050406030204" pitchFamily="18" charset="0"/>
                          </a:rPr>
                          <m:t>10</m:t>
                        </m:r>
                      </m:e>
                      <m:sup>
                        <m:r>
                          <a:rPr lang="de-DE" i="1">
                            <a:solidFill>
                              <a:prstClr val="black"/>
                            </a:solidFill>
                            <a:latin typeface="Cambria Math" panose="02040503050406030204" pitchFamily="18" charset="0"/>
                            <a:ea typeface="Cambria Math" panose="02040503050406030204" pitchFamily="18" charset="0"/>
                          </a:rPr>
                          <m:t>−44</m:t>
                        </m:r>
                      </m:sup>
                    </m:sSup>
                    <m:r>
                      <a:rPr lang="de-DE" i="1">
                        <a:solidFill>
                          <a:prstClr val="black"/>
                        </a:solidFill>
                        <a:latin typeface="Cambria Math" panose="02040503050406030204" pitchFamily="18" charset="0"/>
                        <a:ea typeface="Cambria Math" panose="02040503050406030204" pitchFamily="18" charset="0"/>
                      </a:rPr>
                      <m:t> </m:t>
                    </m:r>
                    <m:r>
                      <m:rPr>
                        <m:sty m:val="p"/>
                      </m:rPr>
                      <a:rPr lang="de-DE">
                        <a:solidFill>
                          <a:prstClr val="black"/>
                        </a:solidFill>
                        <a:latin typeface="Cambria Math" panose="02040503050406030204" pitchFamily="18" charset="0"/>
                        <a:ea typeface="Cambria Math" panose="02040503050406030204" pitchFamily="18" charset="0"/>
                      </a:rPr>
                      <m:t>c</m:t>
                    </m:r>
                    <m:sSup>
                      <m:sSupPr>
                        <m:ctrlPr>
                          <a:rPr lang="de-DE" i="1">
                            <a:solidFill>
                              <a:prstClr val="black"/>
                            </a:solidFill>
                            <a:latin typeface="Cambria Math" panose="02040503050406030204" pitchFamily="18" charset="0"/>
                            <a:ea typeface="Cambria Math" panose="02040503050406030204" pitchFamily="18" charset="0"/>
                          </a:rPr>
                        </m:ctrlPr>
                      </m:sSupPr>
                      <m:e>
                        <m:r>
                          <m:rPr>
                            <m:sty m:val="p"/>
                          </m:rPr>
                          <a:rPr lang="de-DE">
                            <a:solidFill>
                              <a:prstClr val="black"/>
                            </a:solidFill>
                            <a:latin typeface="Cambria Math" panose="02040503050406030204" pitchFamily="18" charset="0"/>
                            <a:ea typeface="Cambria Math" panose="02040503050406030204" pitchFamily="18" charset="0"/>
                          </a:rPr>
                          <m:t>m</m:t>
                        </m:r>
                      </m:e>
                      <m:sup>
                        <m:r>
                          <a:rPr lang="de-DE">
                            <a:solidFill>
                              <a:prstClr val="black"/>
                            </a:solidFill>
                            <a:latin typeface="Cambria Math" panose="02040503050406030204" pitchFamily="18" charset="0"/>
                            <a:ea typeface="Cambria Math" panose="02040503050406030204" pitchFamily="18" charset="0"/>
                          </a:rPr>
                          <m:t>2</m:t>
                        </m:r>
                      </m:sup>
                    </m:sSup>
                  </m:oMath>
                </a14:m>
                <a:endParaRPr lang="de-DE" dirty="0">
                  <a:solidFill>
                    <a:prstClr val="black"/>
                  </a:solidFill>
                </a:endParaRPr>
              </a:p>
              <a:p>
                <a:r>
                  <a:rPr lang="de-DE" dirty="0">
                    <a:solidFill>
                      <a:prstClr val="black"/>
                    </a:solidFill>
                  </a:rPr>
                  <a:t>	</a:t>
                </a:r>
                <a:r>
                  <a:rPr lang="de-DE" dirty="0" err="1">
                    <a:solidFill>
                      <a:prstClr val="black"/>
                    </a:solidFill>
                  </a:rPr>
                  <a:t>mean</a:t>
                </a:r>
                <a:r>
                  <a:rPr lang="de-DE" dirty="0">
                    <a:solidFill>
                      <a:prstClr val="black"/>
                    </a:solidFill>
                  </a:rPr>
                  <a:t> </a:t>
                </a:r>
                <a:r>
                  <a:rPr lang="de-DE" dirty="0" err="1">
                    <a:solidFill>
                      <a:prstClr val="black"/>
                    </a:solidFill>
                  </a:rPr>
                  <a:t>free</a:t>
                </a:r>
                <a:r>
                  <a:rPr lang="de-DE" dirty="0">
                    <a:solidFill>
                      <a:prstClr val="black"/>
                    </a:solidFill>
                  </a:rPr>
                  <a:t> </a:t>
                </a:r>
                <a:r>
                  <a:rPr lang="de-DE" dirty="0" err="1">
                    <a:solidFill>
                      <a:prstClr val="black"/>
                    </a:solidFill>
                  </a:rPr>
                  <a:t>path</a:t>
                </a:r>
                <a:r>
                  <a:rPr lang="de-DE" dirty="0">
                    <a:solidFill>
                      <a:prstClr val="black"/>
                    </a:solidFill>
                  </a:rPr>
                  <a:t> in </a:t>
                </a:r>
                <a:r>
                  <a:rPr lang="de-DE" dirty="0" err="1">
                    <a:solidFill>
                      <a:prstClr val="black"/>
                    </a:solidFill>
                  </a:rPr>
                  <a:t>water</a:t>
                </a:r>
                <a:r>
                  <a:rPr lang="de-DE" dirty="0">
                    <a:solidFill>
                      <a:prstClr val="black"/>
                    </a:solidFill>
                  </a:rPr>
                  <a:t> </a:t>
                </a:r>
                <a14:m>
                  <m:oMath xmlns:m="http://schemas.openxmlformats.org/officeDocument/2006/math">
                    <m:r>
                      <a:rPr lang="de-DE" i="1">
                        <a:solidFill>
                          <a:prstClr val="black"/>
                        </a:solidFill>
                        <a:latin typeface="Cambria Math" panose="02040503050406030204" pitchFamily="18" charset="0"/>
                        <a:ea typeface="Cambria Math" panose="02040503050406030204" pitchFamily="18" charset="0"/>
                      </a:rPr>
                      <m:t>≈</m:t>
                    </m:r>
                  </m:oMath>
                </a14:m>
                <a:r>
                  <a:rPr lang="de-DE" dirty="0">
                    <a:solidFill>
                      <a:prstClr val="black"/>
                    </a:solidFill>
                  </a:rPr>
                  <a:t> 1000 light </a:t>
                </a:r>
                <a:r>
                  <a:rPr lang="de-DE" dirty="0" err="1">
                    <a:solidFill>
                      <a:prstClr val="black"/>
                    </a:solidFill>
                  </a:rPr>
                  <a:t>years</a:t>
                </a:r>
                <a:endParaRPr lang="de-DE" dirty="0">
                  <a:solidFill>
                    <a:prstClr val="black"/>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1335931" y="5811857"/>
                <a:ext cx="6472156" cy="646331"/>
              </a:xfrm>
              <a:prstGeom prst="rect">
                <a:avLst/>
              </a:prstGeom>
              <a:blipFill rotWithShape="0">
                <a:blip r:embed="rId4"/>
                <a:stretch>
                  <a:fillRect t="-4717" b="-14151"/>
                </a:stretch>
              </a:blipFill>
            </p:spPr>
            <p:txBody>
              <a:bodyPr/>
              <a:lstStyle/>
              <a:p>
                <a:r>
                  <a:rPr lang="de-DE">
                    <a:noFill/>
                  </a:rPr>
                  <a:t> </a:t>
                </a:r>
              </a:p>
            </p:txBody>
          </p:sp>
        </mc:Fallback>
      </mc:AlternateContent>
      <p:sp>
        <p:nvSpPr>
          <p:cNvPr id="6" name="Abgerundetes Rechteck 5"/>
          <p:cNvSpPr/>
          <p:nvPr/>
        </p:nvSpPr>
        <p:spPr>
          <a:xfrm>
            <a:off x="1494503" y="2212258"/>
            <a:ext cx="3136491" cy="1828800"/>
          </a:xfrm>
          <a:prstGeom prst="roundRect">
            <a:avLst/>
          </a:prstGeom>
          <a:solidFill>
            <a:schemeClr val="bg1">
              <a:lumMod val="85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prstClr val="black"/>
                </a:solidFill>
              </a:rPr>
              <a:t>Pauli </a:t>
            </a:r>
            <a:r>
              <a:rPr lang="de-DE" dirty="0" err="1">
                <a:solidFill>
                  <a:prstClr val="black"/>
                </a:solidFill>
              </a:rPr>
              <a:t>around</a:t>
            </a:r>
            <a:r>
              <a:rPr lang="de-DE" dirty="0">
                <a:solidFill>
                  <a:prstClr val="black"/>
                </a:solidFill>
              </a:rPr>
              <a:t> 1950</a:t>
            </a:r>
          </a:p>
          <a:p>
            <a:pPr algn="ctr">
              <a:spcAft>
                <a:spcPts val="600"/>
              </a:spcAft>
            </a:pPr>
            <a:r>
              <a:rPr lang="de-DE" sz="1400" dirty="0">
                <a:solidFill>
                  <a:prstClr val="black"/>
                </a:solidFill>
              </a:rPr>
              <a:t>(</a:t>
            </a:r>
            <a:r>
              <a:rPr lang="de-DE" sz="1400" dirty="0" err="1">
                <a:solidFill>
                  <a:prstClr val="black"/>
                </a:solidFill>
              </a:rPr>
              <a:t>during</a:t>
            </a:r>
            <a:r>
              <a:rPr lang="de-DE" sz="1400" dirty="0">
                <a:solidFill>
                  <a:prstClr val="black"/>
                </a:solidFill>
              </a:rPr>
              <a:t> a </a:t>
            </a:r>
            <a:r>
              <a:rPr lang="de-DE" sz="1400" dirty="0" err="1">
                <a:solidFill>
                  <a:prstClr val="black"/>
                </a:solidFill>
              </a:rPr>
              <a:t>visit</a:t>
            </a:r>
            <a:r>
              <a:rPr lang="de-DE" sz="1400" dirty="0">
                <a:solidFill>
                  <a:prstClr val="black"/>
                </a:solidFill>
              </a:rPr>
              <a:t> </a:t>
            </a:r>
            <a:r>
              <a:rPr lang="de-DE" sz="1400" dirty="0" err="1">
                <a:solidFill>
                  <a:prstClr val="black"/>
                </a:solidFill>
              </a:rPr>
              <a:t>to</a:t>
            </a:r>
            <a:r>
              <a:rPr lang="de-DE" sz="1400" dirty="0">
                <a:solidFill>
                  <a:prstClr val="black"/>
                </a:solidFill>
              </a:rPr>
              <a:t> </a:t>
            </a:r>
            <a:r>
              <a:rPr lang="de-DE" sz="1400" dirty="0" err="1">
                <a:solidFill>
                  <a:prstClr val="black"/>
                </a:solidFill>
              </a:rPr>
              <a:t>CalTech</a:t>
            </a:r>
            <a:r>
              <a:rPr lang="de-DE" sz="1400" dirty="0">
                <a:solidFill>
                  <a:prstClr val="black"/>
                </a:solidFill>
              </a:rPr>
              <a:t>)</a:t>
            </a:r>
          </a:p>
          <a:p>
            <a:pPr>
              <a:spcAft>
                <a:spcPts val="600"/>
              </a:spcAft>
              <a:buClr>
                <a:srgbClr val="FFFFFF"/>
              </a:buClr>
              <a:buFont typeface="Comic Sans MS" panose="030F0702030302020204" pitchFamily="66" charset="0"/>
              <a:buNone/>
            </a:pPr>
            <a:r>
              <a:rPr lang="de-DE" altLang="de-DE" sz="1600" dirty="0">
                <a:solidFill>
                  <a:prstClr val="black"/>
                </a:solidFill>
                <a:latin typeface="Comic Sans MS" panose="030F0702030302020204" pitchFamily="66" charset="0"/>
              </a:rPr>
              <a:t>‘‘I </a:t>
            </a:r>
            <a:r>
              <a:rPr lang="de-DE" altLang="de-DE" sz="1600" dirty="0" err="1">
                <a:solidFill>
                  <a:prstClr val="black"/>
                </a:solidFill>
                <a:latin typeface="Comic Sans MS" panose="030F0702030302020204" pitchFamily="66" charset="0"/>
              </a:rPr>
              <a:t>have</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done</a:t>
            </a:r>
            <a:r>
              <a:rPr lang="de-DE" altLang="de-DE" sz="1600" dirty="0">
                <a:solidFill>
                  <a:prstClr val="black"/>
                </a:solidFill>
                <a:latin typeface="Comic Sans MS" panose="030F0702030302020204" pitchFamily="66" charset="0"/>
              </a:rPr>
              <a:t> a terrible </a:t>
            </a:r>
            <a:r>
              <a:rPr lang="de-DE" altLang="de-DE" sz="1600" dirty="0" err="1">
                <a:solidFill>
                  <a:prstClr val="black"/>
                </a:solidFill>
                <a:latin typeface="Comic Sans MS" panose="030F0702030302020204" pitchFamily="66" charset="0"/>
              </a:rPr>
              <a:t>thing</a:t>
            </a:r>
            <a:r>
              <a:rPr lang="de-DE" altLang="de-DE" sz="1600" dirty="0">
                <a:solidFill>
                  <a:prstClr val="black"/>
                </a:solidFill>
                <a:latin typeface="Comic Sans MS" panose="030F0702030302020204" pitchFamily="66" charset="0"/>
              </a:rPr>
              <a:t>. I </a:t>
            </a:r>
            <a:r>
              <a:rPr lang="de-DE" altLang="de-DE" sz="1600" dirty="0" err="1">
                <a:solidFill>
                  <a:prstClr val="black"/>
                </a:solidFill>
                <a:latin typeface="Comic Sans MS" panose="030F0702030302020204" pitchFamily="66" charset="0"/>
              </a:rPr>
              <a:t>have</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postulated</a:t>
            </a:r>
            <a:r>
              <a:rPr lang="de-DE" altLang="de-DE" sz="1600" dirty="0">
                <a:solidFill>
                  <a:prstClr val="black"/>
                </a:solidFill>
                <a:latin typeface="Comic Sans MS" panose="030F0702030302020204" pitchFamily="66" charset="0"/>
              </a:rPr>
              <a:t> a </a:t>
            </a:r>
            <a:r>
              <a:rPr lang="de-DE" altLang="de-DE" sz="1600" dirty="0" err="1">
                <a:solidFill>
                  <a:prstClr val="black"/>
                </a:solidFill>
                <a:latin typeface="Comic Sans MS" panose="030F0702030302020204" pitchFamily="66" charset="0"/>
              </a:rPr>
              <a:t>particle</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that</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cannot</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be</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detected</a:t>
            </a:r>
            <a:r>
              <a:rPr lang="de-DE" altLang="de-DE" sz="1600" dirty="0">
                <a:solidFill>
                  <a:prstClr val="black"/>
                </a:solidFill>
                <a:latin typeface="Comic Sans MS" panose="030F0702030302020204" pitchFamily="66" charset="0"/>
              </a:rPr>
              <a:t>.’’</a:t>
            </a:r>
          </a:p>
          <a:p>
            <a:pPr>
              <a:spcAft>
                <a:spcPts val="600"/>
              </a:spcAft>
              <a:buClr>
                <a:srgbClr val="FFFFFF"/>
              </a:buClr>
              <a:buFont typeface="Comic Sans MS" panose="030F0702030302020204" pitchFamily="66" charset="0"/>
              <a:buNone/>
            </a:pPr>
            <a:r>
              <a:rPr lang="de-DE" altLang="de-DE" sz="1600" dirty="0">
                <a:solidFill>
                  <a:prstClr val="black"/>
                </a:solidFill>
                <a:latin typeface="Comic Sans MS" panose="030F0702030302020204" pitchFamily="66" charset="0"/>
              </a:rPr>
              <a:t>	       </a:t>
            </a:r>
            <a:r>
              <a:rPr lang="de-DE" altLang="de-DE" sz="1400" dirty="0">
                <a:solidFill>
                  <a:srgbClr val="0000FF"/>
                </a:solidFill>
                <a:latin typeface="Wingdings" panose="05000000000000000000" pitchFamily="2" charset="2"/>
              </a:rPr>
              <a:t></a:t>
            </a:r>
            <a:r>
              <a:rPr lang="de-DE" altLang="de-DE" dirty="0">
                <a:solidFill>
                  <a:srgbClr val="0000FF"/>
                </a:solidFill>
                <a:latin typeface="Comic Sans MS" panose="030F0702030302020204" pitchFamily="66" charset="0"/>
              </a:rPr>
              <a:t> </a:t>
            </a:r>
            <a:r>
              <a:rPr lang="de-DE" altLang="de-DE" sz="1600" dirty="0">
                <a:solidFill>
                  <a:srgbClr val="0000FF"/>
                </a:solidFill>
                <a:latin typeface="Comic Sans MS" panose="030F0702030302020204" pitchFamily="66" charset="0"/>
              </a:rPr>
              <a:t>Poltergeist</a:t>
            </a:r>
          </a:p>
        </p:txBody>
      </p:sp>
    </p:spTree>
    <p:extLst>
      <p:ext uri="{BB962C8B-B14F-4D97-AF65-F5344CB8AC3E}">
        <p14:creationId xmlns:p14="http://schemas.microsoft.com/office/powerpoint/2010/main" val="47253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5</a:t>
            </a:fld>
            <a:endParaRPr lang="de-DE">
              <a:solidFill>
                <a:prstClr val="black">
                  <a:lumMod val="65000"/>
                  <a:lumOff val="35000"/>
                </a:prstClr>
              </a:solidFill>
            </a:endParaRPr>
          </a:p>
        </p:txBody>
      </p:sp>
      <p:sp>
        <p:nvSpPr>
          <p:cNvPr id="12"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4895850"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877888"/>
            <a:ext cx="4752975" cy="363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4" name="Text Box 4"/>
          <p:cNvSpPr txBox="1">
            <a:spLocks noChangeArrowheads="1"/>
          </p:cNvSpPr>
          <p:nvPr/>
        </p:nvSpPr>
        <p:spPr bwMode="auto">
          <a:xfrm>
            <a:off x="758825" y="1292225"/>
            <a:ext cx="2482068"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buClr>
                <a:srgbClr val="FFFFFF"/>
              </a:buClr>
              <a:buFont typeface="Comic Sans MS" panose="030F0702030302020204" pitchFamily="66" charset="0"/>
              <a:buNone/>
            </a:pPr>
            <a:r>
              <a:rPr lang="de-DE" altLang="de-DE" sz="1600" dirty="0" err="1" smtClean="0">
                <a:solidFill>
                  <a:prstClr val="black"/>
                </a:solidFill>
                <a:latin typeface="Comic Sans MS" panose="030F0702030302020204" pitchFamily="66" charset="0"/>
              </a:rPr>
              <a:t>Very</a:t>
            </a:r>
            <a:r>
              <a:rPr lang="de-DE" altLang="de-DE" sz="1600" dirty="0" smtClean="0">
                <a:solidFill>
                  <a:prstClr val="black"/>
                </a:solidFill>
                <a:latin typeface="Comic Sans MS" panose="030F0702030302020204" pitchFamily="66" charset="0"/>
              </a:rPr>
              <a:t> </a:t>
            </a:r>
            <a:r>
              <a:rPr lang="de-DE" altLang="de-DE" sz="1600" dirty="0" err="1" smtClean="0">
                <a:solidFill>
                  <a:prstClr val="black"/>
                </a:solidFill>
                <a:latin typeface="Comic Sans MS" panose="030F0702030302020204" pitchFamily="66" charset="0"/>
              </a:rPr>
              <a:t>first</a:t>
            </a:r>
            <a:r>
              <a:rPr lang="de-DE" altLang="de-DE" sz="1600" dirty="0" smtClean="0">
                <a:solidFill>
                  <a:prstClr val="black"/>
                </a:solidFill>
                <a:latin typeface="Comic Sans MS" panose="030F0702030302020204" pitchFamily="66" charset="0"/>
              </a:rPr>
              <a:t> </a:t>
            </a:r>
            <a:r>
              <a:rPr lang="de-DE" altLang="de-DE" sz="1600" dirty="0" err="1" smtClean="0">
                <a:solidFill>
                  <a:prstClr val="black"/>
                </a:solidFill>
                <a:latin typeface="Comic Sans MS" panose="030F0702030302020204" pitchFamily="66" charset="0"/>
              </a:rPr>
              <a:t>ideas</a:t>
            </a:r>
            <a:r>
              <a:rPr lang="de-DE" altLang="de-DE" sz="1600" dirty="0" smtClean="0">
                <a:solidFill>
                  <a:prstClr val="black"/>
                </a:solidFill>
                <a:latin typeface="Comic Sans MS" panose="030F0702030302020204" pitchFamily="66" charset="0"/>
              </a:rPr>
              <a:t>  </a:t>
            </a:r>
            <a:r>
              <a:rPr lang="de-DE" altLang="de-DE" sz="1600" dirty="0">
                <a:solidFill>
                  <a:prstClr val="black"/>
                </a:solidFill>
                <a:latin typeface="Comic Sans MS" panose="030F0702030302020204" pitchFamily="66" charset="0"/>
              </a:rPr>
              <a:t>~ 1950</a:t>
            </a:r>
          </a:p>
        </p:txBody>
      </p:sp>
      <p:sp>
        <p:nvSpPr>
          <p:cNvPr id="30726" name="Text Box 6"/>
          <p:cNvSpPr txBox="1">
            <a:spLocks noChangeArrowheads="1"/>
          </p:cNvSpPr>
          <p:nvPr/>
        </p:nvSpPr>
        <p:spPr bwMode="auto">
          <a:xfrm>
            <a:off x="5416550" y="165100"/>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solidFill>
                <a:prstClr val="black"/>
              </a:solidFill>
            </a:endParaRPr>
          </a:p>
        </p:txBody>
      </p:sp>
      <p:sp>
        <p:nvSpPr>
          <p:cNvPr id="30727" name="Text Box 7"/>
          <p:cNvSpPr txBox="1">
            <a:spLocks noChangeArrowheads="1"/>
          </p:cNvSpPr>
          <p:nvPr/>
        </p:nvSpPr>
        <p:spPr bwMode="auto">
          <a:xfrm>
            <a:off x="5207000" y="4555391"/>
            <a:ext cx="379653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buClr>
                <a:srgbClr val="FFFFFF"/>
              </a:buClr>
              <a:buFont typeface="Comic Sans MS" panose="030F0702030302020204" pitchFamily="66" charset="0"/>
              <a:buNone/>
            </a:pPr>
            <a:r>
              <a:rPr lang="de-DE" altLang="de-DE" sz="1600" dirty="0" smtClean="0">
                <a:solidFill>
                  <a:prstClr val="black"/>
                </a:solidFill>
                <a:latin typeface="Comic Sans MS" panose="030F0702030302020204" pitchFamily="66" charset="0"/>
              </a:rPr>
              <a:t>Search </a:t>
            </a:r>
            <a:r>
              <a:rPr lang="de-DE" altLang="de-DE" sz="1600" dirty="0" err="1" smtClean="0">
                <a:solidFill>
                  <a:prstClr val="black"/>
                </a:solidFill>
                <a:latin typeface="Comic Sans MS" panose="030F0702030302020204" pitchFamily="66" charset="0"/>
              </a:rPr>
              <a:t>for</a:t>
            </a:r>
            <a:r>
              <a:rPr lang="de-DE" altLang="de-DE" sz="1600" dirty="0" smtClean="0">
                <a:solidFill>
                  <a:prstClr val="black"/>
                </a:solidFill>
                <a:latin typeface="Comic Sans MS" panose="030F0702030302020204" pitchFamily="66" charset="0"/>
              </a:rPr>
              <a:t> intensive </a:t>
            </a:r>
            <a:r>
              <a:rPr lang="de-DE" altLang="de-DE" sz="1600" dirty="0" err="1" smtClean="0">
                <a:solidFill>
                  <a:prstClr val="black"/>
                </a:solidFill>
                <a:latin typeface="Comic Sans MS" panose="030F0702030302020204" pitchFamily="66" charset="0"/>
              </a:rPr>
              <a:t>neutrino</a:t>
            </a:r>
            <a:r>
              <a:rPr lang="de-DE" altLang="de-DE" sz="1600" dirty="0" smtClean="0">
                <a:solidFill>
                  <a:prstClr val="black"/>
                </a:solidFill>
                <a:latin typeface="Comic Sans MS" panose="030F0702030302020204" pitchFamily="66" charset="0"/>
              </a:rPr>
              <a:t> </a:t>
            </a:r>
            <a:r>
              <a:rPr lang="de-DE" altLang="de-DE" sz="1600" dirty="0" err="1" smtClean="0">
                <a:solidFill>
                  <a:prstClr val="black"/>
                </a:solidFill>
                <a:latin typeface="Comic Sans MS" panose="030F0702030302020204" pitchFamily="66" charset="0"/>
              </a:rPr>
              <a:t>sources</a:t>
            </a:r>
            <a:endParaRPr lang="de-DE" altLang="de-DE" sz="1600" dirty="0">
              <a:solidFill>
                <a:prstClr val="black"/>
              </a:solidFill>
              <a:latin typeface="Comic Sans MS" panose="030F0702030302020204" pitchFamily="66" charset="0"/>
            </a:endParaRPr>
          </a:p>
        </p:txBody>
      </p:sp>
      <p:sp>
        <p:nvSpPr>
          <p:cNvPr id="30728" name="Text Box 8"/>
          <p:cNvSpPr txBox="1">
            <a:spLocks noChangeArrowheads="1"/>
          </p:cNvSpPr>
          <p:nvPr/>
        </p:nvSpPr>
        <p:spPr bwMode="auto">
          <a:xfrm>
            <a:off x="-7938" y="2228850"/>
            <a:ext cx="164049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buClr>
                <a:srgbClr val="FFFFFF"/>
              </a:buClr>
              <a:buFont typeface="Comic Sans MS" panose="030F0702030302020204" pitchFamily="66" charset="0"/>
              <a:buNone/>
            </a:pPr>
            <a:r>
              <a:rPr lang="de-DE" altLang="de-DE" sz="1600" dirty="0">
                <a:solidFill>
                  <a:prstClr val="black"/>
                </a:solidFill>
                <a:latin typeface="Comic Sans MS" panose="030F0702030302020204" pitchFamily="66" charset="0"/>
              </a:rPr>
              <a:t>Cowan &amp; Reines</a:t>
            </a:r>
          </a:p>
        </p:txBody>
      </p:sp>
      <p:sp>
        <p:nvSpPr>
          <p:cNvPr id="10" name="Rechteck 9"/>
          <p:cNvSpPr/>
          <p:nvPr/>
        </p:nvSpPr>
        <p:spPr>
          <a:xfrm>
            <a:off x="39382" y="0"/>
            <a:ext cx="5970289"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Neutrino </a:t>
            </a:r>
            <a:r>
              <a:rPr lang="de-DE" sz="4800" b="1" cap="all" dirty="0" err="1">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Detection</a:t>
            </a:r>
            <a:endPar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endParaRPr>
          </a:p>
        </p:txBody>
      </p:sp>
      <p:sp>
        <p:nvSpPr>
          <p:cNvPr id="11" name="Abgerundetes Rechteck 10"/>
          <p:cNvSpPr/>
          <p:nvPr/>
        </p:nvSpPr>
        <p:spPr>
          <a:xfrm>
            <a:off x="1510122" y="6178089"/>
            <a:ext cx="6123756" cy="539032"/>
          </a:xfrm>
          <a:prstGeom prst="roundRect">
            <a:avLst/>
          </a:prstGeom>
          <a:solidFill>
            <a:schemeClr val="bg1">
              <a:lumMod val="85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buFont typeface="Comic Sans MS" panose="030F0702030302020204" pitchFamily="66" charset="0"/>
              <a:buNone/>
            </a:pPr>
            <a:r>
              <a:rPr lang="de-DE" altLang="de-DE" sz="1600" dirty="0">
                <a:solidFill>
                  <a:prstClr val="black"/>
                </a:solidFill>
                <a:latin typeface="Comic Sans MS" panose="030F0702030302020204" pitchFamily="66" charset="0"/>
              </a:rPr>
              <a:t>“but </a:t>
            </a:r>
            <a:r>
              <a:rPr lang="de-DE" altLang="de-DE" sz="1600" dirty="0" err="1">
                <a:solidFill>
                  <a:prstClr val="black"/>
                </a:solidFill>
                <a:latin typeface="Comic Sans MS" panose="030F0702030302020204" pitchFamily="66" charset="0"/>
              </a:rPr>
              <a:t>detector</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would</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be</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destroyed</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and</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with</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uncertain</a:t>
            </a:r>
            <a:r>
              <a:rPr lang="de-DE" altLang="de-DE" sz="1600" dirty="0">
                <a:solidFill>
                  <a:prstClr val="black"/>
                </a:solidFill>
                <a:latin typeface="Comic Sans MS" panose="030F0702030302020204" pitchFamily="66" charset="0"/>
              </a:rPr>
              <a:t> </a:t>
            </a:r>
            <a:r>
              <a:rPr lang="de-DE" altLang="de-DE" sz="1600" dirty="0" err="1">
                <a:solidFill>
                  <a:prstClr val="black"/>
                </a:solidFill>
                <a:latin typeface="Comic Sans MS" panose="030F0702030302020204" pitchFamily="66" charset="0"/>
              </a:rPr>
              <a:t>result</a:t>
            </a:r>
            <a:r>
              <a:rPr lang="de-DE" altLang="de-DE" sz="160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192903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z="1400">
                <a:solidFill>
                  <a:prstClr val="black"/>
                </a:solidFill>
              </a:rPr>
              <a:pPr/>
              <a:t>6</a:t>
            </a:fld>
            <a:endParaRPr lang="de-DE" sz="14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15498"/>
            <a:ext cx="4032448" cy="3122688"/>
          </a:xfrm>
          <a:prstGeom prst="rect">
            <a:avLst/>
          </a:prstGeom>
          <a:noFill/>
          <a:ln w="31750">
            <a:solidFill>
              <a:schemeClr val="tx1">
                <a:lumMod val="75000"/>
                <a:lumOff val="25000"/>
              </a:schemeClr>
            </a:solidFill>
            <a:miter lim="800000"/>
            <a:headEnd/>
            <a:tailEnd/>
          </a:ln>
          <a:effectLst>
            <a:outerShdw blurRad="50800" dist="76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42405"/>
            <a:ext cx="3276600" cy="2606675"/>
          </a:xfrm>
          <a:prstGeom prst="rect">
            <a:avLst/>
          </a:prstGeom>
          <a:noFill/>
          <a:ln w="31750">
            <a:solidFill>
              <a:schemeClr val="tx1">
                <a:lumMod val="75000"/>
                <a:lumOff val="25000"/>
              </a:schemeClr>
            </a:solidFill>
            <a:miter lim="800000"/>
            <a:headEnd/>
            <a:tailEnd/>
          </a:ln>
          <a:effectLst>
            <a:outerShdw blurRad="50800" dist="76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645024"/>
            <a:ext cx="3205163" cy="3101975"/>
          </a:xfrm>
          <a:prstGeom prst="rect">
            <a:avLst/>
          </a:prstGeom>
          <a:noFill/>
          <a:ln w="31750">
            <a:solidFill>
              <a:schemeClr val="tx1">
                <a:lumMod val="75000"/>
                <a:lumOff val="25000"/>
              </a:schemeClr>
            </a:solidFill>
            <a:miter lim="800000"/>
            <a:headEnd/>
            <a:tailEnd/>
          </a:ln>
          <a:effectLst>
            <a:outerShdw blurRad="50800" dist="762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feld 5"/>
          <p:cNvSpPr txBox="1"/>
          <p:nvPr/>
        </p:nvSpPr>
        <p:spPr>
          <a:xfrm>
            <a:off x="251520" y="908720"/>
            <a:ext cx="2728632" cy="646331"/>
          </a:xfrm>
          <a:prstGeom prst="rect">
            <a:avLst/>
          </a:prstGeom>
          <a:noFill/>
        </p:spPr>
        <p:txBody>
          <a:bodyPr wrap="none" rtlCol="0">
            <a:spAutoFit/>
          </a:bodyPr>
          <a:lstStyle/>
          <a:p>
            <a:r>
              <a:rPr lang="de-DE" dirty="0" err="1">
                <a:solidFill>
                  <a:prstClr val="black"/>
                </a:solidFill>
              </a:rPr>
              <a:t>Cowen</a:t>
            </a:r>
            <a:r>
              <a:rPr lang="de-DE" dirty="0">
                <a:solidFill>
                  <a:prstClr val="black"/>
                </a:solidFill>
              </a:rPr>
              <a:t> / </a:t>
            </a:r>
            <a:r>
              <a:rPr lang="de-DE" dirty="0" err="1">
                <a:solidFill>
                  <a:prstClr val="black"/>
                </a:solidFill>
              </a:rPr>
              <a:t>Reins</a:t>
            </a:r>
            <a:endParaRPr lang="de-DE" dirty="0">
              <a:solidFill>
                <a:prstClr val="black"/>
              </a:solidFill>
            </a:endParaRPr>
          </a:p>
          <a:p>
            <a:r>
              <a:rPr lang="de-DE" dirty="0">
                <a:solidFill>
                  <a:prstClr val="black"/>
                </a:solidFill>
              </a:rPr>
              <a:t>1.st </a:t>
            </a:r>
            <a:r>
              <a:rPr lang="de-DE" dirty="0" err="1">
                <a:solidFill>
                  <a:prstClr val="black"/>
                </a:solidFill>
              </a:rPr>
              <a:t>attempt</a:t>
            </a:r>
            <a:r>
              <a:rPr lang="de-DE" dirty="0">
                <a:solidFill>
                  <a:prstClr val="black"/>
                </a:solidFill>
              </a:rPr>
              <a:t>: </a:t>
            </a:r>
            <a:r>
              <a:rPr lang="de-DE" dirty="0" err="1">
                <a:solidFill>
                  <a:prstClr val="black"/>
                </a:solidFill>
              </a:rPr>
              <a:t>Hanford</a:t>
            </a:r>
            <a:r>
              <a:rPr lang="de-DE" dirty="0">
                <a:solidFill>
                  <a:prstClr val="black"/>
                </a:solidFill>
              </a:rPr>
              <a:t> 1953</a:t>
            </a:r>
          </a:p>
        </p:txBody>
      </p:sp>
      <p:sp>
        <p:nvSpPr>
          <p:cNvPr id="7" name="Textfeld 6"/>
          <p:cNvSpPr txBox="1"/>
          <p:nvPr/>
        </p:nvSpPr>
        <p:spPr>
          <a:xfrm>
            <a:off x="6732240" y="44624"/>
            <a:ext cx="2083391" cy="369332"/>
          </a:xfrm>
          <a:prstGeom prst="rect">
            <a:avLst/>
          </a:prstGeom>
          <a:noFill/>
        </p:spPr>
        <p:txBody>
          <a:bodyPr wrap="none" rtlCol="0">
            <a:spAutoFit/>
          </a:bodyPr>
          <a:lstStyle/>
          <a:p>
            <a:r>
              <a:rPr lang="de-DE" dirty="0">
                <a:solidFill>
                  <a:prstClr val="black"/>
                </a:solidFill>
              </a:rPr>
              <a:t>Project „Poltergeist“</a:t>
            </a:r>
          </a:p>
        </p:txBody>
      </p:sp>
      <p:sp>
        <p:nvSpPr>
          <p:cNvPr id="8" name="Textfeld 7"/>
          <p:cNvSpPr txBox="1"/>
          <p:nvPr/>
        </p:nvSpPr>
        <p:spPr>
          <a:xfrm>
            <a:off x="6918408" y="5818038"/>
            <a:ext cx="1622495" cy="923330"/>
          </a:xfrm>
          <a:prstGeom prst="rect">
            <a:avLst/>
          </a:prstGeom>
          <a:noFill/>
        </p:spPr>
        <p:txBody>
          <a:bodyPr wrap="none" rtlCol="0">
            <a:spAutoFit/>
          </a:bodyPr>
          <a:lstStyle/>
          <a:p>
            <a:r>
              <a:rPr lang="de-DE" dirty="0">
                <a:solidFill>
                  <a:prstClr val="black"/>
                </a:solidFill>
              </a:rPr>
              <a:t>„Herr Auge“</a:t>
            </a:r>
          </a:p>
          <a:p>
            <a:r>
              <a:rPr lang="de-DE" dirty="0">
                <a:solidFill>
                  <a:prstClr val="black"/>
                </a:solidFill>
              </a:rPr>
              <a:t>300l </a:t>
            </a:r>
            <a:r>
              <a:rPr lang="de-DE" dirty="0" err="1">
                <a:solidFill>
                  <a:prstClr val="black"/>
                </a:solidFill>
              </a:rPr>
              <a:t>scintillator</a:t>
            </a:r>
            <a:endParaRPr lang="de-DE" dirty="0">
              <a:solidFill>
                <a:prstClr val="black"/>
              </a:solidFill>
            </a:endParaRPr>
          </a:p>
          <a:p>
            <a:r>
              <a:rPr lang="de-DE" dirty="0">
                <a:solidFill>
                  <a:prstClr val="black"/>
                </a:solidFill>
              </a:rPr>
              <a:t>90 PMTs</a:t>
            </a:r>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3248025"/>
            <a:ext cx="28273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36788"/>
            <a:ext cx="7618413" cy="2384425"/>
          </a:xfrm>
          <a:prstGeom prst="rect">
            <a:avLst/>
          </a:prstGeom>
          <a:noFill/>
          <a:ln w="38100">
            <a:solidFill>
              <a:schemeClr val="tx1"/>
            </a:solidFill>
            <a:miter lim="800000"/>
            <a:headEnd/>
            <a:tailEnd/>
          </a:ln>
          <a:effectLst>
            <a:outerShdw blurRad="50800" dist="1016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hteck 14"/>
          <p:cNvSpPr/>
          <p:nvPr/>
        </p:nvSpPr>
        <p:spPr>
          <a:xfrm>
            <a:off x="39382" y="0"/>
            <a:ext cx="5970289"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Neutrino </a:t>
            </a:r>
            <a:r>
              <a:rPr lang="de-DE" sz="4800" b="1" cap="all" dirty="0" err="1">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Detection</a:t>
            </a:r>
            <a:endPar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endParaRPr>
          </a:p>
        </p:txBody>
      </p:sp>
      <p:sp>
        <p:nvSpPr>
          <p:cNvPr id="3" name="Datumsplatzhalter 2"/>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Tree>
    <p:extLst>
      <p:ext uri="{BB962C8B-B14F-4D97-AF65-F5344CB8AC3E}">
        <p14:creationId xmlns:p14="http://schemas.microsoft.com/office/powerpoint/2010/main" val="235250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1000"/>
                                        <p:tgtEl>
                                          <p:spTgt spid="1031"/>
                                        </p:tgtEl>
                                      </p:cBhvr>
                                    </p:animEffect>
                                    <p:anim calcmode="lin" valueType="num">
                                      <p:cBhvr>
                                        <p:cTn id="14" dur="1000" fill="hold"/>
                                        <p:tgtEl>
                                          <p:spTgt spid="1031"/>
                                        </p:tgtEl>
                                        <p:attrNameLst>
                                          <p:attrName>ppt_x</p:attrName>
                                        </p:attrNameLst>
                                      </p:cBhvr>
                                      <p:tavLst>
                                        <p:tav tm="0">
                                          <p:val>
                                            <p:strVal val="#ppt_x"/>
                                          </p:val>
                                        </p:tav>
                                        <p:tav tm="100000">
                                          <p:val>
                                            <p:strVal val="#ppt_x"/>
                                          </p:val>
                                        </p:tav>
                                      </p:tavLst>
                                    </p:anim>
                                    <p:anim calcmode="lin" valueType="num">
                                      <p:cBhvr>
                                        <p:cTn id="15"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eck 53"/>
          <p:cNvSpPr/>
          <p:nvPr/>
        </p:nvSpPr>
        <p:spPr>
          <a:xfrm>
            <a:off x="39382" y="0"/>
            <a:ext cx="5970289"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Neutrino </a:t>
            </a:r>
            <a:r>
              <a:rPr lang="de-DE" sz="4800" b="1" cap="all" dirty="0" err="1">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Detection</a:t>
            </a:r>
            <a:endPar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909" y="980728"/>
            <a:ext cx="4246563"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869160"/>
            <a:ext cx="25209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rade Verbindung 6"/>
          <p:cNvCxnSpPr/>
          <p:nvPr/>
        </p:nvCxnSpPr>
        <p:spPr>
          <a:xfrm flipH="1">
            <a:off x="4788024" y="3356992"/>
            <a:ext cx="936104" cy="20882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6660232" y="3645024"/>
            <a:ext cx="648742" cy="172819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8172400" y="2060848"/>
            <a:ext cx="774379" cy="369332"/>
          </a:xfrm>
          <a:prstGeom prst="rect">
            <a:avLst/>
          </a:prstGeom>
          <a:noFill/>
        </p:spPr>
        <p:txBody>
          <a:bodyPr wrap="none" rtlCol="0">
            <a:spAutoFit/>
          </a:bodyPr>
          <a:lstStyle/>
          <a:p>
            <a:r>
              <a:rPr lang="de-DE" b="1" dirty="0">
                <a:solidFill>
                  <a:srgbClr val="00B0F0"/>
                </a:solidFill>
              </a:rPr>
              <a:t>Target</a:t>
            </a:r>
          </a:p>
        </p:txBody>
      </p:sp>
      <p:cxnSp>
        <p:nvCxnSpPr>
          <p:cNvPr id="13" name="Gerade Verbindung 12"/>
          <p:cNvCxnSpPr>
            <a:stCxn id="9" idx="1"/>
          </p:cNvCxnSpPr>
          <p:nvPr/>
        </p:nvCxnSpPr>
        <p:spPr>
          <a:xfrm flipH="1">
            <a:off x="7668344" y="2245514"/>
            <a:ext cx="504056" cy="1846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8324800" y="2699628"/>
            <a:ext cx="774379" cy="369332"/>
          </a:xfrm>
          <a:prstGeom prst="rect">
            <a:avLst/>
          </a:prstGeom>
          <a:noFill/>
        </p:spPr>
        <p:txBody>
          <a:bodyPr wrap="none" rtlCol="0">
            <a:spAutoFit/>
          </a:bodyPr>
          <a:lstStyle/>
          <a:p>
            <a:r>
              <a:rPr lang="de-DE" b="1" dirty="0">
                <a:solidFill>
                  <a:srgbClr val="00B0F0"/>
                </a:solidFill>
              </a:rPr>
              <a:t>Target</a:t>
            </a:r>
          </a:p>
        </p:txBody>
      </p:sp>
      <p:cxnSp>
        <p:nvCxnSpPr>
          <p:cNvPr id="18" name="Gerade Verbindung 17"/>
          <p:cNvCxnSpPr>
            <a:stCxn id="17" idx="1"/>
          </p:cNvCxnSpPr>
          <p:nvPr/>
        </p:nvCxnSpPr>
        <p:spPr>
          <a:xfrm flipH="1">
            <a:off x="7668344" y="2884294"/>
            <a:ext cx="656456" cy="1033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902789" y="1700808"/>
            <a:ext cx="1205715" cy="369332"/>
          </a:xfrm>
          <a:prstGeom prst="rect">
            <a:avLst/>
          </a:prstGeom>
          <a:noFill/>
        </p:spPr>
        <p:txBody>
          <a:bodyPr wrap="none" rtlCol="0">
            <a:spAutoFit/>
          </a:bodyPr>
          <a:lstStyle/>
          <a:p>
            <a:r>
              <a:rPr lang="de-DE" b="1" dirty="0">
                <a:solidFill>
                  <a:srgbClr val="00B050"/>
                </a:solidFill>
              </a:rPr>
              <a:t>Szintillator</a:t>
            </a:r>
          </a:p>
        </p:txBody>
      </p:sp>
      <p:cxnSp>
        <p:nvCxnSpPr>
          <p:cNvPr id="20" name="Gerade Verbindung mit Pfeil 19"/>
          <p:cNvCxnSpPr>
            <a:stCxn id="16" idx="1"/>
          </p:cNvCxnSpPr>
          <p:nvPr/>
        </p:nvCxnSpPr>
        <p:spPr>
          <a:xfrm flipH="1">
            <a:off x="7524328" y="1885474"/>
            <a:ext cx="378461" cy="328682"/>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7956731" y="2987660"/>
            <a:ext cx="1205715" cy="369332"/>
          </a:xfrm>
          <a:prstGeom prst="rect">
            <a:avLst/>
          </a:prstGeom>
          <a:noFill/>
        </p:spPr>
        <p:txBody>
          <a:bodyPr wrap="none" rtlCol="0">
            <a:spAutoFit/>
          </a:bodyPr>
          <a:lstStyle/>
          <a:p>
            <a:r>
              <a:rPr lang="de-DE" b="1" dirty="0">
                <a:solidFill>
                  <a:srgbClr val="00B050"/>
                </a:solidFill>
              </a:rPr>
              <a:t>Szintillator</a:t>
            </a:r>
          </a:p>
        </p:txBody>
      </p:sp>
      <p:cxnSp>
        <p:nvCxnSpPr>
          <p:cNvPr id="24" name="Gerade Verbindung mit Pfeil 23"/>
          <p:cNvCxnSpPr/>
          <p:nvPr/>
        </p:nvCxnSpPr>
        <p:spPr>
          <a:xfrm flipH="1">
            <a:off x="7176797" y="3172326"/>
            <a:ext cx="779934" cy="236349"/>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7956376" y="2348880"/>
            <a:ext cx="1205715" cy="369332"/>
          </a:xfrm>
          <a:prstGeom prst="rect">
            <a:avLst/>
          </a:prstGeom>
          <a:noFill/>
        </p:spPr>
        <p:txBody>
          <a:bodyPr wrap="none" rtlCol="0">
            <a:spAutoFit/>
          </a:bodyPr>
          <a:lstStyle/>
          <a:p>
            <a:r>
              <a:rPr lang="de-DE" b="1" dirty="0">
                <a:solidFill>
                  <a:srgbClr val="00B050"/>
                </a:solidFill>
              </a:rPr>
              <a:t>Szintillator</a:t>
            </a:r>
          </a:p>
        </p:txBody>
      </p:sp>
      <p:cxnSp>
        <p:nvCxnSpPr>
          <p:cNvPr id="32" name="Gerade Verbindung mit Pfeil 31"/>
          <p:cNvCxnSpPr/>
          <p:nvPr/>
        </p:nvCxnSpPr>
        <p:spPr>
          <a:xfrm flipH="1">
            <a:off x="7668344" y="2524254"/>
            <a:ext cx="288033" cy="193958"/>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251520" y="2420888"/>
            <a:ext cx="3960440" cy="7920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2048" name="Rechteck 2047"/>
          <p:cNvSpPr/>
          <p:nvPr/>
        </p:nvSpPr>
        <p:spPr>
          <a:xfrm>
            <a:off x="251520" y="1401743"/>
            <a:ext cx="3960440" cy="1019145"/>
          </a:xfrm>
          <a:prstGeom prst="rect">
            <a:avLst/>
          </a:prstGeom>
          <a:solidFill>
            <a:srgbClr val="FF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7" name="Rechteck 36"/>
          <p:cNvSpPr/>
          <p:nvPr/>
        </p:nvSpPr>
        <p:spPr>
          <a:xfrm>
            <a:off x="251520" y="3212976"/>
            <a:ext cx="3960440" cy="1019145"/>
          </a:xfrm>
          <a:prstGeom prst="rect">
            <a:avLst/>
          </a:prstGeom>
          <a:solidFill>
            <a:srgbClr val="FF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049" name="Textfeld 2048"/>
          <p:cNvSpPr txBox="1"/>
          <p:nvPr/>
        </p:nvSpPr>
        <p:spPr>
          <a:xfrm>
            <a:off x="251520" y="2379395"/>
            <a:ext cx="1064715" cy="584775"/>
          </a:xfrm>
          <a:prstGeom prst="rect">
            <a:avLst/>
          </a:prstGeom>
          <a:noFill/>
        </p:spPr>
        <p:txBody>
          <a:bodyPr wrap="none" rtlCol="0">
            <a:spAutoFit/>
          </a:bodyPr>
          <a:lstStyle/>
          <a:p>
            <a:r>
              <a:rPr lang="de-DE" dirty="0">
                <a:solidFill>
                  <a:prstClr val="black"/>
                </a:solidFill>
              </a:rPr>
              <a:t>Target</a:t>
            </a:r>
          </a:p>
          <a:p>
            <a:r>
              <a:rPr lang="de-DE" sz="1400" dirty="0">
                <a:solidFill>
                  <a:prstClr val="black"/>
                </a:solidFill>
              </a:rPr>
              <a:t>(CdCl</a:t>
            </a:r>
            <a:r>
              <a:rPr lang="de-DE" sz="1400" baseline="-25000" dirty="0">
                <a:solidFill>
                  <a:prstClr val="black"/>
                </a:solidFill>
              </a:rPr>
              <a:t>2</a:t>
            </a:r>
            <a:r>
              <a:rPr lang="de-DE" sz="1400" dirty="0">
                <a:solidFill>
                  <a:prstClr val="black"/>
                </a:solidFill>
              </a:rPr>
              <a:t>+H</a:t>
            </a:r>
            <a:r>
              <a:rPr lang="de-DE" sz="1400" baseline="-25000" dirty="0">
                <a:solidFill>
                  <a:prstClr val="black"/>
                </a:solidFill>
              </a:rPr>
              <a:t>2</a:t>
            </a:r>
            <a:r>
              <a:rPr lang="de-DE" sz="1400" dirty="0">
                <a:solidFill>
                  <a:prstClr val="black"/>
                </a:solidFill>
              </a:rPr>
              <a:t>O)</a:t>
            </a:r>
          </a:p>
        </p:txBody>
      </p:sp>
      <p:sp>
        <p:nvSpPr>
          <p:cNvPr id="39" name="Textfeld 38"/>
          <p:cNvSpPr txBox="1"/>
          <p:nvPr/>
        </p:nvSpPr>
        <p:spPr>
          <a:xfrm>
            <a:off x="251520" y="1412776"/>
            <a:ext cx="1175258" cy="369332"/>
          </a:xfrm>
          <a:prstGeom prst="rect">
            <a:avLst/>
          </a:prstGeom>
          <a:noFill/>
        </p:spPr>
        <p:txBody>
          <a:bodyPr wrap="none" rtlCol="0">
            <a:spAutoFit/>
          </a:bodyPr>
          <a:lstStyle/>
          <a:p>
            <a:r>
              <a:rPr lang="de-DE" dirty="0">
                <a:solidFill>
                  <a:prstClr val="black"/>
                </a:solidFill>
              </a:rPr>
              <a:t>Szintillator</a:t>
            </a:r>
          </a:p>
        </p:txBody>
      </p:sp>
      <p:sp>
        <p:nvSpPr>
          <p:cNvPr id="40" name="Textfeld 39"/>
          <p:cNvSpPr txBox="1"/>
          <p:nvPr/>
        </p:nvSpPr>
        <p:spPr>
          <a:xfrm>
            <a:off x="251520" y="3851756"/>
            <a:ext cx="1175258" cy="369332"/>
          </a:xfrm>
          <a:prstGeom prst="rect">
            <a:avLst/>
          </a:prstGeom>
          <a:noFill/>
        </p:spPr>
        <p:txBody>
          <a:bodyPr wrap="none" rtlCol="0">
            <a:spAutoFit/>
          </a:bodyPr>
          <a:lstStyle/>
          <a:p>
            <a:r>
              <a:rPr lang="de-DE" dirty="0">
                <a:solidFill>
                  <a:prstClr val="black"/>
                </a:solidFill>
              </a:rPr>
              <a:t>Szintillator</a:t>
            </a:r>
          </a:p>
        </p:txBody>
      </p:sp>
      <p:grpSp>
        <p:nvGrpSpPr>
          <p:cNvPr id="2067" name="Gruppieren 2066"/>
          <p:cNvGrpSpPr/>
          <p:nvPr/>
        </p:nvGrpSpPr>
        <p:grpSpPr>
          <a:xfrm>
            <a:off x="1187624" y="2204864"/>
            <a:ext cx="2205155" cy="2811507"/>
            <a:chOff x="1187624" y="2852936"/>
            <a:chExt cx="2205155" cy="2811507"/>
          </a:xfrm>
        </p:grpSpPr>
        <p:sp>
          <p:nvSpPr>
            <p:cNvPr id="2057" name="Ellipse 2056"/>
            <p:cNvSpPr/>
            <p:nvPr/>
          </p:nvSpPr>
          <p:spPr>
            <a:xfrm>
              <a:off x="2501126" y="3248980"/>
              <a:ext cx="144000"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2059" name="Gerade Verbindung mit Pfeil 2058"/>
            <p:cNvCxnSpPr>
              <a:stCxn id="2057" idx="1"/>
            </p:cNvCxnSpPr>
            <p:nvPr/>
          </p:nvCxnSpPr>
          <p:spPr>
            <a:xfrm flipH="1" flipV="1">
              <a:off x="2339752" y="3140968"/>
              <a:ext cx="182462" cy="129103"/>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2061" name="Gerade Verbindung mit Pfeil 2060"/>
            <p:cNvCxnSpPr>
              <a:stCxn id="2057" idx="5"/>
            </p:cNvCxnSpPr>
            <p:nvPr/>
          </p:nvCxnSpPr>
          <p:spPr>
            <a:xfrm>
              <a:off x="2624038" y="3371905"/>
              <a:ext cx="111758" cy="273119"/>
            </a:xfrm>
            <a:prstGeom prst="straightConnector1">
              <a:avLst/>
            </a:prstGeom>
            <a:ln w="44450">
              <a:solidFill>
                <a:srgbClr val="FF00FF"/>
              </a:solidFill>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62" name="Textfeld 2061"/>
                <p:cNvSpPr txBox="1"/>
                <p:nvPr/>
              </p:nvSpPr>
              <p:spPr>
                <a:xfrm>
                  <a:off x="2267744" y="2852936"/>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solidFill>
                              <a:srgbClr val="666699"/>
                            </a:solidFill>
                            <a:latin typeface="Cambria Math"/>
                          </a:rPr>
                          <m:t>𝑛</m:t>
                        </m:r>
                      </m:oMath>
                    </m:oMathPara>
                  </a14:m>
                  <a:endParaRPr lang="de-DE" dirty="0">
                    <a:solidFill>
                      <a:srgbClr val="666699"/>
                    </a:solidFill>
                  </a:endParaRPr>
                </a:p>
              </p:txBody>
            </p:sp>
          </mc:Choice>
          <mc:Fallback xmlns="">
            <p:sp>
              <p:nvSpPr>
                <p:cNvPr id="2062" name="Textfeld 2061"/>
                <p:cNvSpPr txBox="1">
                  <a:spLocks noRot="1" noChangeAspect="1" noMove="1" noResize="1" noEditPoints="1" noAdjustHandles="1" noChangeArrowheads="1" noChangeShapeType="1" noTextEdit="1"/>
                </p:cNvSpPr>
                <p:nvPr/>
              </p:nvSpPr>
              <p:spPr>
                <a:xfrm>
                  <a:off x="2267744" y="2852936"/>
                  <a:ext cx="374590" cy="369332"/>
                </a:xfrm>
                <a:prstGeom prst="rect">
                  <a:avLst/>
                </a:prstGeom>
                <a:blipFill rotWithShape="1">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63" name="Textfeld 2062"/>
                <p:cNvSpPr txBox="1"/>
                <p:nvPr/>
              </p:nvSpPr>
              <p:spPr>
                <a:xfrm>
                  <a:off x="2636704" y="3140968"/>
                  <a:ext cx="4951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DE" i="1">
                                <a:solidFill>
                                  <a:srgbClr val="FF00FF"/>
                                </a:solidFill>
                                <a:latin typeface="Cambria Math" panose="02040503050406030204" pitchFamily="18" charset="0"/>
                              </a:rPr>
                            </m:ctrlPr>
                          </m:sSupPr>
                          <m:e>
                            <m:r>
                              <a:rPr lang="de-DE" i="1">
                                <a:solidFill>
                                  <a:srgbClr val="FF00FF"/>
                                </a:solidFill>
                                <a:latin typeface="Cambria Math"/>
                              </a:rPr>
                              <m:t>𝑒</m:t>
                            </m:r>
                          </m:e>
                          <m:sup>
                            <m:r>
                              <a:rPr lang="de-DE" i="1">
                                <a:solidFill>
                                  <a:srgbClr val="FF00FF"/>
                                </a:solidFill>
                                <a:latin typeface="Cambria Math"/>
                              </a:rPr>
                              <m:t>+</m:t>
                            </m:r>
                          </m:sup>
                        </m:sSup>
                      </m:oMath>
                    </m:oMathPara>
                  </a14:m>
                  <a:endParaRPr lang="de-DE" dirty="0">
                    <a:solidFill>
                      <a:prstClr val="black"/>
                    </a:solidFill>
                  </a:endParaRPr>
                </a:p>
              </p:txBody>
            </p:sp>
          </mc:Choice>
          <mc:Fallback xmlns="">
            <p:sp>
              <p:nvSpPr>
                <p:cNvPr id="2063" name="Textfeld 2062"/>
                <p:cNvSpPr txBox="1">
                  <a:spLocks noRot="1" noChangeAspect="1" noMove="1" noResize="1" noEditPoints="1" noAdjustHandles="1" noChangeArrowheads="1" noChangeShapeType="1" noTextEdit="1"/>
                </p:cNvSpPr>
                <p:nvPr/>
              </p:nvSpPr>
              <p:spPr>
                <a:xfrm>
                  <a:off x="2636704" y="3140968"/>
                  <a:ext cx="495136" cy="369332"/>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66" name="Textfeld 2065"/>
                <p:cNvSpPr txBox="1"/>
                <p:nvPr/>
              </p:nvSpPr>
              <p:spPr>
                <a:xfrm>
                  <a:off x="1187624" y="4941168"/>
                  <a:ext cx="2205155" cy="72327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de-DE" b="1" i="1">
                                <a:solidFill>
                                  <a:prstClr val="black"/>
                                </a:solidFill>
                                <a:latin typeface="Cambria Math" panose="02040503050406030204" pitchFamily="18" charset="0"/>
                              </a:rPr>
                            </m:ctrlPr>
                          </m:sSubPr>
                          <m:e>
                            <m:acc>
                              <m:accPr>
                                <m:chr m:val="̅"/>
                                <m:ctrlPr>
                                  <a:rPr lang="de-DE" b="1" i="1">
                                    <a:solidFill>
                                      <a:prstClr val="black"/>
                                    </a:solidFill>
                                    <a:latin typeface="Cambria Math" panose="02040503050406030204" pitchFamily="18" charset="0"/>
                                  </a:rPr>
                                </m:ctrlPr>
                              </m:accPr>
                              <m:e>
                                <m:r>
                                  <a:rPr lang="de-DE" b="1" i="1">
                                    <a:solidFill>
                                      <a:prstClr val="black"/>
                                    </a:solidFill>
                                    <a:latin typeface="Cambria Math"/>
                                  </a:rPr>
                                  <m:t>𝝂</m:t>
                                </m:r>
                              </m:e>
                            </m:acc>
                          </m:e>
                          <m:sub>
                            <m:r>
                              <a:rPr lang="de-DE" b="1" i="1">
                                <a:solidFill>
                                  <a:prstClr val="black"/>
                                </a:solidFill>
                                <a:latin typeface="Cambria Math"/>
                              </a:rPr>
                              <m:t>𝒆</m:t>
                            </m:r>
                          </m:sub>
                        </m:sSub>
                        <m:r>
                          <a:rPr lang="de-DE" b="1" i="1">
                            <a:solidFill>
                              <a:prstClr val="black"/>
                            </a:solidFill>
                            <a:latin typeface="Cambria Math"/>
                          </a:rPr>
                          <m:t>+</m:t>
                        </m:r>
                        <m:r>
                          <a:rPr lang="de-DE" b="1" i="1">
                            <a:solidFill>
                              <a:prstClr val="black"/>
                            </a:solidFill>
                            <a:latin typeface="Cambria Math"/>
                          </a:rPr>
                          <m:t>𝒑</m:t>
                        </m:r>
                        <m:r>
                          <a:rPr lang="de-DE" b="1" i="1">
                            <a:solidFill>
                              <a:prstClr val="black"/>
                            </a:solidFill>
                            <a:latin typeface="Cambria Math"/>
                            <a:ea typeface="Cambria Math"/>
                          </a:rPr>
                          <m:t>→</m:t>
                        </m:r>
                        <m:r>
                          <a:rPr lang="de-DE" b="1" i="1">
                            <a:solidFill>
                              <a:prstClr val="black"/>
                            </a:solidFill>
                            <a:latin typeface="Cambria Math"/>
                            <a:ea typeface="Cambria Math"/>
                          </a:rPr>
                          <m:t>𝒏</m:t>
                        </m:r>
                        <m:r>
                          <a:rPr lang="de-DE" b="1" i="1">
                            <a:solidFill>
                              <a:prstClr val="black"/>
                            </a:solidFill>
                            <a:latin typeface="Cambria Math"/>
                            <a:ea typeface="Cambria Math"/>
                          </a:rPr>
                          <m:t>+</m:t>
                        </m:r>
                        <m:sSup>
                          <m:sSupPr>
                            <m:ctrlPr>
                              <a:rPr lang="de-DE" b="1" i="1">
                                <a:solidFill>
                                  <a:prstClr val="black"/>
                                </a:solidFill>
                                <a:latin typeface="Cambria Math" panose="02040503050406030204" pitchFamily="18" charset="0"/>
                                <a:ea typeface="Cambria Math"/>
                              </a:rPr>
                            </m:ctrlPr>
                          </m:sSupPr>
                          <m:e>
                            <m:r>
                              <a:rPr lang="de-DE" b="1" i="1">
                                <a:solidFill>
                                  <a:prstClr val="black"/>
                                </a:solidFill>
                                <a:latin typeface="Cambria Math"/>
                                <a:ea typeface="Cambria Math"/>
                              </a:rPr>
                              <m:t>𝒆</m:t>
                            </m:r>
                          </m:e>
                          <m:sup>
                            <m:r>
                              <a:rPr lang="de-DE" b="1" i="1">
                                <a:solidFill>
                                  <a:prstClr val="black"/>
                                </a:solidFill>
                                <a:latin typeface="Cambria Math"/>
                                <a:ea typeface="Cambria Math"/>
                              </a:rPr>
                              <m:t>+</m:t>
                            </m:r>
                          </m:sup>
                        </m:sSup>
                      </m:oMath>
                    </m:oMathPara>
                  </a14:m>
                  <a:endParaRPr lang="de-DE" b="1" dirty="0">
                    <a:solidFill>
                      <a:prstClr val="black"/>
                    </a:solidFill>
                  </a:endParaRPr>
                </a:p>
                <a:p>
                  <a:pPr>
                    <a:spcBef>
                      <a:spcPts val="600"/>
                    </a:spcBef>
                  </a:pPr>
                  <a:r>
                    <a:rPr lang="de-DE" b="1" dirty="0">
                      <a:solidFill>
                        <a:prstClr val="black"/>
                      </a:solidFill>
                    </a:rPr>
                    <a:t>inverse </a:t>
                  </a:r>
                  <a:r>
                    <a:rPr lang="el-GR" b="1" dirty="0">
                      <a:solidFill>
                        <a:prstClr val="black"/>
                      </a:solidFill>
                    </a:rPr>
                    <a:t>β</a:t>
                  </a:r>
                  <a:r>
                    <a:rPr lang="de-DE" b="1" dirty="0">
                      <a:solidFill>
                        <a:prstClr val="black"/>
                      </a:solidFill>
                    </a:rPr>
                    <a:t>-</a:t>
                  </a:r>
                  <a:r>
                    <a:rPr lang="de-DE" b="1" dirty="0" err="1">
                      <a:solidFill>
                        <a:prstClr val="black"/>
                      </a:solidFill>
                    </a:rPr>
                    <a:t>decay</a:t>
                  </a:r>
                  <a:r>
                    <a:rPr lang="de-DE" b="1" dirty="0">
                      <a:solidFill>
                        <a:prstClr val="black"/>
                      </a:solidFill>
                    </a:rPr>
                    <a:t> (IBD)</a:t>
                  </a:r>
                </a:p>
              </p:txBody>
            </p:sp>
          </mc:Choice>
          <mc:Fallback xmlns="">
            <p:sp>
              <p:nvSpPr>
                <p:cNvPr id="2066" name="Textfeld 2065"/>
                <p:cNvSpPr txBox="1">
                  <a:spLocks noRot="1" noChangeAspect="1" noMove="1" noResize="1" noEditPoints="1" noAdjustHandles="1" noChangeArrowheads="1" noChangeShapeType="1" noTextEdit="1"/>
                </p:cNvSpPr>
                <p:nvPr/>
              </p:nvSpPr>
              <p:spPr>
                <a:xfrm>
                  <a:off x="1187624" y="4941168"/>
                  <a:ext cx="2205155" cy="723275"/>
                </a:xfrm>
                <a:prstGeom prst="rect">
                  <a:avLst/>
                </a:prstGeom>
                <a:blipFill rotWithShape="1">
                  <a:blip r:embed="rId7"/>
                  <a:stretch>
                    <a:fillRect l="-2486" r="-1381" b="-12605"/>
                  </a:stretch>
                </a:blipFill>
              </p:spPr>
              <p:txBody>
                <a:bodyPr/>
                <a:lstStyle/>
                <a:p>
                  <a:r>
                    <a:rPr lang="de-DE">
                      <a:noFill/>
                    </a:rPr>
                    <a:t> </a:t>
                  </a:r>
                </a:p>
              </p:txBody>
            </p:sp>
          </mc:Fallback>
        </mc:AlternateContent>
      </p:grpSp>
      <p:grpSp>
        <p:nvGrpSpPr>
          <p:cNvPr id="2073" name="Gruppieren 2072"/>
          <p:cNvGrpSpPr/>
          <p:nvPr/>
        </p:nvGrpSpPr>
        <p:grpSpPr>
          <a:xfrm>
            <a:off x="251520" y="2204864"/>
            <a:ext cx="3672408" cy="3393668"/>
            <a:chOff x="251520" y="2204864"/>
            <a:chExt cx="3672408" cy="3393668"/>
          </a:xfrm>
        </p:grpSpPr>
        <p:cxnSp>
          <p:nvCxnSpPr>
            <p:cNvPr id="2069" name="Gerade Verbindung mit Pfeil 2068"/>
            <p:cNvCxnSpPr/>
            <p:nvPr/>
          </p:nvCxnSpPr>
          <p:spPr>
            <a:xfrm flipV="1">
              <a:off x="2735796" y="2204864"/>
              <a:ext cx="1188132" cy="792088"/>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a:off x="2231740" y="2996952"/>
              <a:ext cx="504056" cy="432048"/>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2" name="Textfeld 2071"/>
                <p:cNvSpPr txBox="1"/>
                <p:nvPr/>
              </p:nvSpPr>
              <p:spPr>
                <a:xfrm>
                  <a:off x="251520" y="5229200"/>
                  <a:ext cx="2776016" cy="369332"/>
                </a:xfrm>
                <a:prstGeom prst="rect">
                  <a:avLst/>
                </a:prstGeom>
                <a:noFill/>
              </p:spPr>
              <p:txBody>
                <a:bodyPr wrap="none" rtlCol="0">
                  <a:spAutoFit/>
                </a:bodyPr>
                <a:lstStyle/>
                <a:p>
                  <a:r>
                    <a:rPr lang="de-DE" dirty="0">
                      <a:solidFill>
                        <a:prstClr val="black"/>
                      </a:solidFill>
                    </a:rPr>
                    <a:t>1. prompt </a:t>
                  </a:r>
                  <a:r>
                    <a:rPr lang="de-DE" dirty="0" err="1">
                      <a:solidFill>
                        <a:prstClr val="black"/>
                      </a:solidFill>
                    </a:rPr>
                    <a:t>event</a:t>
                  </a:r>
                  <a:r>
                    <a:rPr lang="de-DE" dirty="0">
                      <a:solidFill>
                        <a:prstClr val="black"/>
                      </a:solidFill>
                    </a:rPr>
                    <a:t>:   </a:t>
                  </a:r>
                  <a14:m>
                    <m:oMath xmlns:m="http://schemas.openxmlformats.org/officeDocument/2006/math">
                      <m:sSup>
                        <m:sSupPr>
                          <m:ctrlPr>
                            <a:rPr lang="de-DE" b="1" i="1">
                              <a:solidFill>
                                <a:prstClr val="black"/>
                              </a:solidFill>
                              <a:latin typeface="Cambria Math" panose="02040503050406030204" pitchFamily="18" charset="0"/>
                            </a:rPr>
                          </m:ctrlPr>
                        </m:sSupPr>
                        <m:e>
                          <m:r>
                            <a:rPr lang="de-DE" b="1" i="1">
                              <a:solidFill>
                                <a:prstClr val="black"/>
                              </a:solidFill>
                              <a:latin typeface="Cambria Math"/>
                            </a:rPr>
                            <m:t>𝒆</m:t>
                          </m:r>
                        </m:e>
                        <m:sup>
                          <m:r>
                            <a:rPr lang="de-DE" b="1" i="1">
                              <a:solidFill>
                                <a:prstClr val="black"/>
                              </a:solidFill>
                              <a:latin typeface="Cambria Math"/>
                            </a:rPr>
                            <m:t>+</m:t>
                          </m:r>
                        </m:sup>
                      </m:sSup>
                      <m:r>
                        <a:rPr lang="de-DE" b="1" i="1">
                          <a:solidFill>
                            <a:prstClr val="black"/>
                          </a:solidFill>
                          <a:latin typeface="Cambria Math"/>
                          <a:ea typeface="Cambria Math"/>
                        </a:rPr>
                        <m:t>→</m:t>
                      </m:r>
                      <m:r>
                        <a:rPr lang="de-DE" b="1" i="1">
                          <a:solidFill>
                            <a:prstClr val="black"/>
                          </a:solidFill>
                          <a:latin typeface="Cambria Math"/>
                          <a:ea typeface="Cambria Math"/>
                        </a:rPr>
                        <m:t>𝜸𝜸</m:t>
                      </m:r>
                    </m:oMath>
                  </a14:m>
                  <a:endParaRPr lang="de-DE" b="1" dirty="0">
                    <a:solidFill>
                      <a:prstClr val="black"/>
                    </a:solidFill>
                  </a:endParaRPr>
                </a:p>
              </p:txBody>
            </p:sp>
          </mc:Choice>
          <mc:Fallback xmlns="">
            <p:sp>
              <p:nvSpPr>
                <p:cNvPr id="2072" name="Textfeld 2071"/>
                <p:cNvSpPr txBox="1">
                  <a:spLocks noRot="1" noChangeAspect="1" noMove="1" noResize="1" noEditPoints="1" noAdjustHandles="1" noChangeArrowheads="1" noChangeShapeType="1" noTextEdit="1"/>
                </p:cNvSpPr>
                <p:nvPr/>
              </p:nvSpPr>
              <p:spPr>
                <a:xfrm>
                  <a:off x="251520" y="5229200"/>
                  <a:ext cx="2776016" cy="369332"/>
                </a:xfrm>
                <a:prstGeom prst="rect">
                  <a:avLst/>
                </a:prstGeom>
                <a:blipFill rotWithShape="1">
                  <a:blip r:embed="rId8"/>
                  <a:stretch>
                    <a:fillRect l="-1754" t="-8333" b="-26667"/>
                  </a:stretch>
                </a:blipFill>
              </p:spPr>
              <p:txBody>
                <a:bodyPr/>
                <a:lstStyle/>
                <a:p>
                  <a:r>
                    <a:rPr lang="de-DE">
                      <a:noFill/>
                    </a:rPr>
                    <a:t> </a:t>
                  </a:r>
                </a:p>
              </p:txBody>
            </p:sp>
          </mc:Fallback>
        </mc:AlternateContent>
      </p:grpSp>
      <p:grpSp>
        <p:nvGrpSpPr>
          <p:cNvPr id="36" name="Gruppieren 35"/>
          <p:cNvGrpSpPr/>
          <p:nvPr/>
        </p:nvGrpSpPr>
        <p:grpSpPr>
          <a:xfrm>
            <a:off x="251520" y="1700808"/>
            <a:ext cx="3634969" cy="4525471"/>
            <a:chOff x="251520" y="1700808"/>
            <a:chExt cx="3634969" cy="4525471"/>
          </a:xfrm>
        </p:grpSpPr>
        <p:cxnSp>
          <p:nvCxnSpPr>
            <p:cNvPr id="63" name="Gerade Verbindung mit Pfeil 62"/>
            <p:cNvCxnSpPr/>
            <p:nvPr/>
          </p:nvCxnSpPr>
          <p:spPr>
            <a:xfrm flipH="1">
              <a:off x="2290201" y="2494732"/>
              <a:ext cx="49551" cy="106176"/>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flipH="1">
              <a:off x="2123728" y="2604309"/>
              <a:ext cx="165232" cy="113903"/>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flipH="1" flipV="1">
              <a:off x="2041112" y="2661260"/>
              <a:ext cx="82616" cy="48868"/>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H="1" flipV="1">
              <a:off x="2052166" y="2672916"/>
              <a:ext cx="41308" cy="144016"/>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flipV="1">
              <a:off x="1907704" y="2825316"/>
              <a:ext cx="185770" cy="110661"/>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1727704" y="2888960"/>
              <a:ext cx="180000" cy="180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74" name="Gerade Verbindung mit Pfeil 73"/>
            <p:cNvCxnSpPr/>
            <p:nvPr/>
          </p:nvCxnSpPr>
          <p:spPr>
            <a:xfrm flipV="1">
              <a:off x="1817704" y="2132856"/>
              <a:ext cx="264716" cy="811008"/>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H="1" flipV="1">
              <a:off x="1115616" y="1700808"/>
              <a:ext cx="692216" cy="1243056"/>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a:off x="1807832" y="2954583"/>
              <a:ext cx="192757" cy="834457"/>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feld 80"/>
                <p:cNvSpPr txBox="1"/>
                <p:nvPr/>
              </p:nvSpPr>
              <p:spPr>
                <a:xfrm>
                  <a:off x="251520" y="5579948"/>
                  <a:ext cx="3634969" cy="646331"/>
                </a:xfrm>
                <a:prstGeom prst="rect">
                  <a:avLst/>
                </a:prstGeom>
                <a:noFill/>
              </p:spPr>
              <p:txBody>
                <a:bodyPr wrap="none" rtlCol="0">
                  <a:spAutoFit/>
                </a:bodyPr>
                <a:lstStyle/>
                <a:p>
                  <a:r>
                    <a:rPr lang="de-DE" dirty="0">
                      <a:solidFill>
                        <a:prstClr val="black"/>
                      </a:solidFill>
                    </a:rPr>
                    <a:t>2. </a:t>
                  </a:r>
                  <a:r>
                    <a:rPr lang="de-DE" dirty="0" err="1">
                      <a:solidFill>
                        <a:prstClr val="black"/>
                      </a:solidFill>
                    </a:rPr>
                    <a:t>delayed</a:t>
                  </a:r>
                  <a:r>
                    <a:rPr lang="de-DE" dirty="0">
                      <a:solidFill>
                        <a:prstClr val="black"/>
                      </a:solidFill>
                    </a:rPr>
                    <a:t> </a:t>
                  </a:r>
                  <a:r>
                    <a:rPr lang="de-DE" dirty="0" err="1">
                      <a:solidFill>
                        <a:prstClr val="black"/>
                      </a:solidFill>
                    </a:rPr>
                    <a:t>event</a:t>
                  </a:r>
                  <a:r>
                    <a:rPr lang="de-DE" dirty="0">
                      <a:solidFill>
                        <a:prstClr val="black"/>
                      </a:solidFill>
                    </a:rPr>
                    <a:t>:   </a:t>
                  </a:r>
                  <a14:m>
                    <m:oMath xmlns:m="http://schemas.openxmlformats.org/officeDocument/2006/math">
                      <m:r>
                        <a:rPr lang="de-DE" b="1" i="1">
                          <a:solidFill>
                            <a:prstClr val="black"/>
                          </a:solidFill>
                          <a:latin typeface="Cambria Math"/>
                        </a:rPr>
                        <m:t>𝒏</m:t>
                      </m:r>
                    </m:oMath>
                  </a14:m>
                  <a:r>
                    <a:rPr lang="de-DE" b="1" dirty="0">
                      <a:solidFill>
                        <a:prstClr val="black"/>
                      </a:solidFill>
                    </a:rPr>
                    <a:t> </a:t>
                  </a:r>
                  <a:r>
                    <a:rPr lang="de-DE" dirty="0">
                      <a:solidFill>
                        <a:prstClr val="black"/>
                      </a:solidFill>
                    </a:rPr>
                    <a:t>thermalization</a:t>
                  </a:r>
                </a:p>
                <a:p>
                  <a:pPr lvl="4"/>
                  <a:r>
                    <a:rPr lang="de-DE" dirty="0">
                      <a:solidFill>
                        <a:prstClr val="black"/>
                      </a:solidFill>
                    </a:rPr>
                    <a:t>+ </a:t>
                  </a:r>
                  <a:r>
                    <a:rPr lang="de-DE" dirty="0" err="1">
                      <a:solidFill>
                        <a:prstClr val="black"/>
                      </a:solidFill>
                    </a:rPr>
                    <a:t>capture</a:t>
                  </a:r>
                  <a:r>
                    <a:rPr lang="de-DE" dirty="0">
                      <a:solidFill>
                        <a:prstClr val="black"/>
                      </a:solidFill>
                    </a:rPr>
                    <a:t> on </a:t>
                  </a:r>
                  <a:r>
                    <a:rPr lang="de-DE" dirty="0" err="1">
                      <a:solidFill>
                        <a:prstClr val="black"/>
                      </a:solidFill>
                    </a:rPr>
                    <a:t>Cd</a:t>
                  </a:r>
                  <a:endParaRPr lang="de-DE" dirty="0">
                    <a:solidFill>
                      <a:prstClr val="black"/>
                    </a:solidFill>
                  </a:endParaRPr>
                </a:p>
              </p:txBody>
            </p:sp>
          </mc:Choice>
          <mc:Fallback xmlns="">
            <p:sp>
              <p:nvSpPr>
                <p:cNvPr id="81" name="Textfeld 80"/>
                <p:cNvSpPr txBox="1">
                  <a:spLocks noRot="1" noChangeAspect="1" noMove="1" noResize="1" noEditPoints="1" noAdjustHandles="1" noChangeArrowheads="1" noChangeShapeType="1" noTextEdit="1"/>
                </p:cNvSpPr>
                <p:nvPr/>
              </p:nvSpPr>
              <p:spPr>
                <a:xfrm>
                  <a:off x="251520" y="5579948"/>
                  <a:ext cx="3634969" cy="646331"/>
                </a:xfrm>
                <a:prstGeom prst="rect">
                  <a:avLst/>
                </a:prstGeom>
                <a:blipFill rotWithShape="1">
                  <a:blip r:embed="rId9"/>
                  <a:stretch>
                    <a:fillRect l="-1340" t="-4717" b="-14151"/>
                  </a:stretch>
                </a:blipFill>
              </p:spPr>
              <p:txBody>
                <a:bodyPr/>
                <a:lstStyle/>
                <a:p>
                  <a:r>
                    <a:rPr lang="de-DE">
                      <a:noFill/>
                    </a:rPr>
                    <a:t> </a:t>
                  </a:r>
                </a:p>
              </p:txBody>
            </p:sp>
          </mc:Fallback>
        </mc:AlternateContent>
      </p:grpSp>
      <p:grpSp>
        <p:nvGrpSpPr>
          <p:cNvPr id="43" name="Gruppieren 42"/>
          <p:cNvGrpSpPr/>
          <p:nvPr/>
        </p:nvGrpSpPr>
        <p:grpSpPr>
          <a:xfrm>
            <a:off x="2627784" y="188640"/>
            <a:ext cx="5877862" cy="2427947"/>
            <a:chOff x="2627784" y="188640"/>
            <a:chExt cx="5877862" cy="2427947"/>
          </a:xfrm>
        </p:grpSpPr>
        <p:grpSp>
          <p:nvGrpSpPr>
            <p:cNvPr id="2056" name="Gruppieren 2055"/>
            <p:cNvGrpSpPr/>
            <p:nvPr/>
          </p:nvGrpSpPr>
          <p:grpSpPr>
            <a:xfrm>
              <a:off x="2627784" y="548680"/>
              <a:ext cx="2088232" cy="2067907"/>
              <a:chOff x="2123728" y="1340768"/>
              <a:chExt cx="2088232" cy="2067907"/>
            </a:xfrm>
          </p:grpSpPr>
          <p:cxnSp>
            <p:nvCxnSpPr>
              <p:cNvPr id="2054" name="Gerade Verbindung mit Pfeil 2053"/>
              <p:cNvCxnSpPr/>
              <p:nvPr/>
            </p:nvCxnSpPr>
            <p:spPr>
              <a:xfrm flipH="1">
                <a:off x="2123728" y="1340768"/>
                <a:ext cx="2088232" cy="2067907"/>
              </a:xfrm>
              <a:prstGeom prst="straightConnector1">
                <a:avLst/>
              </a:prstGeom>
              <a:ln w="44450">
                <a:solidFill>
                  <a:schemeClr val="accent6">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5" name="Textfeld 2054"/>
                  <p:cNvSpPr txBox="1"/>
                  <p:nvPr/>
                </p:nvSpPr>
                <p:spPr>
                  <a:xfrm>
                    <a:off x="3123230" y="1361185"/>
                    <a:ext cx="69224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3200" b="1" i="1">
                                  <a:solidFill>
                                    <a:srgbClr val="70AD47">
                                      <a:lumMod val="75000"/>
                                    </a:srgbClr>
                                  </a:solidFill>
                                  <a:latin typeface="Cambria Math" panose="02040503050406030204" pitchFamily="18" charset="0"/>
                                </a:rPr>
                              </m:ctrlPr>
                            </m:sSubPr>
                            <m:e>
                              <m:acc>
                                <m:accPr>
                                  <m:chr m:val="̅"/>
                                  <m:ctrlPr>
                                    <a:rPr lang="de-DE" sz="3200" b="1" i="1">
                                      <a:solidFill>
                                        <a:srgbClr val="70AD47">
                                          <a:lumMod val="75000"/>
                                        </a:srgbClr>
                                      </a:solidFill>
                                      <a:latin typeface="Cambria Math" panose="02040503050406030204" pitchFamily="18" charset="0"/>
                                    </a:rPr>
                                  </m:ctrlPr>
                                </m:accPr>
                                <m:e>
                                  <m:r>
                                    <a:rPr lang="de-DE" sz="3200" b="1" i="1">
                                      <a:solidFill>
                                        <a:srgbClr val="70AD47">
                                          <a:lumMod val="75000"/>
                                        </a:srgbClr>
                                      </a:solidFill>
                                      <a:latin typeface="Cambria Math"/>
                                    </a:rPr>
                                    <m:t>𝝂</m:t>
                                  </m:r>
                                </m:e>
                              </m:acc>
                            </m:e>
                            <m:sub>
                              <m:r>
                                <a:rPr lang="de-DE" sz="3200" b="1" i="1">
                                  <a:solidFill>
                                    <a:srgbClr val="70AD47">
                                      <a:lumMod val="75000"/>
                                    </a:srgbClr>
                                  </a:solidFill>
                                  <a:latin typeface="Cambria Math"/>
                                </a:rPr>
                                <m:t>𝒆</m:t>
                              </m:r>
                            </m:sub>
                          </m:sSub>
                        </m:oMath>
                      </m:oMathPara>
                    </a14:m>
                    <a:endParaRPr lang="de-DE" sz="3200" b="1" dirty="0">
                      <a:solidFill>
                        <a:srgbClr val="70AD47">
                          <a:lumMod val="75000"/>
                        </a:srgbClr>
                      </a:solidFill>
                    </a:endParaRPr>
                  </a:p>
                </p:txBody>
              </p:sp>
            </mc:Choice>
            <mc:Fallback xmlns="">
              <p:sp>
                <p:nvSpPr>
                  <p:cNvPr id="2055" name="Textfeld 2054"/>
                  <p:cNvSpPr txBox="1">
                    <a:spLocks noRot="1" noChangeAspect="1" noMove="1" noResize="1" noEditPoints="1" noAdjustHandles="1" noChangeArrowheads="1" noChangeShapeType="1" noTextEdit="1"/>
                  </p:cNvSpPr>
                  <p:nvPr/>
                </p:nvSpPr>
                <p:spPr>
                  <a:xfrm>
                    <a:off x="3123230" y="1361185"/>
                    <a:ext cx="692241" cy="584775"/>
                  </a:xfrm>
                  <a:prstGeom prst="rect">
                    <a:avLst/>
                  </a:prstGeom>
                  <a:blipFill rotWithShape="0">
                    <a:blip r:embed="rId10"/>
                    <a:stretch>
                      <a:fillRect/>
                    </a:stretch>
                  </a:blipFill>
                </p:spPr>
                <p:txBody>
                  <a:bodyPr/>
                  <a:lstStyle/>
                  <a:p>
                    <a:r>
                      <a:rPr lang="de-DE">
                        <a:noFill/>
                      </a:rPr>
                      <a:t> </a:t>
                    </a:r>
                  </a:p>
                </p:txBody>
              </p:sp>
            </mc:Fallback>
          </mc:AlternateContent>
        </p:grpSp>
        <p:grpSp>
          <p:nvGrpSpPr>
            <p:cNvPr id="42" name="Gruppieren 41"/>
            <p:cNvGrpSpPr/>
            <p:nvPr/>
          </p:nvGrpSpPr>
          <p:grpSpPr>
            <a:xfrm>
              <a:off x="7438746" y="188640"/>
              <a:ext cx="1066900" cy="2326883"/>
              <a:chOff x="7438746" y="188640"/>
              <a:chExt cx="1066900" cy="2326883"/>
            </a:xfrm>
          </p:grpSpPr>
          <p:cxnSp>
            <p:nvCxnSpPr>
              <p:cNvPr id="86" name="Gerade Verbindung mit Pfeil 85"/>
              <p:cNvCxnSpPr/>
              <p:nvPr/>
            </p:nvCxnSpPr>
            <p:spPr>
              <a:xfrm flipH="1">
                <a:off x="7438746" y="548680"/>
                <a:ext cx="1066900" cy="1966843"/>
              </a:xfrm>
              <a:prstGeom prst="straightConnector1">
                <a:avLst/>
              </a:prstGeom>
              <a:ln w="44450">
                <a:solidFill>
                  <a:schemeClr val="accent6">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feld 88"/>
                  <p:cNvSpPr txBox="1"/>
                  <p:nvPr/>
                </p:nvSpPr>
                <p:spPr>
                  <a:xfrm>
                    <a:off x="7812360" y="188640"/>
                    <a:ext cx="69224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3200" b="1" i="1">
                                  <a:solidFill>
                                    <a:srgbClr val="70AD47">
                                      <a:lumMod val="75000"/>
                                    </a:srgbClr>
                                  </a:solidFill>
                                  <a:latin typeface="Cambria Math" panose="02040503050406030204" pitchFamily="18" charset="0"/>
                                </a:rPr>
                              </m:ctrlPr>
                            </m:sSubPr>
                            <m:e>
                              <m:acc>
                                <m:accPr>
                                  <m:chr m:val="̅"/>
                                  <m:ctrlPr>
                                    <a:rPr lang="de-DE" sz="3200" b="1" i="1">
                                      <a:solidFill>
                                        <a:srgbClr val="70AD47">
                                          <a:lumMod val="75000"/>
                                        </a:srgbClr>
                                      </a:solidFill>
                                      <a:latin typeface="Cambria Math" panose="02040503050406030204" pitchFamily="18" charset="0"/>
                                    </a:rPr>
                                  </m:ctrlPr>
                                </m:accPr>
                                <m:e>
                                  <m:r>
                                    <a:rPr lang="de-DE" sz="3200" b="1" i="1">
                                      <a:solidFill>
                                        <a:srgbClr val="70AD47">
                                          <a:lumMod val="75000"/>
                                        </a:srgbClr>
                                      </a:solidFill>
                                      <a:latin typeface="Cambria Math"/>
                                    </a:rPr>
                                    <m:t>𝝂</m:t>
                                  </m:r>
                                </m:e>
                              </m:acc>
                            </m:e>
                            <m:sub>
                              <m:r>
                                <a:rPr lang="de-DE" sz="3200" b="1" i="1">
                                  <a:solidFill>
                                    <a:srgbClr val="70AD47">
                                      <a:lumMod val="75000"/>
                                    </a:srgbClr>
                                  </a:solidFill>
                                  <a:latin typeface="Cambria Math"/>
                                </a:rPr>
                                <m:t>𝒆</m:t>
                              </m:r>
                            </m:sub>
                          </m:sSub>
                        </m:oMath>
                      </m:oMathPara>
                    </a14:m>
                    <a:endParaRPr lang="de-DE" sz="3200" b="1" dirty="0">
                      <a:solidFill>
                        <a:srgbClr val="70AD47">
                          <a:lumMod val="75000"/>
                        </a:srgbClr>
                      </a:solidFill>
                    </a:endParaRPr>
                  </a:p>
                </p:txBody>
              </p:sp>
            </mc:Choice>
            <mc:Fallback xmlns="">
              <p:sp>
                <p:nvSpPr>
                  <p:cNvPr id="89" name="Textfeld 88"/>
                  <p:cNvSpPr txBox="1">
                    <a:spLocks noRot="1" noChangeAspect="1" noMove="1" noResize="1" noEditPoints="1" noAdjustHandles="1" noChangeArrowheads="1" noChangeShapeType="1" noTextEdit="1"/>
                  </p:cNvSpPr>
                  <p:nvPr/>
                </p:nvSpPr>
                <p:spPr>
                  <a:xfrm>
                    <a:off x="7812360" y="188640"/>
                    <a:ext cx="692241" cy="584775"/>
                  </a:xfrm>
                  <a:prstGeom prst="rect">
                    <a:avLst/>
                  </a:prstGeom>
                  <a:blipFill rotWithShape="1">
                    <a:blip r:embed="rId11"/>
                    <a:stretch>
                      <a:fillRect/>
                    </a:stretch>
                  </a:blipFill>
                </p:spPr>
                <p:txBody>
                  <a:bodyPr/>
                  <a:lstStyle/>
                  <a:p>
                    <a:r>
                      <a:rPr lang="de-DE">
                        <a:noFill/>
                      </a:rPr>
                      <a:t> </a:t>
                    </a:r>
                  </a:p>
                </p:txBody>
              </p:sp>
            </mc:Fallback>
          </mc:AlternateContent>
        </p:grpSp>
      </p:grpSp>
      <p:sp>
        <p:nvSpPr>
          <p:cNvPr id="52"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2" name="Foliennummernplatzhalter 1"/>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7</a:t>
            </a:fld>
            <a:endParaRPr lang="de-DE" dirty="0">
              <a:solidFill>
                <a:prstClr val="black">
                  <a:lumMod val="65000"/>
                  <a:lumOff val="35000"/>
                </a:prstClr>
              </a:solidFill>
            </a:endParaRPr>
          </a:p>
        </p:txBody>
      </p:sp>
    </p:spTree>
    <p:extLst>
      <p:ext uri="{BB962C8B-B14F-4D97-AF65-F5344CB8AC3E}">
        <p14:creationId xmlns:p14="http://schemas.microsoft.com/office/powerpoint/2010/main" val="287399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7"/>
                                        </p:tgtEl>
                                        <p:attrNameLst>
                                          <p:attrName>style.visibility</p:attrName>
                                        </p:attrNameLst>
                                      </p:cBhvr>
                                      <p:to>
                                        <p:strVal val="visible"/>
                                      </p:to>
                                    </p:set>
                                    <p:animEffect transition="in" filter="fade">
                                      <p:cBhvr>
                                        <p:cTn id="12" dur="500"/>
                                        <p:tgtEl>
                                          <p:spTgt spid="20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3"/>
                                        </p:tgtEl>
                                        <p:attrNameLst>
                                          <p:attrName>style.visibility</p:attrName>
                                        </p:attrNameLst>
                                      </p:cBhvr>
                                      <p:to>
                                        <p:strVal val="visible"/>
                                      </p:to>
                                    </p:set>
                                    <p:animEffect transition="in" filter="fade">
                                      <p:cBhvr>
                                        <p:cTn id="17" dur="500"/>
                                        <p:tgtEl>
                                          <p:spTgt spid="20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6C6AE60A-B69C-4790-82F7-3882EDF23186}" type="slidenum">
              <a:rPr lang="de-DE" sz="1400">
                <a:solidFill>
                  <a:prstClr val="black"/>
                </a:solidFill>
              </a:rPr>
              <a:pPr/>
              <a:t>8</a:t>
            </a:fld>
            <a:endParaRPr lang="de-DE" sz="1400" dirty="0">
              <a:solidFill>
                <a:prstClr val="black"/>
              </a:solidFill>
            </a:endParaRPr>
          </a:p>
        </p:txBody>
      </p:sp>
      <p:sp>
        <p:nvSpPr>
          <p:cNvPr id="38"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
        <p:nvSpPr>
          <p:cNvPr id="6" name="Rechteck 5"/>
          <p:cNvSpPr/>
          <p:nvPr/>
        </p:nvSpPr>
        <p:spPr>
          <a:xfrm>
            <a:off x="39382" y="0"/>
            <a:ext cx="1906869"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de-DE" sz="4800" b="1" cap="all" dirty="0">
                <a:ln w="0"/>
                <a:solidFill>
                  <a:srgbClr val="44546A">
                    <a:lumMod val="20000"/>
                    <a:lumOff val="80000"/>
                  </a:srgbClr>
                </a:solidFill>
                <a:effectLst>
                  <a:outerShdw blurRad="38100" dist="38100" dir="2700000" algn="tl">
                    <a:srgbClr val="000000">
                      <a:alpha val="43137"/>
                    </a:srgbClr>
                  </a:outerShdw>
                  <a:reflection blurRad="12700" stA="50000" endPos="50000" dist="5000" dir="5400000" sy="-100000" rotWithShape="0"/>
                </a:effectLst>
              </a:rPr>
              <a:t>Today</a:t>
            </a:r>
          </a:p>
        </p:txBody>
      </p:sp>
      <p:sp>
        <p:nvSpPr>
          <p:cNvPr id="2048" name="Rechteck 2047"/>
          <p:cNvSpPr/>
          <p:nvPr/>
        </p:nvSpPr>
        <p:spPr>
          <a:xfrm>
            <a:off x="251520" y="1401743"/>
            <a:ext cx="3960440" cy="1019145"/>
          </a:xfrm>
          <a:prstGeom prst="rect">
            <a:avLst/>
          </a:prstGeom>
          <a:solidFill>
            <a:srgbClr val="FF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37" name="Rechteck 36"/>
          <p:cNvSpPr/>
          <p:nvPr/>
        </p:nvSpPr>
        <p:spPr>
          <a:xfrm>
            <a:off x="251520" y="1412776"/>
            <a:ext cx="3960440" cy="2819345"/>
          </a:xfrm>
          <a:prstGeom prst="rect">
            <a:avLst/>
          </a:prstGeom>
          <a:solidFill>
            <a:srgbClr val="FF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049" name="Textfeld 2048"/>
          <p:cNvSpPr txBox="1"/>
          <p:nvPr/>
        </p:nvSpPr>
        <p:spPr>
          <a:xfrm>
            <a:off x="251520" y="1700808"/>
            <a:ext cx="854721" cy="307777"/>
          </a:xfrm>
          <a:prstGeom prst="rect">
            <a:avLst/>
          </a:prstGeom>
          <a:noFill/>
        </p:spPr>
        <p:txBody>
          <a:bodyPr wrap="none" rtlCol="0">
            <a:spAutoFit/>
          </a:bodyPr>
          <a:lstStyle/>
          <a:p>
            <a:r>
              <a:rPr lang="de-DE" sz="1400" dirty="0">
                <a:solidFill>
                  <a:prstClr val="black"/>
                </a:solidFill>
              </a:rPr>
              <a:t>(</a:t>
            </a:r>
            <a:r>
              <a:rPr lang="de-DE" sz="1400" dirty="0" err="1">
                <a:solidFill>
                  <a:prstClr val="black"/>
                </a:solidFill>
              </a:rPr>
              <a:t>Cd→Gd</a:t>
            </a:r>
            <a:r>
              <a:rPr lang="de-DE" sz="1400" dirty="0">
                <a:solidFill>
                  <a:prstClr val="black"/>
                </a:solidFill>
              </a:rPr>
              <a:t>)</a:t>
            </a:r>
          </a:p>
        </p:txBody>
      </p:sp>
      <p:sp>
        <p:nvSpPr>
          <p:cNvPr id="39" name="Textfeld 38"/>
          <p:cNvSpPr txBox="1"/>
          <p:nvPr/>
        </p:nvSpPr>
        <p:spPr>
          <a:xfrm>
            <a:off x="251520" y="1412776"/>
            <a:ext cx="1870705" cy="369332"/>
          </a:xfrm>
          <a:prstGeom prst="rect">
            <a:avLst/>
          </a:prstGeom>
          <a:noFill/>
        </p:spPr>
        <p:txBody>
          <a:bodyPr wrap="none" rtlCol="0">
            <a:spAutoFit/>
          </a:bodyPr>
          <a:lstStyle/>
          <a:p>
            <a:r>
              <a:rPr lang="de-DE" dirty="0" err="1">
                <a:solidFill>
                  <a:prstClr val="black"/>
                </a:solidFill>
              </a:rPr>
              <a:t>Szintillator+Target</a:t>
            </a:r>
            <a:endParaRPr lang="de-DE" dirty="0">
              <a:solidFill>
                <a:prstClr val="black"/>
              </a:solidFill>
            </a:endParaRPr>
          </a:p>
        </p:txBody>
      </p:sp>
      <p:sp>
        <p:nvSpPr>
          <p:cNvPr id="40" name="Textfeld 39"/>
          <p:cNvSpPr txBox="1"/>
          <p:nvPr/>
        </p:nvSpPr>
        <p:spPr>
          <a:xfrm>
            <a:off x="251520" y="3851756"/>
            <a:ext cx="1870705" cy="369332"/>
          </a:xfrm>
          <a:prstGeom prst="rect">
            <a:avLst/>
          </a:prstGeom>
          <a:noFill/>
        </p:spPr>
        <p:txBody>
          <a:bodyPr wrap="none" rtlCol="0">
            <a:spAutoFit/>
          </a:bodyPr>
          <a:lstStyle/>
          <a:p>
            <a:r>
              <a:rPr lang="de-DE" dirty="0" err="1">
                <a:solidFill>
                  <a:prstClr val="black"/>
                </a:solidFill>
              </a:rPr>
              <a:t>Szintillator+Target</a:t>
            </a:r>
            <a:endParaRPr lang="de-DE" dirty="0">
              <a:solidFill>
                <a:prstClr val="black"/>
              </a:solidFill>
            </a:endParaRPr>
          </a:p>
        </p:txBody>
      </p:sp>
      <p:grpSp>
        <p:nvGrpSpPr>
          <p:cNvPr id="2067" name="Gruppieren 2066"/>
          <p:cNvGrpSpPr/>
          <p:nvPr/>
        </p:nvGrpSpPr>
        <p:grpSpPr>
          <a:xfrm>
            <a:off x="1187624" y="2204864"/>
            <a:ext cx="2205155" cy="2811507"/>
            <a:chOff x="1187624" y="2852936"/>
            <a:chExt cx="2205155" cy="2811507"/>
          </a:xfrm>
        </p:grpSpPr>
        <p:sp>
          <p:nvSpPr>
            <p:cNvPr id="2057" name="Ellipse 2056"/>
            <p:cNvSpPr/>
            <p:nvPr/>
          </p:nvSpPr>
          <p:spPr>
            <a:xfrm>
              <a:off x="2501126" y="3248980"/>
              <a:ext cx="144000"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2059" name="Gerade Verbindung mit Pfeil 2058"/>
            <p:cNvCxnSpPr>
              <a:stCxn id="2057" idx="1"/>
            </p:cNvCxnSpPr>
            <p:nvPr/>
          </p:nvCxnSpPr>
          <p:spPr>
            <a:xfrm flipH="1" flipV="1">
              <a:off x="2339752" y="3140968"/>
              <a:ext cx="182462" cy="129103"/>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2061" name="Gerade Verbindung mit Pfeil 2060"/>
            <p:cNvCxnSpPr>
              <a:stCxn id="2057" idx="5"/>
            </p:cNvCxnSpPr>
            <p:nvPr/>
          </p:nvCxnSpPr>
          <p:spPr>
            <a:xfrm>
              <a:off x="2624038" y="3371905"/>
              <a:ext cx="111758" cy="273119"/>
            </a:xfrm>
            <a:prstGeom prst="straightConnector1">
              <a:avLst/>
            </a:prstGeom>
            <a:ln w="44450">
              <a:solidFill>
                <a:srgbClr val="FF0066"/>
              </a:solidFill>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62" name="Textfeld 2061"/>
                <p:cNvSpPr txBox="1"/>
                <p:nvPr/>
              </p:nvSpPr>
              <p:spPr>
                <a:xfrm>
                  <a:off x="2267744" y="2852936"/>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solidFill>
                              <a:srgbClr val="666699"/>
                            </a:solidFill>
                            <a:latin typeface="Cambria Math"/>
                          </a:rPr>
                          <m:t>𝑛</m:t>
                        </m:r>
                      </m:oMath>
                    </m:oMathPara>
                  </a14:m>
                  <a:endParaRPr lang="de-DE" dirty="0">
                    <a:solidFill>
                      <a:srgbClr val="666699"/>
                    </a:solidFill>
                  </a:endParaRPr>
                </a:p>
              </p:txBody>
            </p:sp>
          </mc:Choice>
          <mc:Fallback xmlns="">
            <p:sp>
              <p:nvSpPr>
                <p:cNvPr id="2062" name="Textfeld 2061"/>
                <p:cNvSpPr txBox="1">
                  <a:spLocks noRot="1" noChangeAspect="1" noMove="1" noResize="1" noEditPoints="1" noAdjustHandles="1" noChangeArrowheads="1" noChangeShapeType="1" noTextEdit="1"/>
                </p:cNvSpPr>
                <p:nvPr/>
              </p:nvSpPr>
              <p:spPr>
                <a:xfrm>
                  <a:off x="2267744" y="2852936"/>
                  <a:ext cx="374590" cy="369332"/>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63" name="Textfeld 2062"/>
                <p:cNvSpPr txBox="1"/>
                <p:nvPr/>
              </p:nvSpPr>
              <p:spPr>
                <a:xfrm>
                  <a:off x="2636704" y="3140968"/>
                  <a:ext cx="4951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DE" i="1">
                                <a:solidFill>
                                  <a:srgbClr val="FF00FF"/>
                                </a:solidFill>
                                <a:latin typeface="Cambria Math" panose="02040503050406030204" pitchFamily="18" charset="0"/>
                              </a:rPr>
                            </m:ctrlPr>
                          </m:sSupPr>
                          <m:e>
                            <m:r>
                              <a:rPr lang="de-DE" i="1">
                                <a:solidFill>
                                  <a:srgbClr val="FF00FF"/>
                                </a:solidFill>
                                <a:latin typeface="Cambria Math"/>
                              </a:rPr>
                              <m:t>𝑒</m:t>
                            </m:r>
                          </m:e>
                          <m:sup>
                            <m:r>
                              <a:rPr lang="de-DE" i="1">
                                <a:solidFill>
                                  <a:srgbClr val="FF00FF"/>
                                </a:solidFill>
                                <a:latin typeface="Cambria Math"/>
                              </a:rPr>
                              <m:t>+</m:t>
                            </m:r>
                          </m:sup>
                        </m:sSup>
                      </m:oMath>
                    </m:oMathPara>
                  </a14:m>
                  <a:endParaRPr lang="de-DE" dirty="0">
                    <a:solidFill>
                      <a:prstClr val="black"/>
                    </a:solidFill>
                  </a:endParaRPr>
                </a:p>
              </p:txBody>
            </p:sp>
          </mc:Choice>
          <mc:Fallback xmlns="">
            <p:sp>
              <p:nvSpPr>
                <p:cNvPr id="2063" name="Textfeld 2062"/>
                <p:cNvSpPr txBox="1">
                  <a:spLocks noRot="1" noChangeAspect="1" noMove="1" noResize="1" noEditPoints="1" noAdjustHandles="1" noChangeArrowheads="1" noChangeShapeType="1" noTextEdit="1"/>
                </p:cNvSpPr>
                <p:nvPr/>
              </p:nvSpPr>
              <p:spPr>
                <a:xfrm>
                  <a:off x="2636704" y="3140968"/>
                  <a:ext cx="495136" cy="369332"/>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66" name="Textfeld 2065"/>
                <p:cNvSpPr txBox="1"/>
                <p:nvPr/>
              </p:nvSpPr>
              <p:spPr>
                <a:xfrm>
                  <a:off x="1187624" y="4941168"/>
                  <a:ext cx="2205155" cy="723275"/>
                </a:xfrm>
                <a:prstGeom prst="rect">
                  <a:avLst/>
                </a:prstGeom>
                <a:noFill/>
              </p:spPr>
              <p:txBody>
                <a:bodyPr wrap="none" rtlCol="0">
                  <a:spAutoFit/>
                </a:bodyPr>
                <a:lstStyle/>
                <a:p>
                  <a:pPr>
                    <a:spcAft>
                      <a:spcPts val="1200"/>
                    </a:spcAft>
                  </a:pPr>
                  <a14:m>
                    <m:oMathPara xmlns:m="http://schemas.openxmlformats.org/officeDocument/2006/math">
                      <m:oMathParaPr>
                        <m:jc m:val="centerGroup"/>
                      </m:oMathParaPr>
                      <m:oMath xmlns:m="http://schemas.openxmlformats.org/officeDocument/2006/math">
                        <m:sSub>
                          <m:sSubPr>
                            <m:ctrlPr>
                              <a:rPr lang="de-DE" b="1" i="1">
                                <a:solidFill>
                                  <a:prstClr val="black"/>
                                </a:solidFill>
                                <a:latin typeface="Cambria Math" panose="02040503050406030204" pitchFamily="18" charset="0"/>
                              </a:rPr>
                            </m:ctrlPr>
                          </m:sSubPr>
                          <m:e>
                            <m:acc>
                              <m:accPr>
                                <m:chr m:val="̅"/>
                                <m:ctrlPr>
                                  <a:rPr lang="de-DE" b="1" i="1">
                                    <a:solidFill>
                                      <a:prstClr val="black"/>
                                    </a:solidFill>
                                    <a:latin typeface="Cambria Math" panose="02040503050406030204" pitchFamily="18" charset="0"/>
                                  </a:rPr>
                                </m:ctrlPr>
                              </m:accPr>
                              <m:e>
                                <m:r>
                                  <a:rPr lang="de-DE" b="1" i="1">
                                    <a:solidFill>
                                      <a:prstClr val="black"/>
                                    </a:solidFill>
                                    <a:latin typeface="Cambria Math"/>
                                  </a:rPr>
                                  <m:t>𝝂</m:t>
                                </m:r>
                              </m:e>
                            </m:acc>
                          </m:e>
                          <m:sub>
                            <m:r>
                              <a:rPr lang="de-DE" b="1" i="1">
                                <a:solidFill>
                                  <a:prstClr val="black"/>
                                </a:solidFill>
                                <a:latin typeface="Cambria Math"/>
                              </a:rPr>
                              <m:t>𝒆</m:t>
                            </m:r>
                          </m:sub>
                        </m:sSub>
                        <m:r>
                          <a:rPr lang="de-DE" b="1" i="1">
                            <a:solidFill>
                              <a:prstClr val="black"/>
                            </a:solidFill>
                            <a:latin typeface="Cambria Math"/>
                          </a:rPr>
                          <m:t>+</m:t>
                        </m:r>
                        <m:r>
                          <a:rPr lang="de-DE" b="1" i="1">
                            <a:solidFill>
                              <a:prstClr val="black"/>
                            </a:solidFill>
                            <a:latin typeface="Cambria Math"/>
                          </a:rPr>
                          <m:t>𝒑</m:t>
                        </m:r>
                        <m:r>
                          <a:rPr lang="de-DE" b="1" i="1">
                            <a:solidFill>
                              <a:prstClr val="black"/>
                            </a:solidFill>
                            <a:latin typeface="Cambria Math"/>
                            <a:ea typeface="Cambria Math"/>
                          </a:rPr>
                          <m:t>→</m:t>
                        </m:r>
                        <m:r>
                          <a:rPr lang="de-DE" b="1" i="1">
                            <a:solidFill>
                              <a:prstClr val="black"/>
                            </a:solidFill>
                            <a:latin typeface="Cambria Math"/>
                            <a:ea typeface="Cambria Math"/>
                          </a:rPr>
                          <m:t>𝒏</m:t>
                        </m:r>
                        <m:r>
                          <a:rPr lang="de-DE" b="1" i="1">
                            <a:solidFill>
                              <a:prstClr val="black"/>
                            </a:solidFill>
                            <a:latin typeface="Cambria Math"/>
                            <a:ea typeface="Cambria Math"/>
                          </a:rPr>
                          <m:t>+</m:t>
                        </m:r>
                        <m:sSup>
                          <m:sSupPr>
                            <m:ctrlPr>
                              <a:rPr lang="de-DE" b="1" i="1">
                                <a:solidFill>
                                  <a:prstClr val="black"/>
                                </a:solidFill>
                                <a:latin typeface="Cambria Math" panose="02040503050406030204" pitchFamily="18" charset="0"/>
                                <a:ea typeface="Cambria Math"/>
                              </a:rPr>
                            </m:ctrlPr>
                          </m:sSupPr>
                          <m:e>
                            <m:r>
                              <a:rPr lang="de-DE" b="1" i="1">
                                <a:solidFill>
                                  <a:prstClr val="black"/>
                                </a:solidFill>
                                <a:latin typeface="Cambria Math"/>
                                <a:ea typeface="Cambria Math"/>
                              </a:rPr>
                              <m:t>𝒆</m:t>
                            </m:r>
                          </m:e>
                          <m:sup>
                            <m:r>
                              <a:rPr lang="de-DE" b="1" i="1">
                                <a:solidFill>
                                  <a:prstClr val="black"/>
                                </a:solidFill>
                                <a:latin typeface="Cambria Math"/>
                                <a:ea typeface="Cambria Math"/>
                              </a:rPr>
                              <m:t>+</m:t>
                            </m:r>
                          </m:sup>
                        </m:sSup>
                      </m:oMath>
                    </m:oMathPara>
                  </a14:m>
                  <a:endParaRPr lang="de-DE" b="1" dirty="0">
                    <a:solidFill>
                      <a:prstClr val="black"/>
                    </a:solidFill>
                  </a:endParaRPr>
                </a:p>
                <a:p>
                  <a:pPr>
                    <a:spcBef>
                      <a:spcPts val="600"/>
                    </a:spcBef>
                  </a:pPr>
                  <a:r>
                    <a:rPr lang="de-DE" b="1" dirty="0">
                      <a:solidFill>
                        <a:prstClr val="black"/>
                      </a:solidFill>
                    </a:rPr>
                    <a:t>inverse </a:t>
                  </a:r>
                  <a:r>
                    <a:rPr lang="el-GR" b="1" dirty="0">
                      <a:solidFill>
                        <a:prstClr val="black"/>
                      </a:solidFill>
                    </a:rPr>
                    <a:t>β</a:t>
                  </a:r>
                  <a:r>
                    <a:rPr lang="de-DE" b="1" dirty="0">
                      <a:solidFill>
                        <a:prstClr val="black"/>
                      </a:solidFill>
                    </a:rPr>
                    <a:t>-</a:t>
                  </a:r>
                  <a:r>
                    <a:rPr lang="de-DE" b="1" dirty="0" err="1">
                      <a:solidFill>
                        <a:prstClr val="black"/>
                      </a:solidFill>
                    </a:rPr>
                    <a:t>decay</a:t>
                  </a:r>
                  <a:r>
                    <a:rPr lang="de-DE" b="1" dirty="0">
                      <a:solidFill>
                        <a:prstClr val="black"/>
                      </a:solidFill>
                    </a:rPr>
                    <a:t> (IBD)</a:t>
                  </a:r>
                </a:p>
              </p:txBody>
            </p:sp>
          </mc:Choice>
          <mc:Fallback xmlns="">
            <p:sp>
              <p:nvSpPr>
                <p:cNvPr id="2066" name="Textfeld 2065"/>
                <p:cNvSpPr txBox="1">
                  <a:spLocks noRot="1" noChangeAspect="1" noMove="1" noResize="1" noEditPoints="1" noAdjustHandles="1" noChangeArrowheads="1" noChangeShapeType="1" noTextEdit="1"/>
                </p:cNvSpPr>
                <p:nvPr/>
              </p:nvSpPr>
              <p:spPr>
                <a:xfrm>
                  <a:off x="1187624" y="4941168"/>
                  <a:ext cx="2205155" cy="723275"/>
                </a:xfrm>
                <a:prstGeom prst="rect">
                  <a:avLst/>
                </a:prstGeom>
                <a:blipFill rotWithShape="1">
                  <a:blip r:embed="rId5"/>
                  <a:stretch>
                    <a:fillRect l="-2486" r="-1381" b="-12605"/>
                  </a:stretch>
                </a:blipFill>
              </p:spPr>
              <p:txBody>
                <a:bodyPr/>
                <a:lstStyle/>
                <a:p>
                  <a:r>
                    <a:rPr lang="de-DE">
                      <a:noFill/>
                    </a:rPr>
                    <a:t> </a:t>
                  </a:r>
                </a:p>
              </p:txBody>
            </p:sp>
          </mc:Fallback>
        </mc:AlternateContent>
      </p:grpSp>
      <p:grpSp>
        <p:nvGrpSpPr>
          <p:cNvPr id="2073" name="Gruppieren 2072"/>
          <p:cNvGrpSpPr/>
          <p:nvPr/>
        </p:nvGrpSpPr>
        <p:grpSpPr>
          <a:xfrm>
            <a:off x="251520" y="2204864"/>
            <a:ext cx="3672408" cy="3393668"/>
            <a:chOff x="251520" y="2204864"/>
            <a:chExt cx="3672408" cy="3393668"/>
          </a:xfrm>
        </p:grpSpPr>
        <p:cxnSp>
          <p:nvCxnSpPr>
            <p:cNvPr id="2069" name="Gerade Verbindung mit Pfeil 2068"/>
            <p:cNvCxnSpPr/>
            <p:nvPr/>
          </p:nvCxnSpPr>
          <p:spPr>
            <a:xfrm flipV="1">
              <a:off x="2735796" y="2204864"/>
              <a:ext cx="1188132" cy="792088"/>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H="1">
              <a:off x="2231740" y="2996952"/>
              <a:ext cx="504056" cy="432048"/>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72" name="Textfeld 2071"/>
                <p:cNvSpPr txBox="1"/>
                <p:nvPr/>
              </p:nvSpPr>
              <p:spPr>
                <a:xfrm>
                  <a:off x="251520" y="5229200"/>
                  <a:ext cx="2776016" cy="369332"/>
                </a:xfrm>
                <a:prstGeom prst="rect">
                  <a:avLst/>
                </a:prstGeom>
                <a:noFill/>
              </p:spPr>
              <p:txBody>
                <a:bodyPr wrap="none" rtlCol="0">
                  <a:spAutoFit/>
                </a:bodyPr>
                <a:lstStyle/>
                <a:p>
                  <a:r>
                    <a:rPr lang="de-DE" dirty="0">
                      <a:solidFill>
                        <a:prstClr val="black"/>
                      </a:solidFill>
                    </a:rPr>
                    <a:t>1. prompt </a:t>
                  </a:r>
                  <a:r>
                    <a:rPr lang="de-DE" dirty="0" err="1">
                      <a:solidFill>
                        <a:prstClr val="black"/>
                      </a:solidFill>
                    </a:rPr>
                    <a:t>event</a:t>
                  </a:r>
                  <a:r>
                    <a:rPr lang="de-DE" dirty="0">
                      <a:solidFill>
                        <a:prstClr val="black"/>
                      </a:solidFill>
                    </a:rPr>
                    <a:t>:   </a:t>
                  </a:r>
                  <a14:m>
                    <m:oMath xmlns:m="http://schemas.openxmlformats.org/officeDocument/2006/math">
                      <m:sSup>
                        <m:sSupPr>
                          <m:ctrlPr>
                            <a:rPr lang="de-DE" b="1" i="1">
                              <a:solidFill>
                                <a:prstClr val="black"/>
                              </a:solidFill>
                              <a:latin typeface="Cambria Math" panose="02040503050406030204" pitchFamily="18" charset="0"/>
                            </a:rPr>
                          </m:ctrlPr>
                        </m:sSupPr>
                        <m:e>
                          <m:r>
                            <a:rPr lang="de-DE" b="1" i="1">
                              <a:solidFill>
                                <a:prstClr val="black"/>
                              </a:solidFill>
                              <a:latin typeface="Cambria Math"/>
                            </a:rPr>
                            <m:t>𝒆</m:t>
                          </m:r>
                        </m:e>
                        <m:sup>
                          <m:r>
                            <a:rPr lang="de-DE" b="1" i="1">
                              <a:solidFill>
                                <a:prstClr val="black"/>
                              </a:solidFill>
                              <a:latin typeface="Cambria Math"/>
                            </a:rPr>
                            <m:t>+</m:t>
                          </m:r>
                        </m:sup>
                      </m:sSup>
                      <m:r>
                        <a:rPr lang="de-DE" b="1" i="1">
                          <a:solidFill>
                            <a:prstClr val="black"/>
                          </a:solidFill>
                          <a:latin typeface="Cambria Math"/>
                          <a:ea typeface="Cambria Math"/>
                        </a:rPr>
                        <m:t>→</m:t>
                      </m:r>
                      <m:r>
                        <a:rPr lang="de-DE" b="1" i="1">
                          <a:solidFill>
                            <a:prstClr val="black"/>
                          </a:solidFill>
                          <a:latin typeface="Cambria Math"/>
                          <a:ea typeface="Cambria Math"/>
                        </a:rPr>
                        <m:t>𝜸𝜸</m:t>
                      </m:r>
                    </m:oMath>
                  </a14:m>
                  <a:endParaRPr lang="de-DE" b="1" dirty="0">
                    <a:solidFill>
                      <a:prstClr val="black"/>
                    </a:solidFill>
                  </a:endParaRPr>
                </a:p>
              </p:txBody>
            </p:sp>
          </mc:Choice>
          <mc:Fallback xmlns="">
            <p:sp>
              <p:nvSpPr>
                <p:cNvPr id="2072" name="Textfeld 2071"/>
                <p:cNvSpPr txBox="1">
                  <a:spLocks noRot="1" noChangeAspect="1" noMove="1" noResize="1" noEditPoints="1" noAdjustHandles="1" noChangeArrowheads="1" noChangeShapeType="1" noTextEdit="1"/>
                </p:cNvSpPr>
                <p:nvPr/>
              </p:nvSpPr>
              <p:spPr>
                <a:xfrm>
                  <a:off x="251520" y="5229200"/>
                  <a:ext cx="2776016" cy="369332"/>
                </a:xfrm>
                <a:prstGeom prst="rect">
                  <a:avLst/>
                </a:prstGeom>
                <a:blipFill rotWithShape="1">
                  <a:blip r:embed="rId6"/>
                  <a:stretch>
                    <a:fillRect l="-1754" t="-8333" b="-26667"/>
                  </a:stretch>
                </a:blipFill>
              </p:spPr>
              <p:txBody>
                <a:bodyPr/>
                <a:lstStyle/>
                <a:p>
                  <a:r>
                    <a:rPr lang="de-DE">
                      <a:noFill/>
                    </a:rPr>
                    <a:t> </a:t>
                  </a:r>
                </a:p>
              </p:txBody>
            </p:sp>
          </mc:Fallback>
        </mc:AlternateContent>
      </p:grpSp>
      <p:grpSp>
        <p:nvGrpSpPr>
          <p:cNvPr id="36" name="Gruppieren 35"/>
          <p:cNvGrpSpPr/>
          <p:nvPr/>
        </p:nvGrpSpPr>
        <p:grpSpPr>
          <a:xfrm>
            <a:off x="251520" y="1700808"/>
            <a:ext cx="3634969" cy="4525471"/>
            <a:chOff x="251520" y="1700808"/>
            <a:chExt cx="3634969" cy="4525471"/>
          </a:xfrm>
        </p:grpSpPr>
        <p:cxnSp>
          <p:nvCxnSpPr>
            <p:cNvPr id="63" name="Gerade Verbindung mit Pfeil 62"/>
            <p:cNvCxnSpPr/>
            <p:nvPr/>
          </p:nvCxnSpPr>
          <p:spPr>
            <a:xfrm flipH="1">
              <a:off x="2290201" y="2494732"/>
              <a:ext cx="49551" cy="106176"/>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p:nvCxnSpPr>
          <p:spPr>
            <a:xfrm flipH="1">
              <a:off x="2123728" y="2604309"/>
              <a:ext cx="165232" cy="113903"/>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flipH="1" flipV="1">
              <a:off x="2041112" y="2661260"/>
              <a:ext cx="82616" cy="48868"/>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H="1" flipV="1">
              <a:off x="2052166" y="2672916"/>
              <a:ext cx="41308" cy="144016"/>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flipV="1">
              <a:off x="1907704" y="2825316"/>
              <a:ext cx="185770" cy="110661"/>
            </a:xfrm>
            <a:prstGeom prst="straightConnector1">
              <a:avLst/>
            </a:prstGeom>
            <a:ln w="31750">
              <a:solidFill>
                <a:srgbClr val="666699"/>
              </a:solidFill>
              <a:tailEnd type="none"/>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1727704" y="2888960"/>
              <a:ext cx="180000" cy="180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74" name="Gerade Verbindung mit Pfeil 73"/>
            <p:cNvCxnSpPr/>
            <p:nvPr/>
          </p:nvCxnSpPr>
          <p:spPr>
            <a:xfrm flipV="1">
              <a:off x="1817704" y="2132856"/>
              <a:ext cx="264716" cy="811008"/>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H="1" flipV="1">
              <a:off x="1115616" y="1700808"/>
              <a:ext cx="692216" cy="1243056"/>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a:off x="1807832" y="2954583"/>
              <a:ext cx="192757" cy="834457"/>
            </a:xfrm>
            <a:prstGeom prst="straightConnector1">
              <a:avLst/>
            </a:prstGeom>
            <a:ln w="38100">
              <a:solidFill>
                <a:srgbClr val="006600"/>
              </a:solidFill>
              <a:prstDash val="sys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feld 80"/>
                <p:cNvSpPr txBox="1"/>
                <p:nvPr/>
              </p:nvSpPr>
              <p:spPr>
                <a:xfrm>
                  <a:off x="251520" y="5579948"/>
                  <a:ext cx="3634969" cy="646331"/>
                </a:xfrm>
                <a:prstGeom prst="rect">
                  <a:avLst/>
                </a:prstGeom>
                <a:noFill/>
              </p:spPr>
              <p:txBody>
                <a:bodyPr wrap="none" rtlCol="0">
                  <a:spAutoFit/>
                </a:bodyPr>
                <a:lstStyle/>
                <a:p>
                  <a:r>
                    <a:rPr lang="de-DE" dirty="0">
                      <a:solidFill>
                        <a:prstClr val="black"/>
                      </a:solidFill>
                    </a:rPr>
                    <a:t>2. </a:t>
                  </a:r>
                  <a:r>
                    <a:rPr lang="de-DE" dirty="0" err="1">
                      <a:solidFill>
                        <a:prstClr val="black"/>
                      </a:solidFill>
                    </a:rPr>
                    <a:t>delayed</a:t>
                  </a:r>
                  <a:r>
                    <a:rPr lang="de-DE" dirty="0">
                      <a:solidFill>
                        <a:prstClr val="black"/>
                      </a:solidFill>
                    </a:rPr>
                    <a:t> </a:t>
                  </a:r>
                  <a:r>
                    <a:rPr lang="de-DE" dirty="0" err="1">
                      <a:solidFill>
                        <a:prstClr val="black"/>
                      </a:solidFill>
                    </a:rPr>
                    <a:t>event</a:t>
                  </a:r>
                  <a:r>
                    <a:rPr lang="de-DE" dirty="0">
                      <a:solidFill>
                        <a:prstClr val="black"/>
                      </a:solidFill>
                    </a:rPr>
                    <a:t>:   </a:t>
                  </a:r>
                  <a14:m>
                    <m:oMath xmlns:m="http://schemas.openxmlformats.org/officeDocument/2006/math">
                      <m:r>
                        <a:rPr lang="de-DE" b="1" i="1">
                          <a:solidFill>
                            <a:prstClr val="black"/>
                          </a:solidFill>
                          <a:latin typeface="Cambria Math"/>
                        </a:rPr>
                        <m:t>𝒏</m:t>
                      </m:r>
                    </m:oMath>
                  </a14:m>
                  <a:r>
                    <a:rPr lang="de-DE" b="1" dirty="0">
                      <a:solidFill>
                        <a:prstClr val="black"/>
                      </a:solidFill>
                    </a:rPr>
                    <a:t> </a:t>
                  </a:r>
                  <a:r>
                    <a:rPr lang="de-DE" dirty="0">
                      <a:solidFill>
                        <a:prstClr val="black"/>
                      </a:solidFill>
                    </a:rPr>
                    <a:t>thermalization</a:t>
                  </a:r>
                </a:p>
                <a:p>
                  <a:pPr lvl="4"/>
                  <a:r>
                    <a:rPr lang="de-DE" dirty="0">
                      <a:solidFill>
                        <a:prstClr val="black"/>
                      </a:solidFill>
                    </a:rPr>
                    <a:t>+ </a:t>
                  </a:r>
                  <a:r>
                    <a:rPr lang="de-DE" dirty="0" err="1">
                      <a:solidFill>
                        <a:prstClr val="black"/>
                      </a:solidFill>
                    </a:rPr>
                    <a:t>capture</a:t>
                  </a:r>
                  <a:r>
                    <a:rPr lang="de-DE" dirty="0">
                      <a:solidFill>
                        <a:prstClr val="black"/>
                      </a:solidFill>
                    </a:rPr>
                    <a:t> on </a:t>
                  </a:r>
                  <a:r>
                    <a:rPr lang="de-DE" dirty="0" err="1">
                      <a:solidFill>
                        <a:prstClr val="black"/>
                      </a:solidFill>
                    </a:rPr>
                    <a:t>Gd</a:t>
                  </a:r>
                  <a:endParaRPr lang="de-DE" dirty="0">
                    <a:solidFill>
                      <a:prstClr val="black"/>
                    </a:solidFill>
                  </a:endParaRPr>
                </a:p>
              </p:txBody>
            </p:sp>
          </mc:Choice>
          <mc:Fallback xmlns="">
            <p:sp>
              <p:nvSpPr>
                <p:cNvPr id="81" name="Textfeld 80"/>
                <p:cNvSpPr txBox="1">
                  <a:spLocks noRot="1" noChangeAspect="1" noMove="1" noResize="1" noEditPoints="1" noAdjustHandles="1" noChangeArrowheads="1" noChangeShapeType="1" noTextEdit="1"/>
                </p:cNvSpPr>
                <p:nvPr/>
              </p:nvSpPr>
              <p:spPr>
                <a:xfrm>
                  <a:off x="251520" y="5579948"/>
                  <a:ext cx="3634969" cy="646331"/>
                </a:xfrm>
                <a:prstGeom prst="rect">
                  <a:avLst/>
                </a:prstGeom>
                <a:blipFill rotWithShape="1">
                  <a:blip r:embed="rId7"/>
                  <a:stretch>
                    <a:fillRect l="-1340" t="-4717" b="-14151"/>
                  </a:stretch>
                </a:blipFill>
              </p:spPr>
              <p:txBody>
                <a:bodyPr/>
                <a:lstStyle/>
                <a:p>
                  <a:r>
                    <a:rPr lang="de-DE">
                      <a:noFill/>
                    </a:rPr>
                    <a:t> </a:t>
                  </a:r>
                </a:p>
              </p:txBody>
            </p:sp>
          </mc:Fallback>
        </mc:AlternateContent>
      </p:grpSp>
      <p:grpSp>
        <p:nvGrpSpPr>
          <p:cNvPr id="2056" name="Gruppieren 2055"/>
          <p:cNvGrpSpPr/>
          <p:nvPr/>
        </p:nvGrpSpPr>
        <p:grpSpPr>
          <a:xfrm>
            <a:off x="2627784" y="116632"/>
            <a:ext cx="2088232" cy="2499955"/>
            <a:chOff x="2123728" y="908720"/>
            <a:chExt cx="2088232" cy="2499955"/>
          </a:xfrm>
        </p:grpSpPr>
        <p:cxnSp>
          <p:nvCxnSpPr>
            <p:cNvPr id="2054" name="Gerade Verbindung mit Pfeil 2053"/>
            <p:cNvCxnSpPr/>
            <p:nvPr/>
          </p:nvCxnSpPr>
          <p:spPr>
            <a:xfrm flipH="1">
              <a:off x="2123728" y="1340768"/>
              <a:ext cx="2088232" cy="2067907"/>
            </a:xfrm>
            <a:prstGeom prst="straightConnector1">
              <a:avLst/>
            </a:prstGeom>
            <a:ln w="44450">
              <a:solidFill>
                <a:schemeClr val="accent6">
                  <a:lumMod val="75000"/>
                </a:schemeClr>
              </a:solidFill>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5" name="Textfeld 2054"/>
                <p:cNvSpPr txBox="1"/>
                <p:nvPr/>
              </p:nvSpPr>
              <p:spPr>
                <a:xfrm>
                  <a:off x="3519719" y="908720"/>
                  <a:ext cx="69224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3200" b="1" i="1">
                                <a:solidFill>
                                  <a:srgbClr val="70AD47">
                                    <a:lumMod val="75000"/>
                                  </a:srgbClr>
                                </a:solidFill>
                                <a:latin typeface="Cambria Math" panose="02040503050406030204" pitchFamily="18" charset="0"/>
                              </a:rPr>
                            </m:ctrlPr>
                          </m:sSubPr>
                          <m:e>
                            <m:acc>
                              <m:accPr>
                                <m:chr m:val="̅"/>
                                <m:ctrlPr>
                                  <a:rPr lang="de-DE" sz="3200" b="1" i="1">
                                    <a:solidFill>
                                      <a:srgbClr val="70AD47">
                                        <a:lumMod val="75000"/>
                                      </a:srgbClr>
                                    </a:solidFill>
                                    <a:latin typeface="Cambria Math" panose="02040503050406030204" pitchFamily="18" charset="0"/>
                                  </a:rPr>
                                </m:ctrlPr>
                              </m:accPr>
                              <m:e>
                                <m:r>
                                  <a:rPr lang="de-DE" sz="3200" b="1" i="1">
                                    <a:solidFill>
                                      <a:srgbClr val="70AD47">
                                        <a:lumMod val="75000"/>
                                      </a:srgbClr>
                                    </a:solidFill>
                                    <a:latin typeface="Cambria Math"/>
                                  </a:rPr>
                                  <m:t>𝝂</m:t>
                                </m:r>
                              </m:e>
                            </m:acc>
                          </m:e>
                          <m:sub>
                            <m:r>
                              <a:rPr lang="de-DE" sz="3200" b="1" i="1">
                                <a:solidFill>
                                  <a:srgbClr val="70AD47">
                                    <a:lumMod val="75000"/>
                                  </a:srgbClr>
                                </a:solidFill>
                                <a:latin typeface="Cambria Math"/>
                              </a:rPr>
                              <m:t>𝒆</m:t>
                            </m:r>
                          </m:sub>
                        </m:sSub>
                      </m:oMath>
                    </m:oMathPara>
                  </a14:m>
                  <a:endParaRPr lang="de-DE" sz="3200" b="1" dirty="0">
                    <a:solidFill>
                      <a:srgbClr val="70AD47">
                        <a:lumMod val="75000"/>
                      </a:srgbClr>
                    </a:solidFill>
                  </a:endParaRPr>
                </a:p>
              </p:txBody>
            </p:sp>
          </mc:Choice>
          <mc:Fallback xmlns="">
            <p:sp>
              <p:nvSpPr>
                <p:cNvPr id="2055" name="Textfeld 2054"/>
                <p:cNvSpPr txBox="1">
                  <a:spLocks noRot="1" noChangeAspect="1" noMove="1" noResize="1" noEditPoints="1" noAdjustHandles="1" noChangeArrowheads="1" noChangeShapeType="1" noTextEdit="1"/>
                </p:cNvSpPr>
                <p:nvPr/>
              </p:nvSpPr>
              <p:spPr>
                <a:xfrm>
                  <a:off x="3519719" y="908720"/>
                  <a:ext cx="692241" cy="584775"/>
                </a:xfrm>
                <a:prstGeom prst="rect">
                  <a:avLst/>
                </a:prstGeom>
                <a:blipFill rotWithShape="1">
                  <a:blip r:embed="rId8"/>
                  <a:stretch>
                    <a:fillRect/>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4" name="Textfeld 3"/>
              <p:cNvSpPr txBox="1"/>
              <p:nvPr/>
            </p:nvSpPr>
            <p:spPr>
              <a:xfrm>
                <a:off x="4716016" y="1496197"/>
                <a:ext cx="3153684" cy="2730235"/>
              </a:xfrm>
              <a:prstGeom prst="rect">
                <a:avLst/>
              </a:prstGeom>
              <a:noFill/>
            </p:spPr>
            <p:txBody>
              <a:bodyPr wrap="none" rtlCol="0">
                <a:spAutoFit/>
              </a:bodyPr>
              <a:lstStyle/>
              <a:p>
                <a:pPr>
                  <a:spcAft>
                    <a:spcPts val="1200"/>
                  </a:spcAft>
                </a:pPr>
                <a:r>
                  <a:rPr lang="de-DE" sz="2400" dirty="0">
                    <a:solidFill>
                      <a:prstClr val="black"/>
                    </a:solidFill>
                  </a:rPr>
                  <a:t>Energy Measurement:</a:t>
                </a:r>
              </a:p>
              <a:p>
                <a:pPr marL="342900" indent="-342900">
                  <a:spcAft>
                    <a:spcPts val="1200"/>
                  </a:spcAft>
                  <a:buFontTx/>
                  <a:buAutoNum type="arabicPeriod"/>
                </a:pPr>
                <a:r>
                  <a:rPr lang="de-DE" b="1" dirty="0">
                    <a:solidFill>
                      <a:prstClr val="black"/>
                    </a:solidFill>
                  </a:rPr>
                  <a:t>prompt </a:t>
                </a:r>
                <a:r>
                  <a:rPr lang="de-DE" b="1" dirty="0" err="1">
                    <a:solidFill>
                      <a:prstClr val="black"/>
                    </a:solidFill>
                  </a:rPr>
                  <a:t>event</a:t>
                </a:r>
                <a:r>
                  <a:rPr lang="de-DE" dirty="0">
                    <a:solidFill>
                      <a:prstClr val="black"/>
                    </a:solidFill>
                  </a:rPr>
                  <a:t/>
                </a:r>
                <a:br>
                  <a:rPr lang="de-DE" dirty="0">
                    <a:solidFill>
                      <a:prstClr val="black"/>
                    </a:solidFill>
                  </a:rPr>
                </a:br>
                <a:r>
                  <a:rPr lang="de-DE" dirty="0" err="1">
                    <a:solidFill>
                      <a:prstClr val="black"/>
                    </a:solidFill>
                  </a:rPr>
                  <a:t>scintillation</a:t>
                </a:r>
                <a:r>
                  <a:rPr lang="de-DE" dirty="0">
                    <a:solidFill>
                      <a:prstClr val="black"/>
                    </a:solidFill>
                  </a:rPr>
                  <a:t> </a:t>
                </a:r>
                <a:r>
                  <a:rPr lang="de-DE" dirty="0" err="1">
                    <a:solidFill>
                      <a:prstClr val="black"/>
                    </a:solidFill>
                  </a:rPr>
                  <a:t>from</a:t>
                </a:r>
                <a:r>
                  <a:rPr lang="de-DE" dirty="0">
                    <a:solidFill>
                      <a:prstClr val="black"/>
                    </a:solidFill>
                  </a:rPr>
                  <a:t> </a:t>
                </a:r>
                <a:r>
                  <a:rPr lang="de-DE" dirty="0" err="1">
                    <a:solidFill>
                      <a:prstClr val="black"/>
                    </a:solidFill>
                  </a:rPr>
                  <a:t>positron</a:t>
                </a:r>
                <a:r>
                  <a:rPr lang="de-DE" dirty="0">
                    <a:solidFill>
                      <a:prstClr val="black"/>
                    </a:solidFill>
                  </a:rPr>
                  <a:t/>
                </a:r>
                <a:br>
                  <a:rPr lang="de-DE" dirty="0">
                    <a:solidFill>
                      <a:prstClr val="black"/>
                    </a:solidFill>
                  </a:rPr>
                </a:br>
                <a:r>
                  <a:rPr lang="de-DE" dirty="0" err="1">
                    <a:solidFill>
                      <a:prstClr val="black"/>
                    </a:solidFill>
                  </a:rPr>
                  <a:t>gammas</a:t>
                </a:r>
                <a:r>
                  <a:rPr lang="de-DE" dirty="0">
                    <a:solidFill>
                      <a:prstClr val="black"/>
                    </a:solidFill>
                  </a:rPr>
                  <a:t> </a:t>
                </a:r>
                <a:r>
                  <a:rPr lang="de-DE" dirty="0" err="1">
                    <a:solidFill>
                      <a:prstClr val="black"/>
                    </a:solidFill>
                  </a:rPr>
                  <a:t>from</a:t>
                </a:r>
                <a:r>
                  <a:rPr lang="de-DE" dirty="0">
                    <a:solidFill>
                      <a:prstClr val="black"/>
                    </a:solidFill>
                  </a:rPr>
                  <a:t> </a:t>
                </a:r>
                <a:r>
                  <a:rPr lang="de-DE" dirty="0" err="1">
                    <a:solidFill>
                      <a:prstClr val="black"/>
                    </a:solidFill>
                  </a:rPr>
                  <a:t>annihilation</a:t>
                </a:r>
                <a:r>
                  <a:rPr lang="de-DE" dirty="0">
                    <a:solidFill>
                      <a:prstClr val="black"/>
                    </a:solidFill>
                  </a:rPr>
                  <a:t/>
                </a:r>
                <a:br>
                  <a:rPr lang="de-DE" dirty="0">
                    <a:solidFill>
                      <a:prstClr val="black"/>
                    </a:solidFill>
                  </a:rPr>
                </a:br>
                <a14:m>
                  <m:oMath xmlns:m="http://schemas.openxmlformats.org/officeDocument/2006/math">
                    <m:r>
                      <a:rPr lang="de-DE" i="1">
                        <a:solidFill>
                          <a:prstClr val="black"/>
                        </a:solidFill>
                        <a:latin typeface="Cambria Math"/>
                      </a:rPr>
                      <m:t>𝐸</m:t>
                    </m:r>
                    <m:d>
                      <m:dPr>
                        <m:ctrlPr>
                          <a:rPr lang="de-DE" i="1">
                            <a:solidFill>
                              <a:prstClr val="black"/>
                            </a:solidFill>
                            <a:latin typeface="Cambria Math" panose="02040503050406030204" pitchFamily="18" charset="0"/>
                          </a:rPr>
                        </m:ctrlPr>
                      </m:dPr>
                      <m:e>
                        <m:sSub>
                          <m:sSubPr>
                            <m:ctrlPr>
                              <a:rPr lang="de-DE" i="1">
                                <a:solidFill>
                                  <a:prstClr val="black"/>
                                </a:solidFill>
                                <a:latin typeface="Cambria Math" panose="02040503050406030204" pitchFamily="18" charset="0"/>
                              </a:rPr>
                            </m:ctrlPr>
                          </m:sSubPr>
                          <m:e>
                            <m:acc>
                              <m:accPr>
                                <m:chr m:val="̅"/>
                                <m:ctrlPr>
                                  <a:rPr lang="de-DE" i="1">
                                    <a:solidFill>
                                      <a:prstClr val="black"/>
                                    </a:solidFill>
                                    <a:latin typeface="Cambria Math" panose="02040503050406030204" pitchFamily="18" charset="0"/>
                                  </a:rPr>
                                </m:ctrlPr>
                              </m:accPr>
                              <m:e>
                                <m:r>
                                  <a:rPr lang="de-DE" i="1">
                                    <a:solidFill>
                                      <a:prstClr val="black"/>
                                    </a:solidFill>
                                    <a:latin typeface="Cambria Math"/>
                                  </a:rPr>
                                  <m:t>𝜈</m:t>
                                </m:r>
                              </m:e>
                            </m:acc>
                          </m:e>
                          <m:sub>
                            <m:r>
                              <a:rPr lang="de-DE" i="1">
                                <a:solidFill>
                                  <a:prstClr val="black"/>
                                </a:solidFill>
                                <a:latin typeface="Cambria Math"/>
                              </a:rPr>
                              <m:t>𝑒</m:t>
                            </m:r>
                          </m:sub>
                        </m:sSub>
                      </m:e>
                    </m:d>
                    <m:r>
                      <a:rPr lang="de-DE" i="1">
                        <a:solidFill>
                          <a:prstClr val="black"/>
                        </a:solidFill>
                        <a:latin typeface="Cambria Math"/>
                      </a:rPr>
                      <m:t>=</m:t>
                    </m:r>
                    <m:sSub>
                      <m:sSubPr>
                        <m:ctrlPr>
                          <a:rPr lang="de-DE" i="1">
                            <a:solidFill>
                              <a:prstClr val="black"/>
                            </a:solidFill>
                            <a:latin typeface="Cambria Math" panose="02040503050406030204" pitchFamily="18" charset="0"/>
                          </a:rPr>
                        </m:ctrlPr>
                      </m:sSubPr>
                      <m:e>
                        <m:r>
                          <a:rPr lang="de-DE" i="1">
                            <a:solidFill>
                              <a:prstClr val="black"/>
                            </a:solidFill>
                            <a:latin typeface="Cambria Math"/>
                          </a:rPr>
                          <m:t>𝐸</m:t>
                        </m:r>
                      </m:e>
                      <m:sub>
                        <m:r>
                          <m:rPr>
                            <m:nor/>
                          </m:rPr>
                          <a:rPr lang="de-DE" baseline="-2000">
                            <a:solidFill>
                              <a:prstClr val="black"/>
                            </a:solidFill>
                            <a:latin typeface="Cambria Math"/>
                          </a:rPr>
                          <m:t>prompt</m:t>
                        </m:r>
                      </m:sub>
                    </m:sSub>
                    <m:r>
                      <a:rPr lang="de-DE" i="1">
                        <a:solidFill>
                          <a:prstClr val="black"/>
                        </a:solidFill>
                        <a:latin typeface="Cambria Math"/>
                      </a:rPr>
                      <m:t>+</m:t>
                    </m:r>
                    <m:r>
                      <a:rPr lang="de-DE" i="1">
                        <a:solidFill>
                          <a:prstClr val="black"/>
                        </a:solidFill>
                        <a:latin typeface="Cambria Math"/>
                      </a:rPr>
                      <m:t>𝑄</m:t>
                    </m:r>
                    <m:r>
                      <a:rPr lang="de-DE" i="1">
                        <a:solidFill>
                          <a:prstClr val="black"/>
                        </a:solidFill>
                        <a:latin typeface="Cambria Math"/>
                      </a:rPr>
                      <m:t>−</m:t>
                    </m:r>
                    <m:sSub>
                      <m:sSubPr>
                        <m:ctrlPr>
                          <a:rPr lang="de-DE" i="1">
                            <a:solidFill>
                              <a:prstClr val="black"/>
                            </a:solidFill>
                            <a:latin typeface="Cambria Math" panose="02040503050406030204" pitchFamily="18" charset="0"/>
                          </a:rPr>
                        </m:ctrlPr>
                      </m:sSubPr>
                      <m:e>
                        <m:r>
                          <a:rPr lang="de-DE" i="1">
                            <a:solidFill>
                              <a:prstClr val="black"/>
                            </a:solidFill>
                            <a:latin typeface="Cambria Math"/>
                          </a:rPr>
                          <m:t>𝑚</m:t>
                        </m:r>
                      </m:e>
                      <m:sub>
                        <m:r>
                          <a:rPr lang="de-DE" i="1">
                            <a:solidFill>
                              <a:prstClr val="black"/>
                            </a:solidFill>
                            <a:latin typeface="Cambria Math"/>
                          </a:rPr>
                          <m:t>𝑒</m:t>
                        </m:r>
                      </m:sub>
                    </m:sSub>
                  </m:oMath>
                </a14:m>
                <a:endParaRPr lang="de-DE" dirty="0">
                  <a:solidFill>
                    <a:prstClr val="black"/>
                  </a:solidFill>
                </a:endParaRPr>
              </a:p>
              <a:p>
                <a:pPr marL="342900" indent="-342900">
                  <a:buFontTx/>
                  <a:buAutoNum type="arabicPeriod"/>
                </a:pPr>
                <a:r>
                  <a:rPr lang="de-DE" b="1" dirty="0" err="1">
                    <a:solidFill>
                      <a:prstClr val="black"/>
                    </a:solidFill>
                  </a:rPr>
                  <a:t>delayed</a:t>
                </a:r>
                <a:r>
                  <a:rPr lang="de-DE" b="1" dirty="0">
                    <a:solidFill>
                      <a:prstClr val="black"/>
                    </a:solidFill>
                  </a:rPr>
                  <a:t> </a:t>
                </a:r>
                <a:r>
                  <a:rPr lang="de-DE" b="1" dirty="0" err="1">
                    <a:solidFill>
                      <a:prstClr val="black"/>
                    </a:solidFill>
                  </a:rPr>
                  <a:t>event</a:t>
                </a:r>
                <a:r>
                  <a:rPr lang="de-DE" dirty="0">
                    <a:solidFill>
                      <a:prstClr val="black"/>
                    </a:solidFill>
                  </a:rPr>
                  <a:t/>
                </a:r>
                <a:br>
                  <a:rPr lang="de-DE" dirty="0">
                    <a:solidFill>
                      <a:prstClr val="black"/>
                    </a:solidFill>
                  </a:rPr>
                </a:br>
                <a:r>
                  <a:rPr lang="de-DE" dirty="0" err="1">
                    <a:solidFill>
                      <a:prstClr val="black"/>
                    </a:solidFill>
                  </a:rPr>
                  <a:t>Gd</a:t>
                </a:r>
                <a:r>
                  <a:rPr lang="de-DE" dirty="0">
                    <a:solidFill>
                      <a:prstClr val="black"/>
                    </a:solidFill>
                  </a:rPr>
                  <a:t>: </a:t>
                </a:r>
                <a14:m>
                  <m:oMath xmlns:m="http://schemas.openxmlformats.org/officeDocument/2006/math">
                    <m:r>
                      <a:rPr lang="de-DE" i="1">
                        <a:solidFill>
                          <a:prstClr val="black"/>
                        </a:solidFill>
                        <a:latin typeface="Cambria Math"/>
                      </a:rPr>
                      <m:t>30 </m:t>
                    </m:r>
                    <m:r>
                      <a:rPr lang="de-DE" i="1">
                        <a:solidFill>
                          <a:prstClr val="black"/>
                        </a:solidFill>
                        <a:latin typeface="Cambria Math"/>
                      </a:rPr>
                      <m:t>𝜇</m:t>
                    </m:r>
                    <m:r>
                      <a:rPr lang="de-DE" i="1">
                        <a:solidFill>
                          <a:prstClr val="black"/>
                        </a:solidFill>
                        <a:latin typeface="Cambria Math"/>
                      </a:rPr>
                      <m:t>𝑠𝑒𝑐</m:t>
                    </m:r>
                  </m:oMath>
                </a14:m>
                <a:r>
                  <a:rPr lang="de-DE" dirty="0">
                    <a:solidFill>
                      <a:prstClr val="black"/>
                    </a:solidFill>
                  </a:rPr>
                  <a:t> </a:t>
                </a:r>
                <a:r>
                  <a:rPr lang="de-DE" dirty="0" err="1">
                    <a:solidFill>
                      <a:prstClr val="black"/>
                    </a:solidFill>
                  </a:rPr>
                  <a:t>delay</a:t>
                </a:r>
                <a:r>
                  <a:rPr lang="de-DE" dirty="0">
                    <a:solidFill>
                      <a:prstClr val="black"/>
                    </a:solidFill>
                  </a:rPr>
                  <a:t>, </a:t>
                </a:r>
                <a14:m>
                  <m:oMath xmlns:m="http://schemas.openxmlformats.org/officeDocument/2006/math">
                    <m:r>
                      <a:rPr lang="de-DE" i="1">
                        <a:solidFill>
                          <a:prstClr val="black"/>
                        </a:solidFill>
                        <a:latin typeface="Cambria Math"/>
                      </a:rPr>
                      <m:t>8 </m:t>
                    </m:r>
                    <m:r>
                      <a:rPr lang="de-DE" i="1">
                        <a:solidFill>
                          <a:prstClr val="black"/>
                        </a:solidFill>
                        <a:latin typeface="Cambria Math"/>
                      </a:rPr>
                      <m:t>𝑀𝑒𝑉</m:t>
                    </m:r>
                  </m:oMath>
                </a14:m>
                <a:r>
                  <a:rPr lang="de-DE" dirty="0">
                    <a:solidFill>
                      <a:prstClr val="black"/>
                    </a:solidFill>
                  </a:rPr>
                  <a:t/>
                </a:r>
                <a:br>
                  <a:rPr lang="de-DE" dirty="0">
                    <a:solidFill>
                      <a:prstClr val="black"/>
                    </a:solidFill>
                  </a:rPr>
                </a:br>
                <a:r>
                  <a:rPr lang="de-DE" dirty="0">
                    <a:solidFill>
                      <a:prstClr val="black"/>
                    </a:solidFill>
                  </a:rPr>
                  <a:t>H: </a:t>
                </a:r>
                <a14:m>
                  <m:oMath xmlns:m="http://schemas.openxmlformats.org/officeDocument/2006/math">
                    <m:r>
                      <a:rPr lang="de-DE" i="1">
                        <a:solidFill>
                          <a:prstClr val="black"/>
                        </a:solidFill>
                        <a:latin typeface="Cambria Math"/>
                      </a:rPr>
                      <m:t>200 </m:t>
                    </m:r>
                    <m:r>
                      <a:rPr lang="de-DE" i="1">
                        <a:solidFill>
                          <a:prstClr val="black"/>
                        </a:solidFill>
                        <a:latin typeface="Cambria Math"/>
                      </a:rPr>
                      <m:t>𝜇</m:t>
                    </m:r>
                    <m:r>
                      <a:rPr lang="de-DE" i="1">
                        <a:solidFill>
                          <a:prstClr val="black"/>
                        </a:solidFill>
                        <a:latin typeface="Cambria Math"/>
                      </a:rPr>
                      <m:t>𝑠𝑒𝑐</m:t>
                    </m:r>
                  </m:oMath>
                </a14:m>
                <a:r>
                  <a:rPr lang="de-DE" dirty="0">
                    <a:solidFill>
                      <a:prstClr val="black"/>
                    </a:solidFill>
                  </a:rPr>
                  <a:t> </a:t>
                </a:r>
                <a:r>
                  <a:rPr lang="de-DE" dirty="0" err="1">
                    <a:solidFill>
                      <a:prstClr val="black"/>
                    </a:solidFill>
                  </a:rPr>
                  <a:t>delay</a:t>
                </a:r>
                <a:r>
                  <a:rPr lang="de-DE" dirty="0">
                    <a:solidFill>
                      <a:prstClr val="black"/>
                    </a:solidFill>
                  </a:rPr>
                  <a:t>, </a:t>
                </a:r>
                <a14:m>
                  <m:oMath xmlns:m="http://schemas.openxmlformats.org/officeDocument/2006/math">
                    <m:r>
                      <a:rPr lang="de-DE" i="1">
                        <a:solidFill>
                          <a:prstClr val="black"/>
                        </a:solidFill>
                        <a:latin typeface="Cambria Math"/>
                      </a:rPr>
                      <m:t>2.2 </m:t>
                    </m:r>
                    <m:r>
                      <a:rPr lang="de-DE" i="1">
                        <a:solidFill>
                          <a:prstClr val="black"/>
                        </a:solidFill>
                        <a:latin typeface="Cambria Math"/>
                      </a:rPr>
                      <m:t>𝑀𝑒𝑉</m:t>
                    </m:r>
                  </m:oMath>
                </a14:m>
                <a:endParaRPr lang="de-DE" dirty="0">
                  <a:solidFill>
                    <a:prstClr val="black"/>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4716016" y="1496197"/>
                <a:ext cx="3153684" cy="2730235"/>
              </a:xfrm>
              <a:prstGeom prst="rect">
                <a:avLst/>
              </a:prstGeom>
              <a:blipFill rotWithShape="0">
                <a:blip r:embed="rId9"/>
                <a:stretch>
                  <a:fillRect l="-3095" t="-1786" b="-2679"/>
                </a:stretch>
              </a:blipFill>
            </p:spPr>
            <p:txBody>
              <a:bodyPr/>
              <a:lstStyle/>
              <a:p>
                <a:r>
                  <a:rPr lang="de-DE">
                    <a:noFill/>
                  </a:rPr>
                  <a:t> </a:t>
                </a:r>
              </a:p>
            </p:txBody>
          </p:sp>
        </mc:Fallback>
      </mc:AlternateContent>
    </p:spTree>
    <p:extLst>
      <p:ext uri="{BB962C8B-B14F-4D97-AF65-F5344CB8AC3E}">
        <p14:creationId xmlns:p14="http://schemas.microsoft.com/office/powerpoint/2010/main" val="11878879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24175"/>
            <a:ext cx="4895850"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76250"/>
            <a:ext cx="5246688" cy="3465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52413" y="115888"/>
            <a:ext cx="240993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buClr>
                <a:srgbClr val="FFFFFF"/>
              </a:buClr>
              <a:buFont typeface="Comic Sans MS" panose="030F0702030302020204" pitchFamily="66" charset="0"/>
              <a:buNone/>
            </a:pPr>
            <a:r>
              <a:rPr lang="de-DE" altLang="de-DE" smtClean="0">
                <a:solidFill>
                  <a:srgbClr val="FFFFFF"/>
                </a:solidFill>
                <a:latin typeface="Comic Sans MS" panose="030F0702030302020204" pitchFamily="66" charset="0"/>
              </a:rPr>
              <a:t>Neutrinosignals</a:t>
            </a:r>
            <a:endParaRPr lang="de-DE" altLang="de-DE">
              <a:solidFill>
                <a:srgbClr val="FFFFFF"/>
              </a:solidFill>
              <a:latin typeface="Comic Sans MS" panose="030F0702030302020204" pitchFamily="66" charset="0"/>
            </a:endParaRPr>
          </a:p>
        </p:txBody>
      </p:sp>
      <p:pic>
        <p:nvPicPr>
          <p:cNvPr id="389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66800"/>
            <a:ext cx="5989638" cy="4033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7" name="Text Box 5"/>
          <p:cNvSpPr txBox="1">
            <a:spLocks noChangeArrowheads="1"/>
          </p:cNvSpPr>
          <p:nvPr/>
        </p:nvSpPr>
        <p:spPr bwMode="auto">
          <a:xfrm>
            <a:off x="4175125" y="5218113"/>
            <a:ext cx="4206875" cy="1554162"/>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buFont typeface="Arial" panose="020B0604020202020204" pitchFamily="34" charset="0"/>
              <a:buNone/>
            </a:pPr>
            <a:r>
              <a:rPr lang="de-DE" altLang="de-DE" sz="1600">
                <a:latin typeface="Arial" panose="020B0604020202020204" pitchFamily="34" charset="0"/>
              </a:rPr>
              <a:t>We are happy to inform you that we have definitely detected neutrinos from fission fragments by observing inverse beta decay of protons. Observed cross section agrees well with expected six times ten to minus forty-four square centimeters.</a:t>
            </a:r>
          </a:p>
        </p:txBody>
      </p:sp>
      <p:sp>
        <p:nvSpPr>
          <p:cNvPr id="3" name="Foliennummernplatzhalter 2"/>
          <p:cNvSpPr>
            <a:spLocks noGrp="1"/>
          </p:cNvSpPr>
          <p:nvPr>
            <p:ph type="sldNum" sz="quarter" idx="12"/>
          </p:nvPr>
        </p:nvSpPr>
        <p:spPr/>
        <p:txBody>
          <a:bodyPr/>
          <a:lstStyle/>
          <a:p>
            <a:fld id="{80EA0E8A-3F44-4A82-9375-7286D86EB2AF}" type="slidenum">
              <a:rPr lang="de-DE" smtClean="0">
                <a:solidFill>
                  <a:prstClr val="black">
                    <a:lumMod val="65000"/>
                    <a:lumOff val="35000"/>
                  </a:prstClr>
                </a:solidFill>
              </a:rPr>
              <a:pPr/>
              <a:t>9</a:t>
            </a:fld>
            <a:endParaRPr lang="de-DE">
              <a:solidFill>
                <a:prstClr val="black">
                  <a:lumMod val="65000"/>
                  <a:lumOff val="35000"/>
                </a:prstClr>
              </a:solidFill>
            </a:endParaRPr>
          </a:p>
        </p:txBody>
      </p:sp>
      <p:sp>
        <p:nvSpPr>
          <p:cNvPr id="9" name="Datumsplatzhalter 1"/>
          <p:cNvSpPr>
            <a:spLocks noGrp="1"/>
          </p:cNvSpPr>
          <p:nvPr>
            <p:ph type="dt" sz="half" idx="10"/>
          </p:nvPr>
        </p:nvSpPr>
        <p:spPr/>
        <p:txBody>
          <a:bodyPr/>
          <a:lstStyle/>
          <a:p>
            <a:r>
              <a:rPr lang="de-DE" smtClean="0">
                <a:solidFill>
                  <a:prstClr val="black">
                    <a:lumMod val="65000"/>
                    <a:lumOff val="35000"/>
                  </a:prstClr>
                </a:solidFill>
              </a:rPr>
              <a:t>Achim Stahl, October 2018</a:t>
            </a:r>
            <a:endParaRPr lang="de-DE" dirty="0">
              <a:solidFill>
                <a:prstClr val="black">
                  <a:lumMod val="65000"/>
                  <a:lumOff val="35000"/>
                </a:prstClr>
              </a:solidFill>
            </a:endParaRPr>
          </a:p>
        </p:txBody>
      </p:sp>
    </p:spTree>
    <p:extLst>
      <p:ext uri="{BB962C8B-B14F-4D97-AF65-F5344CB8AC3E}">
        <p14:creationId xmlns:p14="http://schemas.microsoft.com/office/powerpoint/2010/main" val="280895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ox(out)">
                                      <p:cBhvr>
                                        <p:cTn id="7" dur="2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38917"/>
                                        </p:tgtEl>
                                        <p:attrNameLst>
                                          <p:attrName>style.visibility</p:attrName>
                                        </p:attrNameLst>
                                      </p:cBhvr>
                                      <p:to>
                                        <p:strVal val="visible"/>
                                      </p:to>
                                    </p:set>
                                    <p:anim calcmode="lin" valueType="num">
                                      <p:cBhvr>
                                        <p:cTn id="12" dur="500" fill="hold"/>
                                        <p:tgtEl>
                                          <p:spTgt spid="38917"/>
                                        </p:tgtEl>
                                        <p:attrNameLst>
                                          <p:attrName>ppt_x</p:attrName>
                                        </p:attrNameLst>
                                      </p:cBhvr>
                                      <p:tavLst>
                                        <p:tav tm="100000">
                                          <p:val>
                                            <p:strVal val="#ppt_x"/>
                                          </p:val>
                                        </p:tav>
                                        <p:tav>
                                          <p:val>
                                            <p:strVal val="#ppt_x"/>
                                          </p:val>
                                        </p:tav>
                                      </p:tavLst>
                                    </p:anim>
                                    <p:anim calcmode="lin" valueType="num">
                                      <p:cBhvr>
                                        <p:cTn id="13" dur="500" fill="hold"/>
                                        <p:tgtEl>
                                          <p:spTgt spid="3891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Bildschirmpräsentation (4:3)</PresentationFormat>
  <Paragraphs>104</Paragraphs>
  <Slides>9</Slides>
  <Notes>7</Notes>
  <HiddenSlides>1</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9</vt:i4>
      </vt:variant>
    </vt:vector>
  </HeadingPairs>
  <TitlesOfParts>
    <vt:vector size="17" baseType="lpstr">
      <vt:lpstr>Arial</vt:lpstr>
      <vt:lpstr>Calibri</vt:lpstr>
      <vt:lpstr>Calibri Light</vt:lpstr>
      <vt:lpstr>Cambria Math</vt:lpstr>
      <vt:lpstr>Comic Sans MS</vt:lpstr>
      <vt:lpstr>Wingdings</vt:lpstr>
      <vt:lpstr>1_Office Theme</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Stahl</dc:creator>
  <cp:lastModifiedBy>Achim Stahl</cp:lastModifiedBy>
  <cp:revision>7</cp:revision>
  <cp:lastPrinted>2017-09-20T18:27:29Z</cp:lastPrinted>
  <dcterms:created xsi:type="dcterms:W3CDTF">2017-09-20T08:36:26Z</dcterms:created>
  <dcterms:modified xsi:type="dcterms:W3CDTF">2018-10-04T05:02:24Z</dcterms:modified>
</cp:coreProperties>
</file>